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2.bin" ContentType="application/vnd.openxmlformats-officedocument.oleObject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embeddings/oleObject3.bin" ContentType="application/vnd.openxmlformats-officedocument.oleObject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embeddings/oleObject4.bin" ContentType="application/vnd.openxmlformats-officedocument.oleObject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81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7" r:id="rId65"/>
    <p:sldId id="356" r:id="rId66"/>
    <p:sldId id="36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247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orient="horz" pos="600">
          <p15:clr>
            <a:srgbClr val="A4A3A4"/>
          </p15:clr>
        </p15:guide>
        <p15:guide id="5" orient="horz" pos="3243">
          <p15:clr>
            <a:srgbClr val="A4A3A4"/>
          </p15:clr>
        </p15:guide>
        <p15:guide id="6" pos="2880">
          <p15:clr>
            <a:srgbClr val="A4A3A4"/>
          </p15:clr>
        </p15:guide>
        <p15:guide id="7" pos="192">
          <p15:clr>
            <a:srgbClr val="A4A3A4"/>
          </p15:clr>
        </p15:guide>
        <p15:guide id="8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D"/>
    <a:srgbClr val="FDFDFD"/>
    <a:srgbClr val="FDFDFF"/>
    <a:srgbClr val="FDFFFF"/>
    <a:srgbClr val="FFFFFF"/>
    <a:srgbClr val="FFFFFE"/>
    <a:srgbClr val="FFFEFE"/>
    <a:srgbClr val="FEFEFE"/>
    <a:srgbClr val="FEFE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25" autoAdjust="0"/>
    <p:restoredTop sz="75104" autoAdjust="0"/>
  </p:normalViewPr>
  <p:slideViewPr>
    <p:cSldViewPr snapToGrid="0">
      <p:cViewPr varScale="1">
        <p:scale>
          <a:sx n="165" d="100"/>
          <a:sy n="165" d="100"/>
        </p:scale>
        <p:origin x="-1392" y="-112"/>
      </p:cViewPr>
      <p:guideLst>
        <p:guide orient="horz" pos="2160"/>
        <p:guide orient="horz" pos="4247"/>
        <p:guide orient="horz" pos="3777"/>
        <p:guide orient="horz" pos="600"/>
        <p:guide orient="horz" pos="3243"/>
        <p:guide pos="2880"/>
        <p:guide pos="192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7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1124292\Local%20Settings\Temporary%20Internet%20Files\Content.Outlook\00DAL7B6\Examp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Pareto Chart
2nd Level</a:t>
            </a:r>
          </a:p>
        </c:rich>
      </c:tx>
      <c:layout>
        <c:manualLayout>
          <c:xMode val="edge"/>
          <c:yMode val="edge"/>
          <c:x val="0.355933185285314"/>
          <c:y val="0.037453320507521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616325742424"/>
          <c:y val="0.322098556364688"/>
          <c:w val="0.649719306473195"/>
          <c:h val="0.49438383069928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CCCCFF"/>
            </a:solidFill>
            <a:ln w="3175">
              <a:solidFill>
                <a:srgbClr val="666699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00753313725805433"/>
                  <c:y val="0.459126994957914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103580592494638"/>
                  <c:y val="0.22851384712148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847475083447433"/>
                  <c:y val="0.161547267314113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l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Sheet2!$N$16:$N$18</c:f>
              <c:strCache>
                <c:ptCount val="3"/>
                <c:pt idx="0">
                  <c:v>Time Out</c:v>
                </c:pt>
                <c:pt idx="1">
                  <c:v>Internet Interruption</c:v>
                </c:pt>
                <c:pt idx="2">
                  <c:v>File Too Large</c:v>
                </c:pt>
              </c:strCache>
            </c:strRef>
          </c:cat>
          <c:val>
            <c:numRef>
              <c:f>Sheet2!$O$16:$O$18</c:f>
              <c:numCache>
                <c:formatCode>General</c:formatCode>
                <c:ptCount val="3"/>
                <c:pt idx="0">
                  <c:v>27.0</c:v>
                </c:pt>
                <c:pt idx="1">
                  <c:v>13.0</c:v>
                </c:pt>
                <c:pt idx="2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60"/>
        <c:axId val="2054931048"/>
        <c:axId val="2054841048"/>
      </c:barChart>
      <c:lineChart>
        <c:grouping val="standard"/>
        <c:varyColors val="0"/>
        <c:ser>
          <c:idx val="0"/>
          <c:order val="1"/>
          <c:spPr>
            <a:ln w="38100">
              <a:solidFill>
                <a:srgbClr val="80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Sheet2!$N$16:$N$18</c:f>
              <c:strCache>
                <c:ptCount val="3"/>
                <c:pt idx="0">
                  <c:v>Time Out</c:v>
                </c:pt>
                <c:pt idx="1">
                  <c:v>Internet Interruption</c:v>
                </c:pt>
                <c:pt idx="2">
                  <c:v>File Too Large</c:v>
                </c:pt>
              </c:strCache>
            </c:strRef>
          </c:cat>
          <c:val>
            <c:numRef>
              <c:f>Sheet2!$P$16:$P$18</c:f>
              <c:numCache>
                <c:formatCode>0%</c:formatCode>
                <c:ptCount val="3"/>
                <c:pt idx="0">
                  <c:v>0.54</c:v>
                </c:pt>
                <c:pt idx="1">
                  <c:v>0.8</c:v>
                </c:pt>
                <c:pt idx="2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4862872"/>
        <c:axId val="2054865864"/>
      </c:lineChart>
      <c:catAx>
        <c:axId val="205493104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Problems</a:t>
                </a:r>
              </a:p>
            </c:rich>
          </c:tx>
          <c:layout>
            <c:manualLayout>
              <c:xMode val="edge"/>
              <c:yMode val="edge"/>
              <c:x val="0.418080249382751"/>
              <c:y val="0.8576810396222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crossAx val="2054841048"/>
        <c:crosses val="autoZero"/>
        <c:auto val="0"/>
        <c:lblAlgn val="ctr"/>
        <c:lblOffset val="100"/>
        <c:noMultiLvlLbl val="0"/>
      </c:catAx>
      <c:valAx>
        <c:axId val="20548410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0.0451978647981352"/>
              <c:y val="0.4344585178872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54931048"/>
        <c:crosses val="autoZero"/>
        <c:crossBetween val="between"/>
      </c:valAx>
      <c:catAx>
        <c:axId val="2054862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54865864"/>
        <c:crosses val="autoZero"/>
        <c:auto val="0"/>
        <c:lblAlgn val="ctr"/>
        <c:lblOffset val="100"/>
        <c:noMultiLvlLbl val="0"/>
      </c:catAx>
      <c:valAx>
        <c:axId val="2054865864"/>
        <c:scaling>
          <c:orientation val="minMax"/>
          <c:max val="1.0"/>
        </c:scaling>
        <c:delete val="0"/>
        <c:axPos val="r"/>
        <c:numFmt formatCode="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54862872"/>
        <c:crosses val="max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7EA9A-24CE-46CF-A2D9-68D99BC1C437}" type="datetimeFigureOut">
              <a:rPr lang="en-US" smtClean="0"/>
              <a:t>12/4/16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289" y="685800"/>
            <a:ext cx="5525911" cy="414443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7189-E451-408D-A98E-C93C070F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9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7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1EB2398F-BA8F-40F3-AD57-7A761A8417D3}" type="slidenum">
              <a:rPr lang="en-US" sz="1200">
                <a:latin typeface="Arial" pitchFamily="34" charset="0"/>
              </a:rPr>
              <a:pPr eaLnBrk="1" hangingPunct="1"/>
              <a:t>10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7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1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Slide Number Placeholder 4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46F6D5D-8B28-4180-8B1A-B57A95CC1553}" type="slidenum">
              <a:rPr lang="en-US" sz="1100"/>
              <a:pPr algn="r" eaLnBrk="1" hangingPunct="1"/>
              <a:t>13</a:t>
            </a:fld>
            <a:endParaRPr lang="en-US" sz="11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96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D08F68E-5456-48EB-9F69-1551974A453C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550600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8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6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5A84D8C-8546-48CC-B6A6-B34B39021D3A}" type="slidenum">
              <a:rPr lang="en-US" sz="1200" smtClean="0">
                <a:cs typeface="Arial" charset="0"/>
              </a:rPr>
              <a:pPr eaLnBrk="1" hangingPunct="1"/>
              <a:t>20</a:t>
            </a:fld>
            <a:endParaRPr lang="en-US" sz="1200" smtClean="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69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E13B554-F5D4-40CB-97A8-103CC9ECB02C}" type="slidenum">
              <a:rPr lang="en-US" sz="1100"/>
              <a:pPr algn="r" eaLnBrk="1" hangingPunct="1"/>
              <a:t>21</a:t>
            </a:fld>
            <a:endParaRPr lang="en-US" sz="11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68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00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EB7DAFB7-9820-4196-80C8-71706A64A767}" type="slidenum">
              <a:rPr lang="en-US" sz="1200">
                <a:latin typeface="Arial" pitchFamily="34" charset="0"/>
              </a:rPr>
              <a:pPr eaLnBrk="1" hangingPunct="1"/>
              <a:t>23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23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216DD9A6-2529-4779-A6EC-5BA10F6B068B}" type="slidenum">
              <a:rPr lang="en-US" sz="1200">
                <a:latin typeface="Arial" pitchFamily="34" charset="0"/>
              </a:rPr>
              <a:pPr eaLnBrk="1" hangingPunct="1"/>
              <a:t>24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1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86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54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90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01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3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6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39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3B425A8-DFA2-4720-9495-E2B9CEE23022}" type="slidenum">
              <a:rPr lang="en-US" sz="1100"/>
              <a:pPr algn="r" eaLnBrk="1" hangingPunct="1"/>
              <a:t>32</a:t>
            </a:fld>
            <a:endParaRPr lang="en-US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77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0AC2CA7-83DD-48FE-B0B3-88365D7258D7}" type="slidenum">
              <a:rPr lang="en-US" sz="1100"/>
              <a:pPr algn="r" eaLnBrk="1" hangingPunct="1"/>
              <a:t>33</a:t>
            </a:fld>
            <a:endParaRPr lang="en-US" sz="11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70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F2A99B8A-0289-457F-BFEF-8437765B3345}" type="slidenum">
              <a:rPr lang="en-US" sz="1200">
                <a:latin typeface="Arial" pitchFamily="34" charset="0"/>
              </a:rPr>
              <a:pPr eaLnBrk="1" hangingPunct="1"/>
              <a:t>34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67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A93D27F2-4E64-4F7E-8E4C-554D41D84875}" type="slidenum">
              <a:rPr lang="en-US" sz="1200">
                <a:latin typeface="Arial" pitchFamily="34" charset="0"/>
              </a:rPr>
              <a:pPr eaLnBrk="1" hangingPunct="1"/>
              <a:t>35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6438"/>
            <a:ext cx="4518025" cy="3389312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2" y="4308111"/>
            <a:ext cx="4966459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89" tIns="44844" rIns="89689" bIns="44844"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93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98847B67-F117-412D-9517-B307886A95A9}" type="slidenum">
              <a:rPr lang="en-US" sz="1200">
                <a:latin typeface="Arial" pitchFamily="34" charset="0"/>
              </a:rPr>
              <a:pPr eaLnBrk="1" hangingPunct="1"/>
              <a:t>36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6438"/>
            <a:ext cx="4518025" cy="3389312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1" y="4378378"/>
            <a:ext cx="4968012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94" tIns="44047" rIns="88094" bIns="44047"/>
          <a:lstStyle/>
          <a:p>
            <a:pPr marL="90353" indent="-90353"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36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62813F9B-9746-48C8-B721-9F29D6CCD95D}" type="slidenum">
              <a:rPr lang="en-US" sz="1200">
                <a:latin typeface="Arial" pitchFamily="34" charset="0"/>
              </a:rPr>
              <a:pPr eaLnBrk="1" hangingPunct="1"/>
              <a:t>37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6438"/>
            <a:ext cx="4518025" cy="3389312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1" y="4378378"/>
            <a:ext cx="5044109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94" tIns="44047" rIns="88094" bIns="44047"/>
          <a:lstStyle/>
          <a:p>
            <a:pPr marL="90353" indent="-90353"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643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/>
            <a:fld id="{E0BA17EE-0F2C-4064-8C4C-A542A247D2B2}" type="slidenum">
              <a:rPr lang="en-US" sz="1200">
                <a:latin typeface="Arial" pitchFamily="34" charset="0"/>
              </a:rPr>
              <a:pPr algn="r" eaLnBrk="1" hangingPunct="1"/>
              <a:t>38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47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5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300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40C6416-B0E5-4BC3-A30D-CB7A591925B9}" type="slidenum">
              <a:rPr lang="en-US" sz="1100"/>
              <a:pPr algn="r" eaLnBrk="1" hangingPunct="1"/>
              <a:t>40</a:t>
            </a:fld>
            <a:endParaRPr lang="en-US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576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F968E780-AC9E-4891-A808-70DBCCC43A00}" type="slidenum">
              <a:rPr lang="en-US" sz="1200">
                <a:latin typeface="Arial" pitchFamily="34" charset="0"/>
              </a:rPr>
              <a:pPr eaLnBrk="1" hangingPunct="1"/>
              <a:t>41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1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579F439B-E3F2-4B7E-A0D2-A21FB51D96A0}" type="slidenum">
              <a:rPr lang="en-US" sz="1200">
                <a:latin typeface="Arial" pitchFamily="34" charset="0"/>
              </a:rPr>
              <a:pPr eaLnBrk="1" hangingPunct="1"/>
              <a:t>42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405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26068AB8-A0CC-4E93-AD47-EEE9084AEFD8}" type="slidenum">
              <a:rPr lang="en-US" sz="1200">
                <a:latin typeface="Arial" pitchFamily="34" charset="0"/>
              </a:rPr>
              <a:pPr eaLnBrk="1" hangingPunct="1"/>
              <a:t>43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75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DDD1664-E864-4DDF-84B7-DE917286A689}" type="slidenum">
              <a:rPr lang="en-US" sz="1100"/>
              <a:pPr algn="r" eaLnBrk="1" hangingPunct="1"/>
              <a:t>44</a:t>
            </a:fld>
            <a:endParaRPr lang="en-US" sz="11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750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A473D94B-E17F-4228-9525-3D0A16286415}" type="slidenum">
              <a:rPr lang="en-US" sz="1200">
                <a:latin typeface="Arial" pitchFamily="34" charset="0"/>
              </a:rPr>
              <a:pPr eaLnBrk="1" hangingPunct="1"/>
              <a:t>45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563563"/>
            <a:ext cx="5611812" cy="4210982"/>
          </a:xfrm>
          <a:ln/>
        </p:spPr>
      </p:sp>
    </p:spTree>
    <p:extLst>
      <p:ext uri="{BB962C8B-B14F-4D97-AF65-F5344CB8AC3E}">
        <p14:creationId xmlns:p14="http://schemas.microsoft.com/office/powerpoint/2010/main" val="2503334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30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76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896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156C5D7-8079-4D2B-84EE-3419F74CAF9F}" type="slidenum">
              <a:rPr lang="en-US" sz="1100"/>
              <a:pPr algn="r" eaLnBrk="1" hangingPunct="1"/>
              <a:t>49</a:t>
            </a:fld>
            <a:endParaRPr lang="en-US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3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35C6D0-7AED-4FD0-855E-EC5E0BA74419}" type="slidenum">
              <a:rPr lang="en-US" sz="1200">
                <a:cs typeface="Arial" charset="0"/>
              </a:rPr>
              <a:pPr algn="r" eaLnBrk="1" hangingPunct="1"/>
              <a:t>5</a:t>
            </a:fld>
            <a:endParaRPr lang="en-US" sz="120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863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8F8CEA33-DFA1-4D2C-991E-305AECA78B3C}" type="slidenum">
              <a:rPr lang="en-US" sz="1200">
                <a:latin typeface="Arial" pitchFamily="34" charset="0"/>
              </a:rPr>
              <a:pPr eaLnBrk="1" hangingPunct="1"/>
              <a:t>50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/>
            <a:fld id="{E1FCCEC1-BFB8-475E-B231-A6E24E39A427}" type="slidenum">
              <a:rPr lang="en-US" sz="1200">
                <a:latin typeface="Arial" pitchFamily="34" charset="0"/>
              </a:rPr>
              <a:pPr algn="r" eaLnBrk="1" hangingPunct="1"/>
              <a:t>50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561975"/>
            <a:ext cx="5277908" cy="3961092"/>
          </a:xfrm>
          <a:ln/>
        </p:spPr>
      </p:sp>
    </p:spTree>
    <p:extLst>
      <p:ext uri="{BB962C8B-B14F-4D97-AF65-F5344CB8AC3E}">
        <p14:creationId xmlns:p14="http://schemas.microsoft.com/office/powerpoint/2010/main" val="36571859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FD2C247A-6730-479C-A99D-6401A497FFA6}" type="slidenum">
              <a:rPr lang="en-US" sz="1200">
                <a:latin typeface="Arial" pitchFamily="34" charset="0"/>
              </a:rPr>
              <a:pPr eaLnBrk="1" hangingPunct="1"/>
              <a:t>51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6438"/>
            <a:ext cx="4518025" cy="3389312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4981989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87" tIns="42293" rIns="84587" bIns="42293"/>
          <a:lstStyle/>
          <a:p>
            <a:pPr eaLnBrk="1" hangingPunct="1"/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757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6B1707E0-E206-476A-BCA0-5073F04ECF9A}" type="slidenum">
              <a:rPr lang="en-US" sz="1200">
                <a:latin typeface="Arial" pitchFamily="34" charset="0"/>
              </a:rPr>
              <a:pPr eaLnBrk="1" hangingPunct="1"/>
              <a:t>52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559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40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A7A1B98-835E-4BE1-9F4D-F894A198D661}" type="slidenum">
              <a:rPr lang="en-US" sz="1100"/>
              <a:pPr algn="r" eaLnBrk="1" hangingPunct="1"/>
              <a:t>54</a:t>
            </a:fld>
            <a:endParaRPr lang="en-US" sz="11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333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7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AA98E34-D068-4BC7-8ACB-659211371770}" type="slidenum">
              <a:rPr lang="en-US" sz="1100"/>
              <a:pPr algn="r" eaLnBrk="1" hangingPunct="1"/>
              <a:t>56</a:t>
            </a:fld>
            <a:endParaRPr lang="en-US" sz="11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760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330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17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859" rIns="89720" bIns="44859" anchor="b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8374E50-71FE-4BE7-9D97-3DD3B660EBCF}" type="slidenum">
              <a:rPr lang="en-US" sz="1100"/>
              <a:pPr algn="r" eaLnBrk="1" hangingPunct="1"/>
              <a:t>59</a:t>
            </a:fld>
            <a:endParaRPr lang="en-US" sz="11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6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128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636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55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71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4A004DB-ED09-4B95-BF96-1D5E43B15ACC}" type="slidenum">
              <a:rPr lang="en-US" sz="1200" smtClean="0">
                <a:cs typeface="Arial" charset="0"/>
              </a:rPr>
              <a:pPr eaLnBrk="1" hangingPunct="1"/>
              <a:t>63</a:t>
            </a:fld>
            <a:endParaRPr lang="en-US" sz="1200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6113" y="685800"/>
            <a:ext cx="5526087" cy="4144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439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811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685800"/>
            <a:ext cx="5526087" cy="4144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291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7189-E451-408D-A98E-C93C070F7A2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2567F6ED-9C28-405A-9ED4-146C42C37543}" type="slidenum">
              <a:rPr lang="en-US" sz="1200">
                <a:latin typeface="Arial" pitchFamily="34" charset="0"/>
              </a:rPr>
              <a:pPr eaLnBrk="1" hangingPunct="1"/>
              <a:t>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329" y="706438"/>
            <a:ext cx="5286924" cy="396751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1" y="4306549"/>
            <a:ext cx="4968012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83" tIns="44042" rIns="88083" bIns="44042"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8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DB98227A-0E36-49EF-B522-EED64E59A12A}" type="slidenum">
              <a:rPr lang="en-US" sz="1200">
                <a:latin typeface="Arial" pitchFamily="34" charset="0"/>
              </a:rPr>
              <a:pPr eaLnBrk="1" hangingPunct="1"/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0212" y="706438"/>
            <a:ext cx="5398041" cy="4049479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1" y="4306549"/>
            <a:ext cx="4968012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83" tIns="44042" rIns="88083" bIns="44042"/>
          <a:lstStyle/>
          <a:p>
            <a:pPr eaLnBrk="1" hangingPunct="1">
              <a:tabLst>
                <a:tab pos="193169" algn="l"/>
                <a:tab pos="283522" algn="l"/>
                <a:tab pos="464228" algn="l"/>
              </a:tabLst>
            </a:pPr>
            <a:endParaRPr lang="ja-JP" altLang="en-US" smtClean="0">
              <a:latin typeface="MS PMincho" pitchFamily="18" charset="-128"/>
              <a:ea typeface="MS PMincho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00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29057" indent="-280406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2162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570276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18927" indent="-224325" defTabSz="914437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ABDB71AB-03E2-4C98-B26B-1B9C0C58010F}" type="slidenum">
              <a:rPr lang="en-US" sz="1200">
                <a:latin typeface="Arial" pitchFamily="34" charset="0"/>
              </a:rPr>
              <a:pPr eaLnBrk="1" hangingPunct="1"/>
              <a:t>9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7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09159"/>
            <a:ext cx="9144000" cy="3001397"/>
          </a:xfrm>
          <a:prstGeom prst="rect">
            <a:avLst/>
          </a:prstGeom>
          <a:gradFill flip="none" rotWithShape="1">
            <a:gsLst>
              <a:gs pos="98000">
                <a:srgbClr val="A1A1A1"/>
              </a:gs>
              <a:gs pos="11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33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46" y="1615966"/>
            <a:ext cx="5102352" cy="857469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46" y="373995"/>
            <a:ext cx="5102772" cy="1174531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9" y="285750"/>
            <a:ext cx="2586701" cy="7066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4"/>
          <a:stretch/>
        </p:blipFill>
        <p:spPr>
          <a:xfrm>
            <a:off x="0" y="2598984"/>
            <a:ext cx="9144000" cy="7956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58404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0" y="6327714"/>
            <a:ext cx="411480" cy="4143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2053" y="6333294"/>
            <a:ext cx="4430851" cy="466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raving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230060" y="33179"/>
            <a:ext cx="60914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Engraving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ctron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178764" y="33179"/>
            <a:ext cx="66043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Electronics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90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ctronic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178764" y="33179"/>
            <a:ext cx="66043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Electronics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8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draul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207618" y="33179"/>
            <a:ext cx="63158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Hydraulics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7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draulic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207618" y="33179"/>
            <a:ext cx="63158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Hydraulics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1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59255"/>
            <a:ext cx="9144000" cy="5951301"/>
          </a:xfrm>
          <a:prstGeom prst="rect">
            <a:avLst/>
          </a:prstGeom>
          <a:gradFill flip="none" rotWithShape="1">
            <a:gsLst>
              <a:gs pos="100000">
                <a:srgbClr val="949494"/>
              </a:gs>
              <a:gs pos="34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386929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0" tIns="0" rIns="0" bIns="0"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4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FAD511-17FC-456C-951D-7008F3D64EC1}" type="datetimeFigureOut">
              <a:rPr lang="en-US" smtClean="0"/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899B-DD75-4852-9D7A-6DE3EED25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06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6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6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5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5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87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96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60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0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77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9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4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28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0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5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7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1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9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41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2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06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7325" y="739775"/>
            <a:ext cx="87757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325" y="6100763"/>
            <a:ext cx="87757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89ABAFD-C50A-4D0D-8B04-97979B973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6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17975F-5B71-4F74-8B98-7101F78A8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1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B131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274670" y="33179"/>
            <a:ext cx="15645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Engineering Technologies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4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ineering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B131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74670" y="33179"/>
            <a:ext cx="15645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Engineering Technologies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7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976784" y="33179"/>
            <a:ext cx="862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 Services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976784" y="33179"/>
            <a:ext cx="862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 Services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216693"/>
            <a:ext cx="9144000" cy="6413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77187" y="6283724"/>
            <a:ext cx="5977353" cy="50292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30188" indent="0" algn="ctr">
              <a:buNone/>
              <a:defRPr lang="en-US" sz="1500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sz="1800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0994" cy="338328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027FAB-ACE1-443D-B6BC-F97E354FF21B}" type="slidenum">
              <a:rPr lang="en-US" sz="800" smtClean="0">
                <a:cs typeface="Arial" pitchFamily="34" charset="0"/>
              </a:rPr>
              <a:pPr/>
              <a:t>‹#›</a:t>
            </a:fld>
            <a:endParaRPr lang="en-US" sz="800" dirty="0"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1324742"/>
            <a:ext cx="8534400" cy="46712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ra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230060" y="33179"/>
            <a:ext cx="60914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Engraving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505027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2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theme" Target="../theme/theme1.xml"/><Relationship Id="rId4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686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24742"/>
            <a:ext cx="8534400" cy="4671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9400"/>
          </a:xfrm>
          <a:prstGeom prst="rect">
            <a:avLst/>
          </a:prstGeom>
          <a:gradFill flip="none" rotWithShape="1">
            <a:gsLst>
              <a:gs pos="0">
                <a:srgbClr val="ED1F24">
                  <a:shade val="30000"/>
                  <a:satMod val="115000"/>
                </a:srgbClr>
              </a:gs>
              <a:gs pos="50000">
                <a:srgbClr val="ED1F24">
                  <a:shade val="67500"/>
                  <a:satMod val="115000"/>
                </a:srgbClr>
              </a:gs>
              <a:gs pos="100000">
                <a:srgbClr val="ED1F2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12580"/>
            <a:ext cx="9144000" cy="0"/>
          </a:xfrm>
          <a:prstGeom prst="line">
            <a:avLst/>
          </a:prstGeom>
          <a:ln w="12700">
            <a:solidFill>
              <a:srgbClr val="ED1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9500" y="6619585"/>
            <a:ext cx="309700" cy="123111"/>
          </a:xfrm>
          <a:prstGeom prst="rect">
            <a:avLst/>
          </a:prstGeom>
        </p:spPr>
        <p:txBody>
          <a:bodyPr wrap="none" lIns="182880" tIns="0" rIns="0" bIns="0">
            <a:spAutoFit/>
          </a:bodyPr>
          <a:lstStyle>
            <a:lvl1pPr algn="r">
              <a:defRPr/>
            </a:lvl1pPr>
          </a:lstStyle>
          <a:p>
            <a:fld id="{5B027FAB-ACE1-443D-B6BC-F97E354FF21B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5862"/>
            <a:ext cx="1232916" cy="3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51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7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8975" indent="-231775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87438" indent="-173038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44638" indent="-173038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01838" indent="-173038" algn="l" defTabSz="914400" rtl="0" eaLnBrk="1" latinLnBrk="0" hangingPunct="1">
        <a:lnSpc>
          <a:spcPct val="90000"/>
        </a:lnSpc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2.w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wmf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TB5Q1hNiDcAdaqJzbkF;_ylu=X3oDMTBrZWw3ODJxBHBvcwMxMDUEc2VjA3NyBHZ0aWQD/SIG=1lm35c5g9/EXP=1297658873/**http:/images.search.yahoo.com/images/view?back=http://images.search.yahoo.com/search/images?p=water+pump&amp;b=85&amp;ni=21&amp;ei=utf-8&amp;xargs=0&amp;pstart=1&amp;fr=sfp&amp;w=750&amp;h=474&amp;imgurl=image.made-in-china.com/2f0j00OenEIGlMnBkU/Water-Pump-JSP-100-.jpg&amp;rurl=http://omeikmotor.en.made-in-china.com/product/neFJkKHVhEWD/China-Water-Pump-JSP-100-.html&amp;size=60KB&amp;name=...+100)+-+China...&amp;p=water+pump&amp;oid=05f1969dd87da9b5fa4e541f24b6e1f9&amp;fr2=&amp;no=105&amp;tt=1450000&amp;b=85&amp;ni=21&amp;sigr=12qnqucie&amp;sigi=1225n3re0&amp;sigb=1351ml481&amp;.crumb=eWh64kYoP9o" TargetMode="External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w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5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hyperlink" Target="http://www.amazon.com/gp/reader/143983489X/ref=sib_dp_kd" TargetMode="External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Solving Problems with RCCM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ROOT CAUSE COUNTER MEASURE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60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4563" y="2029506"/>
            <a:ext cx="8662856" cy="3295548"/>
            <a:chOff x="237" y="846"/>
            <a:chExt cx="5427" cy="1842"/>
          </a:xfrm>
          <a:solidFill>
            <a:srgbClr val="92D050"/>
          </a:solidFill>
        </p:grpSpPr>
        <p:pic>
          <p:nvPicPr>
            <p:cNvPr id="7175" name="Picture 7" descr="WS000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152"/>
              <a:ext cx="1872" cy="15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237" y="846"/>
              <a:ext cx="4131" cy="1074"/>
            </a:xfrm>
            <a:prstGeom prst="rect">
              <a:avLst/>
            </a:prstGeom>
            <a:grpFill/>
            <a:ln w="28575">
              <a:solidFill>
                <a:srgbClr val="FF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63300"/>
              </a:outerShdw>
            </a:effectLst>
          </p:spPr>
          <p:txBody>
            <a:bodyPr lIns="92063" tIns="46032" rIns="92063" bIns="46032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kumimoji="1" lang="ja-JP" altLang="en-US" sz="2000" b="1">
                  <a:latin typeface="Arial" pitchFamily="34" charset="0"/>
                  <a:ea typeface="ＭＳ Ｐゴシック" pitchFamily="34" charset="-128"/>
                </a:rPr>
                <a:t>“</a:t>
              </a:r>
              <a:r>
                <a:rPr kumimoji="1" lang="en-US" altLang="ja-JP" sz="2000" b="1">
                  <a:latin typeface="Arial" pitchFamily="34" charset="0"/>
                  <a:ea typeface="ＭＳ Ｐゴシック" pitchFamily="34" charset="-128"/>
                </a:rPr>
                <a:t>No one has more trouble than the person who claims to have no trouble.”</a:t>
              </a:r>
            </a:p>
            <a:p>
              <a:pPr>
                <a:spcBef>
                  <a:spcPct val="20000"/>
                </a:spcBef>
                <a:defRPr/>
              </a:pPr>
              <a:r>
                <a:rPr kumimoji="1" lang="en-US" altLang="ja-JP" sz="2000" b="1">
                  <a:latin typeface="Arial" pitchFamily="34" charset="0"/>
                  <a:ea typeface="ＭＳ Ｐゴシック" pitchFamily="34" charset="-128"/>
                </a:rPr>
                <a:t>(Having no problems is the biggest problem of all)</a:t>
              </a:r>
            </a:p>
            <a:p>
              <a:pPr>
                <a:defRPr/>
              </a:pPr>
              <a:endParaRPr kumimoji="1" lang="en-US" altLang="ja-JP" sz="2000" b="1">
                <a:latin typeface="Arial" pitchFamily="34" charset="0"/>
                <a:ea typeface="ＭＳ Ｐゴシック" pitchFamily="34" charset="-128"/>
              </a:endParaRPr>
            </a:p>
            <a:p>
              <a:pPr>
                <a:defRPr/>
              </a:pPr>
              <a:r>
                <a:rPr kumimoji="1" lang="en-US" altLang="ja-JP" sz="2000" b="1">
                  <a:latin typeface="Arial" pitchFamily="34" charset="0"/>
                  <a:ea typeface="ＭＳ Ｐゴシック" pitchFamily="34" charset="-128"/>
                </a:rPr>
                <a:t>by Taiichi Ohno</a:t>
              </a:r>
              <a:endParaRPr lang="ja-JP" altLang="en-US" sz="28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6" name="Title 5"/>
          <p:cNvSpPr txBox="1">
            <a:spLocks/>
          </p:cNvSpPr>
          <p:nvPr/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SURFACING PROBLEMS</a:t>
            </a:r>
          </a:p>
        </p:txBody>
      </p:sp>
    </p:spTree>
    <p:extLst>
      <p:ext uri="{BB962C8B-B14F-4D97-AF65-F5344CB8AC3E}">
        <p14:creationId xmlns:p14="http://schemas.microsoft.com/office/powerpoint/2010/main" val="220108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eft-Right-Up Arrow 24"/>
          <p:cNvSpPr/>
          <p:nvPr/>
        </p:nvSpPr>
        <p:spPr>
          <a:xfrm>
            <a:off x="3368675" y="2830513"/>
            <a:ext cx="1928813" cy="2312987"/>
          </a:xfrm>
          <a:prstGeom prst="leftRight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036" name="Rectangle 2"/>
          <p:cNvSpPr>
            <a:spLocks/>
          </p:cNvSpPr>
          <p:nvPr/>
        </p:nvSpPr>
        <p:spPr bwMode="auto">
          <a:xfrm>
            <a:off x="130175" y="105569"/>
            <a:ext cx="8775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457200" indent="-457200" defTabSz="914400" eaLnBrk="0" hangingPunct="0">
              <a:lnSpc>
                <a:spcPts val="3600"/>
              </a:lnSpc>
              <a:defRPr/>
            </a:pPr>
            <a:r>
              <a:rPr lang="en-US" sz="2800" dirty="0">
                <a:solidFill>
                  <a:srgbClr val="0C3471"/>
                </a:solidFill>
                <a:latin typeface="+mj-lt"/>
                <a:cs typeface="Arial" charset="0"/>
              </a:rPr>
              <a:t>RCCM USES MULTIPLE PROBLEM SOLVING TOOLS</a:t>
            </a:r>
          </a:p>
        </p:txBody>
      </p:sp>
      <p:sp>
        <p:nvSpPr>
          <p:cNvPr id="128037" name="Text Box 37"/>
          <p:cNvSpPr txBox="1">
            <a:spLocks noChangeArrowheads="1"/>
          </p:cNvSpPr>
          <p:nvPr/>
        </p:nvSpPr>
        <p:spPr bwMode="auto">
          <a:xfrm>
            <a:off x="5710238" y="838200"/>
            <a:ext cx="25987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800" b="1" i="1" u="sng" dirty="0" err="1" smtClean="0">
                <a:latin typeface="+mn-lt"/>
              </a:rPr>
              <a:t>OpEx</a:t>
            </a:r>
            <a:r>
              <a:rPr lang="en-US" sz="1800" b="1" i="1" u="sng" dirty="0" smtClean="0">
                <a:latin typeface="+mn-lt"/>
              </a:rPr>
              <a:t> </a:t>
            </a:r>
            <a:r>
              <a:rPr lang="en-US" sz="1800" b="1" i="1" u="sng" dirty="0">
                <a:latin typeface="+mn-lt"/>
              </a:rPr>
              <a:t>Thinking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Create flow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Eliminate waste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Uncover problems</a:t>
            </a:r>
          </a:p>
          <a:p>
            <a:pPr lvl="1" defTabSz="914400">
              <a:buFont typeface="Wingdings" pitchFamily="2" charset="2"/>
              <a:buChar char="ü"/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8038" name="Text Box 38"/>
          <p:cNvSpPr txBox="1">
            <a:spLocks noChangeArrowheads="1"/>
          </p:cNvSpPr>
          <p:nvPr/>
        </p:nvSpPr>
        <p:spPr bwMode="auto">
          <a:xfrm>
            <a:off x="5353050" y="4271963"/>
            <a:ext cx="32242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6-Sigma</a:t>
            </a:r>
          </a:p>
          <a:p>
            <a:pPr>
              <a:defRPr/>
            </a:pPr>
            <a:r>
              <a:rPr lang="en-US" sz="1800" b="1" i="1" u="sng" dirty="0" err="1">
                <a:latin typeface="+mn-lt"/>
              </a:rPr>
              <a:t>Capablity</a:t>
            </a:r>
            <a:r>
              <a:rPr lang="en-US" sz="1800" b="1" i="1" u="sng" dirty="0">
                <a:latin typeface="+mn-lt"/>
              </a:rPr>
              <a:t> &amp; Variation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Improve process capability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Eliminate variation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DMAIC</a:t>
            </a:r>
          </a:p>
        </p:txBody>
      </p:sp>
      <p:sp>
        <p:nvSpPr>
          <p:cNvPr id="128041" name="Text Box 41"/>
          <p:cNvSpPr txBox="1">
            <a:spLocks noChangeArrowheads="1"/>
          </p:cNvSpPr>
          <p:nvPr/>
        </p:nvSpPr>
        <p:spPr bwMode="auto">
          <a:xfrm>
            <a:off x="241300" y="6181725"/>
            <a:ext cx="87122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b="1" dirty="0" err="1" smtClean="0">
                <a:ln w="0">
                  <a:noFill/>
                </a:ln>
                <a:solidFill>
                  <a:schemeClr val="tx2"/>
                </a:solidFill>
                <a:latin typeface="+mj-lt"/>
              </a:rPr>
              <a:t>OpEx</a:t>
            </a:r>
            <a:r>
              <a:rPr lang="en-US" b="1" dirty="0" smtClean="0">
                <a:ln w="0">
                  <a:noFill/>
                </a:ln>
                <a:solidFill>
                  <a:schemeClr val="tx2"/>
                </a:solidFill>
                <a:latin typeface="+mj-lt"/>
              </a:rPr>
              <a:t> </a:t>
            </a:r>
            <a:r>
              <a:rPr lang="en-US" b="1" dirty="0">
                <a:ln w="0">
                  <a:noFill/>
                </a:ln>
                <a:solidFill>
                  <a:schemeClr val="tx2"/>
                </a:solidFill>
                <a:latin typeface="+mj-lt"/>
              </a:rPr>
              <a:t>Applies The Most Appropriate Toolkit To Resolve Problems. </a:t>
            </a:r>
          </a:p>
        </p:txBody>
      </p:sp>
      <p:sp>
        <p:nvSpPr>
          <p:cNvPr id="128045" name="Text Box 45"/>
          <p:cNvSpPr txBox="1">
            <a:spLocks noChangeArrowheads="1"/>
          </p:cNvSpPr>
          <p:nvPr/>
        </p:nvSpPr>
        <p:spPr bwMode="auto">
          <a:xfrm>
            <a:off x="166688" y="4175281"/>
            <a:ext cx="33131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8-Step RCCM</a:t>
            </a:r>
          </a:p>
          <a:p>
            <a:pPr>
              <a:defRPr/>
            </a:pPr>
            <a:r>
              <a:rPr lang="en-US" sz="1800" b="1" i="1" u="sng" dirty="0">
                <a:latin typeface="+mn-lt"/>
              </a:rPr>
              <a:t>Problem Solving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err="1">
                <a:latin typeface="+mn-lt"/>
              </a:rPr>
              <a:t>Genchi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Genbutsu</a:t>
            </a:r>
            <a:r>
              <a:rPr lang="en-US" sz="1800" dirty="0">
                <a:latin typeface="+mn-lt"/>
              </a:rPr>
              <a:t> at </a:t>
            </a:r>
            <a:r>
              <a:rPr lang="en-US" sz="1800" dirty="0" err="1">
                <a:latin typeface="+mn-lt"/>
              </a:rPr>
              <a:t>Gemba</a:t>
            </a:r>
            <a:endParaRPr lang="en-US" sz="1800" dirty="0"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Solve prioritized “Gap”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err="1">
                <a:latin typeface="+mn-lt"/>
              </a:rPr>
              <a:t>Yokoten</a:t>
            </a:r>
            <a:r>
              <a:rPr lang="en-US" sz="1800" dirty="0">
                <a:latin typeface="+mn-lt"/>
              </a:rPr>
              <a:t> (Sharing lessons learned)</a:t>
            </a:r>
          </a:p>
        </p:txBody>
      </p:sp>
      <p:pic>
        <p:nvPicPr>
          <p:cNvPr id="31752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487738"/>
            <a:ext cx="12287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Oval 64"/>
          <p:cNvSpPr>
            <a:spLocks noChangeArrowheads="1"/>
          </p:cNvSpPr>
          <p:nvPr/>
        </p:nvSpPr>
        <p:spPr bwMode="auto">
          <a:xfrm>
            <a:off x="971550" y="3416300"/>
            <a:ext cx="387350" cy="785813"/>
          </a:xfrm>
          <a:prstGeom prst="ellipse">
            <a:avLst/>
          </a:prstGeom>
          <a:noFill/>
          <a:ln w="28575">
            <a:solidFill>
              <a:srgbClr val="EE0A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4" name="Picture 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757488"/>
            <a:ext cx="15113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1FBC636-C3F1-40A9-9830-158EF819A0D7}" type="slidenum">
              <a:rPr lang="en-US" sz="1300" smtClean="0">
                <a:latin typeface="Calibri" pitchFamily="34" charset="0"/>
              </a:rPr>
              <a:pPr eaLnBrk="1" hangingPunct="1"/>
              <a:t>11</a:t>
            </a:fld>
            <a:endParaRPr lang="en-US" sz="1300" smtClean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175" y="1044575"/>
            <a:ext cx="2511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The Problem Solving process will address issues that occur in the 7 Disciplines.</a:t>
            </a:r>
          </a:p>
        </p:txBody>
      </p:sp>
      <p:pic>
        <p:nvPicPr>
          <p:cNvPr id="31760" name="Picture 20" descr="sigma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884488"/>
            <a:ext cx="20748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91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800100"/>
            <a:ext cx="8221663" cy="5453063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WHAT IS 6-SIGMA?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/>
              <a:t>A process within lean improvement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Define</a:t>
            </a:r>
            <a:r>
              <a:rPr lang="en-US" dirty="0" smtClean="0"/>
              <a:t> what’s important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Measure</a:t>
            </a:r>
            <a:r>
              <a:rPr lang="en-US" dirty="0" smtClean="0"/>
              <a:t> how we’re doing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Analyze</a:t>
            </a:r>
            <a:r>
              <a:rPr lang="en-US" dirty="0" smtClean="0"/>
              <a:t> what’s wrong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Improve</a:t>
            </a:r>
            <a:r>
              <a:rPr lang="en-US" dirty="0" smtClean="0"/>
              <a:t> by fixing what’s wrong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Control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to guarantee performance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/>
              <a:t>Tools targeted at improving process capability and variation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dirty="0" smtClean="0"/>
              <a:t>Cause &amp; Effect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dirty="0" smtClean="0"/>
              <a:t>Measurement Systems Analysis (MSA)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dirty="0" smtClean="0"/>
              <a:t>Capability Study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dirty="0" smtClean="0"/>
              <a:t>Failure Modes Effects Analysis (FMEA)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dirty="0" smtClean="0"/>
              <a:t>Design of Experiments (DOE)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 smtClean="0"/>
              <a:t>6-Sigma is literally defined as 3.4 defects per million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dirty="0" smtClean="0"/>
              <a:t>4-Sigma is 99.4% (6,210 defects per million / PPM)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dirty="0" smtClean="0"/>
              <a:t>5-Sigma is 99.977% (233 defects per million/PPM)</a:t>
            </a:r>
          </a:p>
          <a:p>
            <a:pPr lvl="1">
              <a:lnSpc>
                <a:spcPct val="90000"/>
              </a:lnSpc>
              <a:buSzPct val="100000"/>
              <a:buFont typeface="Arial" charset="0"/>
              <a:buChar char="•"/>
            </a:pPr>
            <a:r>
              <a:rPr lang="en-US" dirty="0" smtClean="0"/>
              <a:t>6-Sigma is 99.9966% (3.4 defects per million/PPM)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b="1" dirty="0" smtClean="0"/>
          </a:p>
        </p:txBody>
      </p:sp>
      <p:sp>
        <p:nvSpPr>
          <p:cNvPr id="112647" name="Rectangle 2"/>
          <p:cNvSpPr>
            <a:spLocks/>
          </p:cNvSpPr>
          <p:nvPr/>
        </p:nvSpPr>
        <p:spPr bwMode="auto">
          <a:xfrm>
            <a:off x="153988" y="120650"/>
            <a:ext cx="8775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457200" indent="-457200" defTabSz="914400" eaLnBrk="0" hangingPunct="0">
              <a:lnSpc>
                <a:spcPts val="3600"/>
              </a:lnSpc>
              <a:defRPr/>
            </a:pPr>
            <a:r>
              <a:rPr lang="en-US" sz="3200" dirty="0">
                <a:solidFill>
                  <a:srgbClr val="0C3471"/>
                </a:solidFill>
                <a:latin typeface="+mj-lt"/>
                <a:cs typeface="Arial" charset="0"/>
              </a:rPr>
              <a:t>DEFINITION OF 6-SIGMA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49125DF-3F55-4AAF-A993-8767B19B2E97}" type="slidenum">
              <a:rPr lang="en-US" sz="1300" smtClean="0">
                <a:latin typeface="Calibri" pitchFamily="34" charset="0"/>
              </a:rPr>
              <a:pPr eaLnBrk="1" hangingPunct="1"/>
              <a:t>12</a:t>
            </a:fld>
            <a:endParaRPr lang="en-US" sz="1300" smtClean="0">
              <a:latin typeface="Calibri" pitchFamily="34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228600" y="6105525"/>
            <a:ext cx="873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RCCM 8-Step And 6-Sigma Assure Effective Problem Solving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t="53632" r="61058" b="26923"/>
          <a:stretch>
            <a:fillRect/>
          </a:stretch>
        </p:blipFill>
        <p:spPr bwMode="auto">
          <a:xfrm>
            <a:off x="6299200" y="760413"/>
            <a:ext cx="21844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8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 txBox="1">
            <a:spLocks noGrp="1"/>
          </p:cNvSpPr>
          <p:nvPr/>
        </p:nvSpPr>
        <p:spPr>
          <a:xfrm>
            <a:off x="6829425" y="6626225"/>
            <a:ext cx="2133600" cy="1809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23F883D9-9346-4FAC-ADD5-38B3B0ABA590}" type="slidenum">
              <a:rPr lang="en-US" sz="1300">
                <a:latin typeface="+mj-lt"/>
                <a:ea typeface="+mn-ea"/>
              </a:rPr>
              <a:pPr algn="r">
                <a:defRPr/>
              </a:pPr>
              <a:t>13</a:t>
            </a:fld>
            <a:endParaRPr lang="en-US" sz="1300">
              <a:latin typeface="+mj-lt"/>
              <a:ea typeface="+mn-ea"/>
            </a:endParaRPr>
          </a:p>
        </p:txBody>
      </p:sp>
      <p:sp>
        <p:nvSpPr>
          <p:cNvPr id="17510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87325" y="6172200"/>
            <a:ext cx="8775700" cy="398463"/>
          </a:xfrm>
        </p:spPr>
        <p:txBody>
          <a:bodyPr>
            <a:normAutofit/>
          </a:bodyPr>
          <a:lstStyle/>
          <a:p>
            <a:pPr marL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Follow The PDCA Cycle </a:t>
            </a:r>
          </a:p>
        </p:txBody>
      </p:sp>
      <p:sp>
        <p:nvSpPr>
          <p:cNvPr id="32772" name="TextBox 43"/>
          <p:cNvSpPr txBox="1">
            <a:spLocks noChangeArrowheads="1"/>
          </p:cNvSpPr>
          <p:nvPr/>
        </p:nvSpPr>
        <p:spPr bwMode="auto">
          <a:xfrm>
            <a:off x="96838" y="1648876"/>
            <a:ext cx="1652587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latin typeface="Calibri" pitchFamily="34" charset="0"/>
              </a:rPr>
              <a:t>STEP #1: CLARIFY THE PROBLEM</a:t>
            </a: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Arial" charset="0"/>
              </a:rPr>
              <a:t> The problem is the gap between our current and ideal state of performance.</a:t>
            </a:r>
          </a:p>
          <a:p>
            <a:pPr eaLnBrk="1" hangingPunct="1">
              <a:spcAft>
                <a:spcPts val="600"/>
              </a:spcAft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STEP </a:t>
            </a:r>
            <a:r>
              <a:rPr lang="en-US" sz="14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#2 BREAK DOWN THE PROBLEM</a:t>
            </a: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Arial" charset="0"/>
              </a:rPr>
              <a:t> Prioritized Problem at the Point of Occurrence</a:t>
            </a: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Calibri" pitchFamily="34" charset="0"/>
              </a:rPr>
              <a:t>Genchi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Genbutsu</a:t>
            </a:r>
            <a:r>
              <a:rPr lang="en-US" sz="1400" dirty="0">
                <a:latin typeface="Calibri" pitchFamily="34" charset="0"/>
              </a:rPr>
              <a:t> at the </a:t>
            </a:r>
            <a:r>
              <a:rPr lang="en-US" sz="1400" dirty="0" err="1">
                <a:latin typeface="Calibri" pitchFamily="34" charset="0"/>
              </a:rPr>
              <a:t>Gemba</a:t>
            </a:r>
            <a:r>
              <a:rPr lang="en-US" sz="1400" dirty="0">
                <a:latin typeface="Calibri" pitchFamily="34" charset="0"/>
              </a:rPr>
              <a:t> – “go see with your own eyes at the place the work is done”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32773" name="TextBox 44"/>
          <p:cNvSpPr txBox="1">
            <a:spLocks noChangeArrowheads="1"/>
          </p:cNvSpPr>
          <p:nvPr/>
        </p:nvSpPr>
        <p:spPr bwMode="auto">
          <a:xfrm>
            <a:off x="1924050" y="1674813"/>
            <a:ext cx="1576388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STEP </a:t>
            </a:r>
            <a:r>
              <a:rPr lang="en-US" sz="1400" b="1" dirty="0">
                <a:solidFill>
                  <a:schemeClr val="tx2"/>
                </a:solidFill>
                <a:latin typeface="Calibri" pitchFamily="34" charset="0"/>
              </a:rPr>
              <a:t>#3: TARGET SETTING</a:t>
            </a:r>
            <a:endParaRPr lang="en-US" sz="1400" dirty="0">
              <a:latin typeface="Calibri" pitchFamily="34" charset="0"/>
            </a:endParaRPr>
          </a:p>
          <a:p>
            <a:pPr marL="285750" indent="-285750" eaLnBrk="1" hangingPunct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 Do what, to what, how much, by when?</a:t>
            </a:r>
          </a:p>
          <a:p>
            <a:pPr eaLnBrk="1" hangingPunct="1">
              <a:spcBef>
                <a:spcPct val="600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latin typeface="Calibri" pitchFamily="34" charset="0"/>
              </a:rPr>
              <a:t>STEP #4: ROOT CAUSE ANALYSIS</a:t>
            </a:r>
            <a:endParaRPr lang="en-US" sz="1400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285750" indent="-285750" eaLnBrk="1" hangingPunct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Arial" charset="0"/>
              </a:rPr>
              <a:t> Brainstorm and investigate causes</a:t>
            </a:r>
          </a:p>
          <a:p>
            <a:pPr marL="285750" indent="-285750" eaLnBrk="1" hangingPunct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 5 WHY’S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 eaLnBrk="1" hangingPunct="1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STEP </a:t>
            </a:r>
            <a:r>
              <a:rPr lang="en-US" sz="1400" b="1" dirty="0">
                <a:solidFill>
                  <a:schemeClr val="tx2"/>
                </a:solidFill>
                <a:latin typeface="Calibri" pitchFamily="34" charset="0"/>
              </a:rPr>
              <a:t>#5: DEVELOP COUNTER-MEASURES</a:t>
            </a:r>
            <a:endParaRPr lang="en-US" sz="1400" dirty="0">
              <a:latin typeface="Calibri" pitchFamily="34" charset="0"/>
              <a:cs typeface="Arial" charset="0"/>
            </a:endParaRP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Arial" charset="0"/>
              </a:rPr>
              <a:t> </a:t>
            </a:r>
            <a:r>
              <a:rPr lang="en-US" sz="1400" dirty="0">
                <a:latin typeface="Calibri" pitchFamily="34" charset="0"/>
              </a:rPr>
              <a:t>Linked and prioritized for each root cause</a:t>
            </a:r>
            <a:endParaRPr lang="en-US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32774" name="TextBox 45"/>
          <p:cNvSpPr txBox="1">
            <a:spLocks noChangeArrowheads="1"/>
          </p:cNvSpPr>
          <p:nvPr/>
        </p:nvSpPr>
        <p:spPr bwMode="auto">
          <a:xfrm>
            <a:off x="3692525" y="1681163"/>
            <a:ext cx="16652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latin typeface="Calibri" pitchFamily="34" charset="0"/>
              </a:rPr>
              <a:t>STEP #6: SEE COUNTER-MEASURES THROUGH</a:t>
            </a:r>
            <a:endParaRPr lang="en-US" sz="1400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Create a clear and concrete plan that includes ‘who’, ‘when’ and ‘status’</a:t>
            </a: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 Take actions to eliminate the root cause</a:t>
            </a:r>
          </a:p>
        </p:txBody>
      </p:sp>
      <p:sp>
        <p:nvSpPr>
          <p:cNvPr id="32775" name="TextBox 46"/>
          <p:cNvSpPr txBox="1">
            <a:spLocks noChangeArrowheads="1"/>
          </p:cNvSpPr>
          <p:nvPr/>
        </p:nvSpPr>
        <p:spPr bwMode="auto">
          <a:xfrm>
            <a:off x="5530850" y="1671638"/>
            <a:ext cx="1684338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600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latin typeface="Calibri" pitchFamily="34" charset="0"/>
              </a:rPr>
              <a:t>STEP #7: MONITOR RESULTS &amp; PROCESSES</a:t>
            </a: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Arial" charset="0"/>
              </a:rPr>
              <a:t> Measure results to assure repeatable successes</a:t>
            </a: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Arial" charset="0"/>
              </a:rPr>
              <a:t>Measure the impact to the gap created in Step 1</a:t>
            </a: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Arial" charset="0"/>
            </a:endParaRP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Arial" charset="0"/>
            </a:endParaRP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en-US" sz="1400" dirty="0">
              <a:latin typeface="Calibri" pitchFamily="34" charset="0"/>
              <a:cs typeface="Arial" charset="0"/>
            </a:endParaRP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itchFamily="34" charset="0"/>
                <a:cs typeface="Arial" charset="0"/>
              </a:rPr>
              <a:t>Understand </a:t>
            </a:r>
            <a:r>
              <a:rPr lang="en-US" sz="1400" dirty="0">
                <a:latin typeface="Calibri" pitchFamily="34" charset="0"/>
                <a:cs typeface="Arial" charset="0"/>
              </a:rPr>
              <a:t>and learn from both successes and failures</a:t>
            </a: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Arial" charset="0"/>
              </a:rPr>
              <a:t> Add layered audit process</a:t>
            </a:r>
          </a:p>
        </p:txBody>
      </p:sp>
      <p:sp>
        <p:nvSpPr>
          <p:cNvPr id="3277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cap="none" dirty="0" smtClean="0"/>
              <a:t>8-STEP RCCM FRAMEWORK </a:t>
            </a:r>
          </a:p>
        </p:txBody>
      </p:sp>
      <p:sp>
        <p:nvSpPr>
          <p:cNvPr id="32777" name="TextBox 46"/>
          <p:cNvSpPr txBox="1">
            <a:spLocks noChangeArrowheads="1"/>
          </p:cNvSpPr>
          <p:nvPr/>
        </p:nvSpPr>
        <p:spPr bwMode="auto">
          <a:xfrm>
            <a:off x="7364413" y="1671638"/>
            <a:ext cx="1684337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latin typeface="Calibri" pitchFamily="34" charset="0"/>
              </a:rPr>
              <a:t>STEP #8: STANDARDIZE SUCCESSFUL PROCESSES</a:t>
            </a:r>
            <a:endParaRPr lang="en-US" sz="1400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285750" indent="-285750" eaLnBrk="1" hangingPunct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  <a:cs typeface="Arial" charset="0"/>
              </a:rPr>
              <a:t> </a:t>
            </a:r>
            <a:r>
              <a:rPr lang="en-US" sz="1400" dirty="0">
                <a:latin typeface="Calibri" pitchFamily="34" charset="0"/>
              </a:rPr>
              <a:t>Standardize and communicate success</a:t>
            </a:r>
          </a:p>
          <a:p>
            <a:pPr marL="285750" indent="-285750" eaLnBrk="1" hangingPunct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Yokoten</a:t>
            </a:r>
            <a:r>
              <a:rPr lang="en-US" sz="1400" dirty="0">
                <a:latin typeface="Calibri" pitchFamily="34" charset="0"/>
              </a:rPr>
              <a:t> – The process for sharing improvements across the organization</a:t>
            </a:r>
          </a:p>
          <a:p>
            <a:pPr marL="285750" indent="-285750" eaLnBrk="1" hangingPunct="1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 Tell the problem solving story using the RCCM A3 form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113" y="1028700"/>
            <a:ext cx="9144000" cy="406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+mj-lt"/>
              </a:rPr>
              <a:t>			  PLAN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71888" y="1030288"/>
            <a:ext cx="18764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2F4F4"/>
                </a:solidFill>
                <a:latin typeface="+mj-lt"/>
              </a:rPr>
              <a:t>DO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32425" y="1025525"/>
            <a:ext cx="18764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7F7F7"/>
                </a:solidFill>
                <a:latin typeface="+mj-lt"/>
              </a:rPr>
              <a:t>CHECK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88213" y="1036638"/>
            <a:ext cx="18764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+mj-lt"/>
              </a:rPr>
              <a:t>ACT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25400" y="1609725"/>
            <a:ext cx="9144000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rot="5400000">
            <a:off x="1129507" y="3561556"/>
            <a:ext cx="5048250" cy="793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784" name="Group 47"/>
          <p:cNvGrpSpPr>
            <a:grpSpLocks/>
          </p:cNvGrpSpPr>
          <p:nvPr/>
        </p:nvGrpSpPr>
        <p:grpSpPr bwMode="auto">
          <a:xfrm>
            <a:off x="1847850" y="1028700"/>
            <a:ext cx="5419725" cy="5087938"/>
            <a:chOff x="2316814" y="1534948"/>
            <a:chExt cx="3569108" cy="4600979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315125" y="4123783"/>
              <a:ext cx="4013833" cy="1045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596590" y="3822189"/>
              <a:ext cx="4576574" cy="209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404273" y="3835368"/>
              <a:ext cx="4576574" cy="731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85" name="Picture 33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5030687"/>
            <a:ext cx="1265237" cy="92673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2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020">
            <a:off x="2876154" y="4089209"/>
            <a:ext cx="484651" cy="55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7" name="Group 161"/>
          <p:cNvGrpSpPr>
            <a:grpSpLocks/>
          </p:cNvGrpSpPr>
          <p:nvPr/>
        </p:nvGrpSpPr>
        <p:grpSpPr bwMode="auto">
          <a:xfrm>
            <a:off x="5575299" y="3678239"/>
            <a:ext cx="1614489" cy="777852"/>
            <a:chOff x="171" y="2478"/>
            <a:chExt cx="2325" cy="1602"/>
          </a:xfrm>
        </p:grpSpPr>
        <p:sp>
          <p:nvSpPr>
            <p:cNvPr id="32790" name="Line 84"/>
            <p:cNvSpPr>
              <a:spLocks noChangeShapeType="1"/>
            </p:cNvSpPr>
            <p:nvPr/>
          </p:nvSpPr>
          <p:spPr bwMode="auto">
            <a:xfrm flipH="1">
              <a:off x="720" y="264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85"/>
            <p:cNvSpPr>
              <a:spLocks noChangeShapeType="1"/>
            </p:cNvSpPr>
            <p:nvPr/>
          </p:nvSpPr>
          <p:spPr bwMode="auto">
            <a:xfrm flipV="1">
              <a:off x="2208" y="302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Rectangle 86"/>
            <p:cNvSpPr>
              <a:spLocks noChangeArrowheads="1"/>
            </p:cNvSpPr>
            <p:nvPr/>
          </p:nvSpPr>
          <p:spPr bwMode="auto">
            <a:xfrm>
              <a:off x="801" y="2478"/>
              <a:ext cx="912" cy="192"/>
            </a:xfrm>
            <a:prstGeom prst="rect">
              <a:avLst/>
            </a:prstGeom>
            <a:solidFill>
              <a:srgbClr val="ECB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Rectangle 87"/>
            <p:cNvSpPr>
              <a:spLocks noChangeArrowheads="1"/>
            </p:cNvSpPr>
            <p:nvPr/>
          </p:nvSpPr>
          <p:spPr bwMode="auto">
            <a:xfrm>
              <a:off x="672" y="3600"/>
              <a:ext cx="384" cy="288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Rectangle 88"/>
            <p:cNvSpPr>
              <a:spLocks noChangeArrowheads="1"/>
            </p:cNvSpPr>
            <p:nvPr/>
          </p:nvSpPr>
          <p:spPr bwMode="auto">
            <a:xfrm>
              <a:off x="1200" y="3600"/>
              <a:ext cx="384" cy="288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Rectangle 89"/>
            <p:cNvSpPr>
              <a:spLocks noChangeArrowheads="1"/>
            </p:cNvSpPr>
            <p:nvPr/>
          </p:nvSpPr>
          <p:spPr bwMode="auto">
            <a:xfrm>
              <a:off x="1728" y="3600"/>
              <a:ext cx="384" cy="288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90"/>
            <p:cNvSpPr>
              <a:spLocks noChangeShapeType="1"/>
            </p:cNvSpPr>
            <p:nvPr/>
          </p:nvSpPr>
          <p:spPr bwMode="auto">
            <a:xfrm flipH="1">
              <a:off x="960" y="2736"/>
              <a:ext cx="9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91"/>
            <p:cNvSpPr>
              <a:spLocks noChangeShapeType="1"/>
            </p:cNvSpPr>
            <p:nvPr/>
          </p:nvSpPr>
          <p:spPr bwMode="auto">
            <a:xfrm flipH="1" flipV="1">
              <a:off x="1632" y="268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92"/>
            <p:cNvSpPr>
              <a:spLocks noChangeShapeType="1"/>
            </p:cNvSpPr>
            <p:nvPr/>
          </p:nvSpPr>
          <p:spPr bwMode="auto">
            <a:xfrm flipV="1">
              <a:off x="2112" y="345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93"/>
            <p:cNvSpPr>
              <a:spLocks noChangeShapeType="1"/>
            </p:cNvSpPr>
            <p:nvPr/>
          </p:nvSpPr>
          <p:spPr bwMode="auto">
            <a:xfrm>
              <a:off x="1056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94"/>
            <p:cNvSpPr>
              <a:spLocks noChangeShapeType="1"/>
            </p:cNvSpPr>
            <p:nvPr/>
          </p:nvSpPr>
          <p:spPr bwMode="auto">
            <a:xfrm>
              <a:off x="1584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95"/>
            <p:cNvSpPr>
              <a:spLocks noChangeShapeType="1"/>
            </p:cNvSpPr>
            <p:nvPr/>
          </p:nvSpPr>
          <p:spPr bwMode="auto">
            <a:xfrm>
              <a:off x="480" y="340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AutoShape 96"/>
            <p:cNvSpPr>
              <a:spLocks noChangeArrowheads="1"/>
            </p:cNvSpPr>
            <p:nvPr/>
          </p:nvSpPr>
          <p:spPr bwMode="auto">
            <a:xfrm>
              <a:off x="672" y="3744"/>
              <a:ext cx="288" cy="288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AutoShape 97"/>
            <p:cNvSpPr>
              <a:spLocks noChangeArrowheads="1"/>
            </p:cNvSpPr>
            <p:nvPr/>
          </p:nvSpPr>
          <p:spPr bwMode="auto">
            <a:xfrm>
              <a:off x="1248" y="3360"/>
              <a:ext cx="288" cy="288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AutoShape 98"/>
            <p:cNvSpPr>
              <a:spLocks noChangeArrowheads="1"/>
            </p:cNvSpPr>
            <p:nvPr/>
          </p:nvSpPr>
          <p:spPr bwMode="auto">
            <a:xfrm>
              <a:off x="1776" y="3792"/>
              <a:ext cx="288" cy="288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05" name="Group 99"/>
            <p:cNvGrpSpPr>
              <a:grpSpLocks/>
            </p:cNvGrpSpPr>
            <p:nvPr/>
          </p:nvGrpSpPr>
          <p:grpSpPr bwMode="auto">
            <a:xfrm>
              <a:off x="219" y="2685"/>
              <a:ext cx="528" cy="358"/>
              <a:chOff x="4464" y="1152"/>
              <a:chExt cx="960" cy="694"/>
            </a:xfrm>
          </p:grpSpPr>
          <p:sp>
            <p:nvSpPr>
              <p:cNvPr id="32859" name="AutoShape 100"/>
              <p:cNvSpPr>
                <a:spLocks noChangeAspect="1" noChangeArrowheads="1" noTextEdit="1"/>
              </p:cNvSpPr>
              <p:nvPr/>
            </p:nvSpPr>
            <p:spPr bwMode="auto">
              <a:xfrm>
                <a:off x="4464" y="1152"/>
                <a:ext cx="960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0" name="Freeform 101"/>
              <p:cNvSpPr>
                <a:spLocks/>
              </p:cNvSpPr>
              <p:nvPr/>
            </p:nvSpPr>
            <p:spPr bwMode="auto">
              <a:xfrm>
                <a:off x="4469" y="1207"/>
                <a:ext cx="947" cy="513"/>
              </a:xfrm>
              <a:custGeom>
                <a:avLst/>
                <a:gdLst>
                  <a:gd name="T0" fmla="*/ 0 w 2842"/>
                  <a:gd name="T1" fmla="*/ 0 h 1540"/>
                  <a:gd name="T2" fmla="*/ 0 w 2842"/>
                  <a:gd name="T3" fmla="*/ 0 h 1540"/>
                  <a:gd name="T4" fmla="*/ 0 w 2842"/>
                  <a:gd name="T5" fmla="*/ 0 h 1540"/>
                  <a:gd name="T6" fmla="*/ 0 w 2842"/>
                  <a:gd name="T7" fmla="*/ 0 h 1540"/>
                  <a:gd name="T8" fmla="*/ 0 w 2842"/>
                  <a:gd name="T9" fmla="*/ 0 h 1540"/>
                  <a:gd name="T10" fmla="*/ 0 w 2842"/>
                  <a:gd name="T11" fmla="*/ 0 h 1540"/>
                  <a:gd name="T12" fmla="*/ 0 w 2842"/>
                  <a:gd name="T13" fmla="*/ 0 h 1540"/>
                  <a:gd name="T14" fmla="*/ 0 w 2842"/>
                  <a:gd name="T15" fmla="*/ 0 h 1540"/>
                  <a:gd name="T16" fmla="*/ 0 w 2842"/>
                  <a:gd name="T17" fmla="*/ 0 h 1540"/>
                  <a:gd name="T18" fmla="*/ 0 w 2842"/>
                  <a:gd name="T19" fmla="*/ 0 h 1540"/>
                  <a:gd name="T20" fmla="*/ 0 w 2842"/>
                  <a:gd name="T21" fmla="*/ 0 h 1540"/>
                  <a:gd name="T22" fmla="*/ 0 w 2842"/>
                  <a:gd name="T23" fmla="*/ 0 h 1540"/>
                  <a:gd name="T24" fmla="*/ 0 w 2842"/>
                  <a:gd name="T25" fmla="*/ 0 h 1540"/>
                  <a:gd name="T26" fmla="*/ 0 w 2842"/>
                  <a:gd name="T27" fmla="*/ 0 h 1540"/>
                  <a:gd name="T28" fmla="*/ 0 w 2842"/>
                  <a:gd name="T29" fmla="*/ 0 h 1540"/>
                  <a:gd name="T30" fmla="*/ 0 w 2842"/>
                  <a:gd name="T31" fmla="*/ 0 h 1540"/>
                  <a:gd name="T32" fmla="*/ 0 w 2842"/>
                  <a:gd name="T33" fmla="*/ 0 h 1540"/>
                  <a:gd name="T34" fmla="*/ 0 w 2842"/>
                  <a:gd name="T35" fmla="*/ 0 h 1540"/>
                  <a:gd name="T36" fmla="*/ 0 w 2842"/>
                  <a:gd name="T37" fmla="*/ 0 h 1540"/>
                  <a:gd name="T38" fmla="*/ 0 w 2842"/>
                  <a:gd name="T39" fmla="*/ 0 h 1540"/>
                  <a:gd name="T40" fmla="*/ 0 w 2842"/>
                  <a:gd name="T41" fmla="*/ 0 h 1540"/>
                  <a:gd name="T42" fmla="*/ 0 w 2842"/>
                  <a:gd name="T43" fmla="*/ 0 h 1540"/>
                  <a:gd name="T44" fmla="*/ 0 w 2842"/>
                  <a:gd name="T45" fmla="*/ 0 h 1540"/>
                  <a:gd name="T46" fmla="*/ 0 w 2842"/>
                  <a:gd name="T47" fmla="*/ 0 h 1540"/>
                  <a:gd name="T48" fmla="*/ 0 w 2842"/>
                  <a:gd name="T49" fmla="*/ 0 h 1540"/>
                  <a:gd name="T50" fmla="*/ 0 w 2842"/>
                  <a:gd name="T51" fmla="*/ 0 h 1540"/>
                  <a:gd name="T52" fmla="*/ 0 w 2842"/>
                  <a:gd name="T53" fmla="*/ 0 h 1540"/>
                  <a:gd name="T54" fmla="*/ 0 w 2842"/>
                  <a:gd name="T55" fmla="*/ 0 h 1540"/>
                  <a:gd name="T56" fmla="*/ 0 w 2842"/>
                  <a:gd name="T57" fmla="*/ 0 h 1540"/>
                  <a:gd name="T58" fmla="*/ 0 w 2842"/>
                  <a:gd name="T59" fmla="*/ 0 h 1540"/>
                  <a:gd name="T60" fmla="*/ 0 w 2842"/>
                  <a:gd name="T61" fmla="*/ 0 h 1540"/>
                  <a:gd name="T62" fmla="*/ 0 w 2842"/>
                  <a:gd name="T63" fmla="*/ 0 h 1540"/>
                  <a:gd name="T64" fmla="*/ 0 w 2842"/>
                  <a:gd name="T65" fmla="*/ 0 h 1540"/>
                  <a:gd name="T66" fmla="*/ 0 w 2842"/>
                  <a:gd name="T67" fmla="*/ 0 h 1540"/>
                  <a:gd name="T68" fmla="*/ 0 w 2842"/>
                  <a:gd name="T69" fmla="*/ 0 h 1540"/>
                  <a:gd name="T70" fmla="*/ 0 w 2842"/>
                  <a:gd name="T71" fmla="*/ 0 h 1540"/>
                  <a:gd name="T72" fmla="*/ 0 w 2842"/>
                  <a:gd name="T73" fmla="*/ 0 h 1540"/>
                  <a:gd name="T74" fmla="*/ 0 w 2842"/>
                  <a:gd name="T75" fmla="*/ 0 h 1540"/>
                  <a:gd name="T76" fmla="*/ 0 w 2842"/>
                  <a:gd name="T77" fmla="*/ 0 h 1540"/>
                  <a:gd name="T78" fmla="*/ 0 w 2842"/>
                  <a:gd name="T79" fmla="*/ 0 h 1540"/>
                  <a:gd name="T80" fmla="*/ 0 w 2842"/>
                  <a:gd name="T81" fmla="*/ 0 h 1540"/>
                  <a:gd name="T82" fmla="*/ 0 w 2842"/>
                  <a:gd name="T83" fmla="*/ 0 h 1540"/>
                  <a:gd name="T84" fmla="*/ 0 w 2842"/>
                  <a:gd name="T85" fmla="*/ 0 h 1540"/>
                  <a:gd name="T86" fmla="*/ 0 w 2842"/>
                  <a:gd name="T87" fmla="*/ 0 h 1540"/>
                  <a:gd name="T88" fmla="*/ 0 w 2842"/>
                  <a:gd name="T89" fmla="*/ 0 h 1540"/>
                  <a:gd name="T90" fmla="*/ 0 w 2842"/>
                  <a:gd name="T91" fmla="*/ 0 h 1540"/>
                  <a:gd name="T92" fmla="*/ 0 w 2842"/>
                  <a:gd name="T93" fmla="*/ 0 h 1540"/>
                  <a:gd name="T94" fmla="*/ 0 w 2842"/>
                  <a:gd name="T95" fmla="*/ 0 h 1540"/>
                  <a:gd name="T96" fmla="*/ 0 w 2842"/>
                  <a:gd name="T97" fmla="*/ 0 h 1540"/>
                  <a:gd name="T98" fmla="*/ 0 w 2842"/>
                  <a:gd name="T99" fmla="*/ 0 h 1540"/>
                  <a:gd name="T100" fmla="*/ 0 w 2842"/>
                  <a:gd name="T101" fmla="*/ 0 h 1540"/>
                  <a:gd name="T102" fmla="*/ 0 w 2842"/>
                  <a:gd name="T103" fmla="*/ 0 h 1540"/>
                  <a:gd name="T104" fmla="*/ 0 w 2842"/>
                  <a:gd name="T105" fmla="*/ 0 h 1540"/>
                  <a:gd name="T106" fmla="*/ 0 w 2842"/>
                  <a:gd name="T107" fmla="*/ 0 h 1540"/>
                  <a:gd name="T108" fmla="*/ 0 w 2842"/>
                  <a:gd name="T109" fmla="*/ 0 h 1540"/>
                  <a:gd name="T110" fmla="*/ 0 w 2842"/>
                  <a:gd name="T111" fmla="*/ 0 h 1540"/>
                  <a:gd name="T112" fmla="*/ 0 w 2842"/>
                  <a:gd name="T113" fmla="*/ 0 h 1540"/>
                  <a:gd name="T114" fmla="*/ 0 w 2842"/>
                  <a:gd name="T115" fmla="*/ 0 h 15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42"/>
                  <a:gd name="T175" fmla="*/ 0 h 1540"/>
                  <a:gd name="T176" fmla="*/ 2842 w 2842"/>
                  <a:gd name="T177" fmla="*/ 1540 h 15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42" h="1540">
                    <a:moveTo>
                      <a:pt x="2650" y="709"/>
                    </a:moveTo>
                    <a:lnTo>
                      <a:pt x="2630" y="624"/>
                    </a:lnTo>
                    <a:lnTo>
                      <a:pt x="2601" y="548"/>
                    </a:lnTo>
                    <a:lnTo>
                      <a:pt x="2563" y="481"/>
                    </a:lnTo>
                    <a:lnTo>
                      <a:pt x="2518" y="422"/>
                    </a:lnTo>
                    <a:lnTo>
                      <a:pt x="2466" y="369"/>
                    </a:lnTo>
                    <a:lnTo>
                      <a:pt x="2411" y="325"/>
                    </a:lnTo>
                    <a:lnTo>
                      <a:pt x="2352" y="287"/>
                    </a:lnTo>
                    <a:lnTo>
                      <a:pt x="2293" y="255"/>
                    </a:lnTo>
                    <a:lnTo>
                      <a:pt x="2235" y="229"/>
                    </a:lnTo>
                    <a:lnTo>
                      <a:pt x="2179" y="208"/>
                    </a:lnTo>
                    <a:lnTo>
                      <a:pt x="2128" y="192"/>
                    </a:lnTo>
                    <a:lnTo>
                      <a:pt x="2082" y="179"/>
                    </a:lnTo>
                    <a:lnTo>
                      <a:pt x="2044" y="170"/>
                    </a:lnTo>
                    <a:lnTo>
                      <a:pt x="2013" y="166"/>
                    </a:lnTo>
                    <a:lnTo>
                      <a:pt x="1996" y="163"/>
                    </a:lnTo>
                    <a:lnTo>
                      <a:pt x="1989" y="161"/>
                    </a:lnTo>
                    <a:lnTo>
                      <a:pt x="1969" y="155"/>
                    </a:lnTo>
                    <a:lnTo>
                      <a:pt x="1949" y="151"/>
                    </a:lnTo>
                    <a:lnTo>
                      <a:pt x="1928" y="147"/>
                    </a:lnTo>
                    <a:lnTo>
                      <a:pt x="1908" y="144"/>
                    </a:lnTo>
                    <a:lnTo>
                      <a:pt x="1887" y="142"/>
                    </a:lnTo>
                    <a:lnTo>
                      <a:pt x="1865" y="141"/>
                    </a:lnTo>
                    <a:lnTo>
                      <a:pt x="1845" y="141"/>
                    </a:lnTo>
                    <a:lnTo>
                      <a:pt x="1823" y="141"/>
                    </a:lnTo>
                    <a:lnTo>
                      <a:pt x="1801" y="141"/>
                    </a:lnTo>
                    <a:lnTo>
                      <a:pt x="1780" y="142"/>
                    </a:lnTo>
                    <a:lnTo>
                      <a:pt x="1758" y="145"/>
                    </a:lnTo>
                    <a:lnTo>
                      <a:pt x="1738" y="148"/>
                    </a:lnTo>
                    <a:lnTo>
                      <a:pt x="1717" y="151"/>
                    </a:lnTo>
                    <a:lnTo>
                      <a:pt x="1697" y="155"/>
                    </a:lnTo>
                    <a:lnTo>
                      <a:pt x="1676" y="160"/>
                    </a:lnTo>
                    <a:lnTo>
                      <a:pt x="1657" y="166"/>
                    </a:lnTo>
                    <a:lnTo>
                      <a:pt x="1628" y="179"/>
                    </a:lnTo>
                    <a:lnTo>
                      <a:pt x="1597" y="195"/>
                    </a:lnTo>
                    <a:lnTo>
                      <a:pt x="1566" y="213"/>
                    </a:lnTo>
                    <a:lnTo>
                      <a:pt x="1539" y="233"/>
                    </a:lnTo>
                    <a:lnTo>
                      <a:pt x="1511" y="255"/>
                    </a:lnTo>
                    <a:lnTo>
                      <a:pt x="1487" y="281"/>
                    </a:lnTo>
                    <a:lnTo>
                      <a:pt x="1468" y="311"/>
                    </a:lnTo>
                    <a:lnTo>
                      <a:pt x="1454" y="341"/>
                    </a:lnTo>
                    <a:lnTo>
                      <a:pt x="1451" y="362"/>
                    </a:lnTo>
                    <a:lnTo>
                      <a:pt x="1449" y="381"/>
                    </a:lnTo>
                    <a:lnTo>
                      <a:pt x="1454" y="400"/>
                    </a:lnTo>
                    <a:lnTo>
                      <a:pt x="1459" y="418"/>
                    </a:lnTo>
                    <a:lnTo>
                      <a:pt x="1467" y="435"/>
                    </a:lnTo>
                    <a:lnTo>
                      <a:pt x="1477" y="451"/>
                    </a:lnTo>
                    <a:lnTo>
                      <a:pt x="1490" y="467"/>
                    </a:lnTo>
                    <a:lnTo>
                      <a:pt x="1503" y="482"/>
                    </a:lnTo>
                    <a:lnTo>
                      <a:pt x="1528" y="498"/>
                    </a:lnTo>
                    <a:lnTo>
                      <a:pt x="1555" y="510"/>
                    </a:lnTo>
                    <a:lnTo>
                      <a:pt x="1584" y="516"/>
                    </a:lnTo>
                    <a:lnTo>
                      <a:pt x="1613" y="517"/>
                    </a:lnTo>
                    <a:lnTo>
                      <a:pt x="1644" y="516"/>
                    </a:lnTo>
                    <a:lnTo>
                      <a:pt x="1675" y="513"/>
                    </a:lnTo>
                    <a:lnTo>
                      <a:pt x="1704" y="509"/>
                    </a:lnTo>
                    <a:lnTo>
                      <a:pt x="1734" y="504"/>
                    </a:lnTo>
                    <a:lnTo>
                      <a:pt x="1725" y="504"/>
                    </a:lnTo>
                    <a:lnTo>
                      <a:pt x="1714" y="504"/>
                    </a:lnTo>
                    <a:lnTo>
                      <a:pt x="1706" y="503"/>
                    </a:lnTo>
                    <a:lnTo>
                      <a:pt x="1698" y="503"/>
                    </a:lnTo>
                    <a:lnTo>
                      <a:pt x="1690" y="501"/>
                    </a:lnTo>
                    <a:lnTo>
                      <a:pt x="1682" y="498"/>
                    </a:lnTo>
                    <a:lnTo>
                      <a:pt x="1675" y="494"/>
                    </a:lnTo>
                    <a:lnTo>
                      <a:pt x="1668" y="489"/>
                    </a:lnTo>
                    <a:lnTo>
                      <a:pt x="1656" y="475"/>
                    </a:lnTo>
                    <a:lnTo>
                      <a:pt x="1647" y="459"/>
                    </a:lnTo>
                    <a:lnTo>
                      <a:pt x="1643" y="443"/>
                    </a:lnTo>
                    <a:lnTo>
                      <a:pt x="1641" y="424"/>
                    </a:lnTo>
                    <a:lnTo>
                      <a:pt x="1649" y="407"/>
                    </a:lnTo>
                    <a:lnTo>
                      <a:pt x="1659" y="393"/>
                    </a:lnTo>
                    <a:lnTo>
                      <a:pt x="1670" y="380"/>
                    </a:lnTo>
                    <a:lnTo>
                      <a:pt x="1685" y="368"/>
                    </a:lnTo>
                    <a:lnTo>
                      <a:pt x="1700" y="359"/>
                    </a:lnTo>
                    <a:lnTo>
                      <a:pt x="1716" y="352"/>
                    </a:lnTo>
                    <a:lnTo>
                      <a:pt x="1734" y="349"/>
                    </a:lnTo>
                    <a:lnTo>
                      <a:pt x="1750" y="347"/>
                    </a:lnTo>
                    <a:lnTo>
                      <a:pt x="1813" y="352"/>
                    </a:lnTo>
                    <a:lnTo>
                      <a:pt x="1865" y="363"/>
                    </a:lnTo>
                    <a:lnTo>
                      <a:pt x="1909" y="381"/>
                    </a:lnTo>
                    <a:lnTo>
                      <a:pt x="1943" y="404"/>
                    </a:lnTo>
                    <a:lnTo>
                      <a:pt x="1968" y="431"/>
                    </a:lnTo>
                    <a:lnTo>
                      <a:pt x="1986" y="462"/>
                    </a:lnTo>
                    <a:lnTo>
                      <a:pt x="1997" y="494"/>
                    </a:lnTo>
                    <a:lnTo>
                      <a:pt x="2002" y="526"/>
                    </a:lnTo>
                    <a:lnTo>
                      <a:pt x="2002" y="561"/>
                    </a:lnTo>
                    <a:lnTo>
                      <a:pt x="1996" y="593"/>
                    </a:lnTo>
                    <a:lnTo>
                      <a:pt x="1987" y="626"/>
                    </a:lnTo>
                    <a:lnTo>
                      <a:pt x="1974" y="655"/>
                    </a:lnTo>
                    <a:lnTo>
                      <a:pt x="1959" y="680"/>
                    </a:lnTo>
                    <a:lnTo>
                      <a:pt x="1942" y="702"/>
                    </a:lnTo>
                    <a:lnTo>
                      <a:pt x="1924" y="718"/>
                    </a:lnTo>
                    <a:lnTo>
                      <a:pt x="1906" y="728"/>
                    </a:lnTo>
                    <a:lnTo>
                      <a:pt x="1896" y="706"/>
                    </a:lnTo>
                    <a:lnTo>
                      <a:pt x="1883" y="687"/>
                    </a:lnTo>
                    <a:lnTo>
                      <a:pt x="1867" y="671"/>
                    </a:lnTo>
                    <a:lnTo>
                      <a:pt x="1849" y="656"/>
                    </a:lnTo>
                    <a:lnTo>
                      <a:pt x="1829" y="643"/>
                    </a:lnTo>
                    <a:lnTo>
                      <a:pt x="1808" y="632"/>
                    </a:lnTo>
                    <a:lnTo>
                      <a:pt x="1788" y="623"/>
                    </a:lnTo>
                    <a:lnTo>
                      <a:pt x="1767" y="614"/>
                    </a:lnTo>
                    <a:lnTo>
                      <a:pt x="1751" y="610"/>
                    </a:lnTo>
                    <a:lnTo>
                      <a:pt x="1734" y="605"/>
                    </a:lnTo>
                    <a:lnTo>
                      <a:pt x="1716" y="602"/>
                    </a:lnTo>
                    <a:lnTo>
                      <a:pt x="1698" y="601"/>
                    </a:lnTo>
                    <a:lnTo>
                      <a:pt x="1681" y="599"/>
                    </a:lnTo>
                    <a:lnTo>
                      <a:pt x="1665" y="601"/>
                    </a:lnTo>
                    <a:lnTo>
                      <a:pt x="1647" y="602"/>
                    </a:lnTo>
                    <a:lnTo>
                      <a:pt x="1629" y="605"/>
                    </a:lnTo>
                    <a:lnTo>
                      <a:pt x="1612" y="608"/>
                    </a:lnTo>
                    <a:lnTo>
                      <a:pt x="1596" y="614"/>
                    </a:lnTo>
                    <a:lnTo>
                      <a:pt x="1580" y="620"/>
                    </a:lnTo>
                    <a:lnTo>
                      <a:pt x="1565" y="627"/>
                    </a:lnTo>
                    <a:lnTo>
                      <a:pt x="1549" y="635"/>
                    </a:lnTo>
                    <a:lnTo>
                      <a:pt x="1536" y="645"/>
                    </a:lnTo>
                    <a:lnTo>
                      <a:pt x="1522" y="655"/>
                    </a:lnTo>
                    <a:lnTo>
                      <a:pt x="1509" y="667"/>
                    </a:lnTo>
                    <a:lnTo>
                      <a:pt x="1503" y="671"/>
                    </a:lnTo>
                    <a:lnTo>
                      <a:pt x="1498" y="677"/>
                    </a:lnTo>
                    <a:lnTo>
                      <a:pt x="1489" y="686"/>
                    </a:lnTo>
                    <a:lnTo>
                      <a:pt x="1478" y="695"/>
                    </a:lnTo>
                    <a:lnTo>
                      <a:pt x="1478" y="690"/>
                    </a:lnTo>
                    <a:lnTo>
                      <a:pt x="1477" y="684"/>
                    </a:lnTo>
                    <a:lnTo>
                      <a:pt x="1477" y="680"/>
                    </a:lnTo>
                    <a:lnTo>
                      <a:pt x="1476" y="676"/>
                    </a:lnTo>
                    <a:lnTo>
                      <a:pt x="1468" y="652"/>
                    </a:lnTo>
                    <a:lnTo>
                      <a:pt x="1458" y="627"/>
                    </a:lnTo>
                    <a:lnTo>
                      <a:pt x="1446" y="601"/>
                    </a:lnTo>
                    <a:lnTo>
                      <a:pt x="1432" y="573"/>
                    </a:lnTo>
                    <a:lnTo>
                      <a:pt x="1414" y="544"/>
                    </a:lnTo>
                    <a:lnTo>
                      <a:pt x="1396" y="513"/>
                    </a:lnTo>
                    <a:lnTo>
                      <a:pt x="1374" y="481"/>
                    </a:lnTo>
                    <a:lnTo>
                      <a:pt x="1352" y="448"/>
                    </a:lnTo>
                    <a:lnTo>
                      <a:pt x="1328" y="416"/>
                    </a:lnTo>
                    <a:lnTo>
                      <a:pt x="1300" y="384"/>
                    </a:lnTo>
                    <a:lnTo>
                      <a:pt x="1270" y="350"/>
                    </a:lnTo>
                    <a:lnTo>
                      <a:pt x="1240" y="318"/>
                    </a:lnTo>
                    <a:lnTo>
                      <a:pt x="1207" y="286"/>
                    </a:lnTo>
                    <a:lnTo>
                      <a:pt x="1172" y="254"/>
                    </a:lnTo>
                    <a:lnTo>
                      <a:pt x="1136" y="223"/>
                    </a:lnTo>
                    <a:lnTo>
                      <a:pt x="1097" y="194"/>
                    </a:lnTo>
                    <a:lnTo>
                      <a:pt x="1056" y="166"/>
                    </a:lnTo>
                    <a:lnTo>
                      <a:pt x="1014" y="138"/>
                    </a:lnTo>
                    <a:lnTo>
                      <a:pt x="971" y="113"/>
                    </a:lnTo>
                    <a:lnTo>
                      <a:pt x="926" y="91"/>
                    </a:lnTo>
                    <a:lnTo>
                      <a:pt x="878" y="69"/>
                    </a:lnTo>
                    <a:lnTo>
                      <a:pt x="829" y="50"/>
                    </a:lnTo>
                    <a:lnTo>
                      <a:pt x="779" y="35"/>
                    </a:lnTo>
                    <a:lnTo>
                      <a:pt x="727" y="22"/>
                    </a:lnTo>
                    <a:lnTo>
                      <a:pt x="674" y="12"/>
                    </a:lnTo>
                    <a:lnTo>
                      <a:pt x="618" y="4"/>
                    </a:lnTo>
                    <a:lnTo>
                      <a:pt x="561" y="0"/>
                    </a:lnTo>
                    <a:lnTo>
                      <a:pt x="504" y="2"/>
                    </a:lnTo>
                    <a:lnTo>
                      <a:pt x="444" y="4"/>
                    </a:lnTo>
                    <a:lnTo>
                      <a:pt x="384" y="13"/>
                    </a:lnTo>
                    <a:lnTo>
                      <a:pt x="321" y="25"/>
                    </a:lnTo>
                    <a:lnTo>
                      <a:pt x="258" y="43"/>
                    </a:lnTo>
                    <a:lnTo>
                      <a:pt x="239" y="50"/>
                    </a:lnTo>
                    <a:lnTo>
                      <a:pt x="221" y="59"/>
                    </a:lnTo>
                    <a:lnTo>
                      <a:pt x="202" y="69"/>
                    </a:lnTo>
                    <a:lnTo>
                      <a:pt x="183" y="79"/>
                    </a:lnTo>
                    <a:lnTo>
                      <a:pt x="164" y="89"/>
                    </a:lnTo>
                    <a:lnTo>
                      <a:pt x="145" y="101"/>
                    </a:lnTo>
                    <a:lnTo>
                      <a:pt x="127" y="114"/>
                    </a:lnTo>
                    <a:lnTo>
                      <a:pt x="110" y="128"/>
                    </a:lnTo>
                    <a:lnTo>
                      <a:pt x="92" y="141"/>
                    </a:lnTo>
                    <a:lnTo>
                      <a:pt x="76" y="155"/>
                    </a:lnTo>
                    <a:lnTo>
                      <a:pt x="60" y="172"/>
                    </a:lnTo>
                    <a:lnTo>
                      <a:pt x="47" y="188"/>
                    </a:lnTo>
                    <a:lnTo>
                      <a:pt x="33" y="205"/>
                    </a:lnTo>
                    <a:lnTo>
                      <a:pt x="22" y="223"/>
                    </a:lnTo>
                    <a:lnTo>
                      <a:pt x="13" y="242"/>
                    </a:lnTo>
                    <a:lnTo>
                      <a:pt x="4" y="262"/>
                    </a:lnTo>
                    <a:lnTo>
                      <a:pt x="0" y="287"/>
                    </a:lnTo>
                    <a:lnTo>
                      <a:pt x="0" y="312"/>
                    </a:lnTo>
                    <a:lnTo>
                      <a:pt x="3" y="337"/>
                    </a:lnTo>
                    <a:lnTo>
                      <a:pt x="10" y="359"/>
                    </a:lnTo>
                    <a:lnTo>
                      <a:pt x="20" y="381"/>
                    </a:lnTo>
                    <a:lnTo>
                      <a:pt x="33" y="402"/>
                    </a:lnTo>
                    <a:lnTo>
                      <a:pt x="48" y="422"/>
                    </a:lnTo>
                    <a:lnTo>
                      <a:pt x="66" y="440"/>
                    </a:lnTo>
                    <a:lnTo>
                      <a:pt x="80" y="451"/>
                    </a:lnTo>
                    <a:lnTo>
                      <a:pt x="96" y="460"/>
                    </a:lnTo>
                    <a:lnTo>
                      <a:pt x="113" y="467"/>
                    </a:lnTo>
                    <a:lnTo>
                      <a:pt x="130" y="473"/>
                    </a:lnTo>
                    <a:lnTo>
                      <a:pt x="148" y="478"/>
                    </a:lnTo>
                    <a:lnTo>
                      <a:pt x="165" y="481"/>
                    </a:lnTo>
                    <a:lnTo>
                      <a:pt x="184" y="482"/>
                    </a:lnTo>
                    <a:lnTo>
                      <a:pt x="203" y="484"/>
                    </a:lnTo>
                    <a:lnTo>
                      <a:pt x="222" y="482"/>
                    </a:lnTo>
                    <a:lnTo>
                      <a:pt x="241" y="482"/>
                    </a:lnTo>
                    <a:lnTo>
                      <a:pt x="261" y="481"/>
                    </a:lnTo>
                    <a:lnTo>
                      <a:pt x="280" y="478"/>
                    </a:lnTo>
                    <a:lnTo>
                      <a:pt x="299" y="475"/>
                    </a:lnTo>
                    <a:lnTo>
                      <a:pt x="318" y="472"/>
                    </a:lnTo>
                    <a:lnTo>
                      <a:pt x="335" y="469"/>
                    </a:lnTo>
                    <a:lnTo>
                      <a:pt x="353" y="466"/>
                    </a:lnTo>
                    <a:lnTo>
                      <a:pt x="341" y="466"/>
                    </a:lnTo>
                    <a:lnTo>
                      <a:pt x="331" y="466"/>
                    </a:lnTo>
                    <a:lnTo>
                      <a:pt x="319" y="465"/>
                    </a:lnTo>
                    <a:lnTo>
                      <a:pt x="309" y="463"/>
                    </a:lnTo>
                    <a:lnTo>
                      <a:pt x="299" y="462"/>
                    </a:lnTo>
                    <a:lnTo>
                      <a:pt x="288" y="459"/>
                    </a:lnTo>
                    <a:lnTo>
                      <a:pt x="280" y="454"/>
                    </a:lnTo>
                    <a:lnTo>
                      <a:pt x="271" y="448"/>
                    </a:lnTo>
                    <a:lnTo>
                      <a:pt x="256" y="431"/>
                    </a:lnTo>
                    <a:lnTo>
                      <a:pt x="244" y="410"/>
                    </a:lnTo>
                    <a:lnTo>
                      <a:pt x="239" y="388"/>
                    </a:lnTo>
                    <a:lnTo>
                      <a:pt x="239" y="366"/>
                    </a:lnTo>
                    <a:lnTo>
                      <a:pt x="247" y="346"/>
                    </a:lnTo>
                    <a:lnTo>
                      <a:pt x="261" y="327"/>
                    </a:lnTo>
                    <a:lnTo>
                      <a:pt x="275" y="311"/>
                    </a:lnTo>
                    <a:lnTo>
                      <a:pt x="293" y="298"/>
                    </a:lnTo>
                    <a:lnTo>
                      <a:pt x="312" y="286"/>
                    </a:lnTo>
                    <a:lnTo>
                      <a:pt x="332" y="277"/>
                    </a:lnTo>
                    <a:lnTo>
                      <a:pt x="353" y="273"/>
                    </a:lnTo>
                    <a:lnTo>
                      <a:pt x="373" y="270"/>
                    </a:lnTo>
                    <a:lnTo>
                      <a:pt x="455" y="274"/>
                    </a:lnTo>
                    <a:lnTo>
                      <a:pt x="524" y="289"/>
                    </a:lnTo>
                    <a:lnTo>
                      <a:pt x="580" y="311"/>
                    </a:lnTo>
                    <a:lnTo>
                      <a:pt x="624" y="340"/>
                    </a:lnTo>
                    <a:lnTo>
                      <a:pt x="658" y="375"/>
                    </a:lnTo>
                    <a:lnTo>
                      <a:pt x="681" y="413"/>
                    </a:lnTo>
                    <a:lnTo>
                      <a:pt x="697" y="454"/>
                    </a:lnTo>
                    <a:lnTo>
                      <a:pt x="703" y="498"/>
                    </a:lnTo>
                    <a:lnTo>
                      <a:pt x="703" y="542"/>
                    </a:lnTo>
                    <a:lnTo>
                      <a:pt x="696" y="585"/>
                    </a:lnTo>
                    <a:lnTo>
                      <a:pt x="684" y="624"/>
                    </a:lnTo>
                    <a:lnTo>
                      <a:pt x="667" y="661"/>
                    </a:lnTo>
                    <a:lnTo>
                      <a:pt x="646" y="693"/>
                    </a:lnTo>
                    <a:lnTo>
                      <a:pt x="623" y="719"/>
                    </a:lnTo>
                    <a:lnTo>
                      <a:pt x="596" y="737"/>
                    </a:lnTo>
                    <a:lnTo>
                      <a:pt x="570" y="747"/>
                    </a:lnTo>
                    <a:lnTo>
                      <a:pt x="557" y="721"/>
                    </a:lnTo>
                    <a:lnTo>
                      <a:pt x="540" y="698"/>
                    </a:lnTo>
                    <a:lnTo>
                      <a:pt x="520" y="676"/>
                    </a:lnTo>
                    <a:lnTo>
                      <a:pt x="498" y="656"/>
                    </a:lnTo>
                    <a:lnTo>
                      <a:pt x="473" y="640"/>
                    </a:lnTo>
                    <a:lnTo>
                      <a:pt x="447" y="626"/>
                    </a:lnTo>
                    <a:lnTo>
                      <a:pt x="422" y="614"/>
                    </a:lnTo>
                    <a:lnTo>
                      <a:pt x="395" y="604"/>
                    </a:lnTo>
                    <a:lnTo>
                      <a:pt x="375" y="598"/>
                    </a:lnTo>
                    <a:lnTo>
                      <a:pt x="353" y="592"/>
                    </a:lnTo>
                    <a:lnTo>
                      <a:pt x="332" y="589"/>
                    </a:lnTo>
                    <a:lnTo>
                      <a:pt x="310" y="586"/>
                    </a:lnTo>
                    <a:lnTo>
                      <a:pt x="288" y="586"/>
                    </a:lnTo>
                    <a:lnTo>
                      <a:pt x="266" y="586"/>
                    </a:lnTo>
                    <a:lnTo>
                      <a:pt x="244" y="589"/>
                    </a:lnTo>
                    <a:lnTo>
                      <a:pt x="224" y="592"/>
                    </a:lnTo>
                    <a:lnTo>
                      <a:pt x="202" y="596"/>
                    </a:lnTo>
                    <a:lnTo>
                      <a:pt x="181" y="602"/>
                    </a:lnTo>
                    <a:lnTo>
                      <a:pt x="161" y="610"/>
                    </a:lnTo>
                    <a:lnTo>
                      <a:pt x="142" y="618"/>
                    </a:lnTo>
                    <a:lnTo>
                      <a:pt x="123" y="630"/>
                    </a:lnTo>
                    <a:lnTo>
                      <a:pt x="105" y="642"/>
                    </a:lnTo>
                    <a:lnTo>
                      <a:pt x="89" y="655"/>
                    </a:lnTo>
                    <a:lnTo>
                      <a:pt x="73" y="670"/>
                    </a:lnTo>
                    <a:lnTo>
                      <a:pt x="52" y="692"/>
                    </a:lnTo>
                    <a:lnTo>
                      <a:pt x="35" y="715"/>
                    </a:lnTo>
                    <a:lnTo>
                      <a:pt x="22" y="741"/>
                    </a:lnTo>
                    <a:lnTo>
                      <a:pt x="13" y="768"/>
                    </a:lnTo>
                    <a:lnTo>
                      <a:pt x="7" y="796"/>
                    </a:lnTo>
                    <a:lnTo>
                      <a:pt x="6" y="824"/>
                    </a:lnTo>
                    <a:lnTo>
                      <a:pt x="10" y="851"/>
                    </a:lnTo>
                    <a:lnTo>
                      <a:pt x="19" y="879"/>
                    </a:lnTo>
                    <a:lnTo>
                      <a:pt x="30" y="900"/>
                    </a:lnTo>
                    <a:lnTo>
                      <a:pt x="47" y="919"/>
                    </a:lnTo>
                    <a:lnTo>
                      <a:pt x="64" y="933"/>
                    </a:lnTo>
                    <a:lnTo>
                      <a:pt x="83" y="947"/>
                    </a:lnTo>
                    <a:lnTo>
                      <a:pt x="104" y="958"/>
                    </a:lnTo>
                    <a:lnTo>
                      <a:pt x="126" y="967"/>
                    </a:lnTo>
                    <a:lnTo>
                      <a:pt x="146" y="973"/>
                    </a:lnTo>
                    <a:lnTo>
                      <a:pt x="167" y="976"/>
                    </a:lnTo>
                    <a:lnTo>
                      <a:pt x="149" y="964"/>
                    </a:lnTo>
                    <a:lnTo>
                      <a:pt x="130" y="950"/>
                    </a:lnTo>
                    <a:lnTo>
                      <a:pt x="118" y="932"/>
                    </a:lnTo>
                    <a:lnTo>
                      <a:pt x="110" y="911"/>
                    </a:lnTo>
                    <a:lnTo>
                      <a:pt x="108" y="888"/>
                    </a:lnTo>
                    <a:lnTo>
                      <a:pt x="111" y="876"/>
                    </a:lnTo>
                    <a:lnTo>
                      <a:pt x="115" y="866"/>
                    </a:lnTo>
                    <a:lnTo>
                      <a:pt x="121" y="856"/>
                    </a:lnTo>
                    <a:lnTo>
                      <a:pt x="130" y="845"/>
                    </a:lnTo>
                    <a:lnTo>
                      <a:pt x="139" y="837"/>
                    </a:lnTo>
                    <a:lnTo>
                      <a:pt x="149" y="829"/>
                    </a:lnTo>
                    <a:lnTo>
                      <a:pt x="159" y="825"/>
                    </a:lnTo>
                    <a:lnTo>
                      <a:pt x="171" y="821"/>
                    </a:lnTo>
                    <a:lnTo>
                      <a:pt x="178" y="819"/>
                    </a:lnTo>
                    <a:lnTo>
                      <a:pt x="184" y="818"/>
                    </a:lnTo>
                    <a:lnTo>
                      <a:pt x="192" y="819"/>
                    </a:lnTo>
                    <a:lnTo>
                      <a:pt x="198" y="819"/>
                    </a:lnTo>
                    <a:lnTo>
                      <a:pt x="205" y="821"/>
                    </a:lnTo>
                    <a:lnTo>
                      <a:pt x="211" y="824"/>
                    </a:lnTo>
                    <a:lnTo>
                      <a:pt x="217" y="826"/>
                    </a:lnTo>
                    <a:lnTo>
                      <a:pt x="222" y="829"/>
                    </a:lnTo>
                    <a:lnTo>
                      <a:pt x="239" y="845"/>
                    </a:lnTo>
                    <a:lnTo>
                      <a:pt x="253" y="862"/>
                    </a:lnTo>
                    <a:lnTo>
                      <a:pt x="263" y="881"/>
                    </a:lnTo>
                    <a:lnTo>
                      <a:pt x="272" y="900"/>
                    </a:lnTo>
                    <a:lnTo>
                      <a:pt x="278" y="920"/>
                    </a:lnTo>
                    <a:lnTo>
                      <a:pt x="281" y="942"/>
                    </a:lnTo>
                    <a:lnTo>
                      <a:pt x="283" y="964"/>
                    </a:lnTo>
                    <a:lnTo>
                      <a:pt x="280" y="988"/>
                    </a:lnTo>
                    <a:lnTo>
                      <a:pt x="275" y="1004"/>
                    </a:lnTo>
                    <a:lnTo>
                      <a:pt x="269" y="1020"/>
                    </a:lnTo>
                    <a:lnTo>
                      <a:pt x="261" y="1035"/>
                    </a:lnTo>
                    <a:lnTo>
                      <a:pt x="250" y="1048"/>
                    </a:lnTo>
                    <a:lnTo>
                      <a:pt x="240" y="1061"/>
                    </a:lnTo>
                    <a:lnTo>
                      <a:pt x="227" y="1073"/>
                    </a:lnTo>
                    <a:lnTo>
                      <a:pt x="212" y="1084"/>
                    </a:lnTo>
                    <a:lnTo>
                      <a:pt x="198" y="1095"/>
                    </a:lnTo>
                    <a:lnTo>
                      <a:pt x="180" y="1105"/>
                    </a:lnTo>
                    <a:lnTo>
                      <a:pt x="162" y="1114"/>
                    </a:lnTo>
                    <a:lnTo>
                      <a:pt x="143" y="1122"/>
                    </a:lnTo>
                    <a:lnTo>
                      <a:pt x="124" y="1131"/>
                    </a:lnTo>
                    <a:lnTo>
                      <a:pt x="104" y="1139"/>
                    </a:lnTo>
                    <a:lnTo>
                      <a:pt x="82" y="1144"/>
                    </a:lnTo>
                    <a:lnTo>
                      <a:pt x="60" y="1150"/>
                    </a:lnTo>
                    <a:lnTo>
                      <a:pt x="38" y="1156"/>
                    </a:lnTo>
                    <a:lnTo>
                      <a:pt x="28" y="1480"/>
                    </a:lnTo>
                    <a:lnTo>
                      <a:pt x="61" y="1480"/>
                    </a:lnTo>
                    <a:lnTo>
                      <a:pt x="105" y="1481"/>
                    </a:lnTo>
                    <a:lnTo>
                      <a:pt x="158" y="1481"/>
                    </a:lnTo>
                    <a:lnTo>
                      <a:pt x="218" y="1483"/>
                    </a:lnTo>
                    <a:lnTo>
                      <a:pt x="287" y="1486"/>
                    </a:lnTo>
                    <a:lnTo>
                      <a:pt x="362" y="1487"/>
                    </a:lnTo>
                    <a:lnTo>
                      <a:pt x="444" y="1489"/>
                    </a:lnTo>
                    <a:lnTo>
                      <a:pt x="530" y="1492"/>
                    </a:lnTo>
                    <a:lnTo>
                      <a:pt x="623" y="1495"/>
                    </a:lnTo>
                    <a:lnTo>
                      <a:pt x="719" y="1497"/>
                    </a:lnTo>
                    <a:lnTo>
                      <a:pt x="819" y="1500"/>
                    </a:lnTo>
                    <a:lnTo>
                      <a:pt x="920" y="1503"/>
                    </a:lnTo>
                    <a:lnTo>
                      <a:pt x="1026" y="1506"/>
                    </a:lnTo>
                    <a:lnTo>
                      <a:pt x="1131" y="1509"/>
                    </a:lnTo>
                    <a:lnTo>
                      <a:pt x="1238" y="1512"/>
                    </a:lnTo>
                    <a:lnTo>
                      <a:pt x="1345" y="1515"/>
                    </a:lnTo>
                    <a:lnTo>
                      <a:pt x="1451" y="1518"/>
                    </a:lnTo>
                    <a:lnTo>
                      <a:pt x="1556" y="1521"/>
                    </a:lnTo>
                    <a:lnTo>
                      <a:pt x="1659" y="1524"/>
                    </a:lnTo>
                    <a:lnTo>
                      <a:pt x="1758" y="1527"/>
                    </a:lnTo>
                    <a:lnTo>
                      <a:pt x="1857" y="1528"/>
                    </a:lnTo>
                    <a:lnTo>
                      <a:pt x="1949" y="1531"/>
                    </a:lnTo>
                    <a:lnTo>
                      <a:pt x="2037" y="1533"/>
                    </a:lnTo>
                    <a:lnTo>
                      <a:pt x="2120" y="1536"/>
                    </a:lnTo>
                    <a:lnTo>
                      <a:pt x="2197" y="1537"/>
                    </a:lnTo>
                    <a:lnTo>
                      <a:pt x="2267" y="1539"/>
                    </a:lnTo>
                    <a:lnTo>
                      <a:pt x="2329" y="1539"/>
                    </a:lnTo>
                    <a:lnTo>
                      <a:pt x="2383" y="1540"/>
                    </a:lnTo>
                    <a:lnTo>
                      <a:pt x="2430" y="1540"/>
                    </a:lnTo>
                    <a:lnTo>
                      <a:pt x="2465" y="1539"/>
                    </a:lnTo>
                    <a:lnTo>
                      <a:pt x="2491" y="1539"/>
                    </a:lnTo>
                    <a:lnTo>
                      <a:pt x="2506" y="1537"/>
                    </a:lnTo>
                    <a:lnTo>
                      <a:pt x="2503" y="1500"/>
                    </a:lnTo>
                    <a:lnTo>
                      <a:pt x="2491" y="1470"/>
                    </a:lnTo>
                    <a:lnTo>
                      <a:pt x="2475" y="1443"/>
                    </a:lnTo>
                    <a:lnTo>
                      <a:pt x="2455" y="1420"/>
                    </a:lnTo>
                    <a:lnTo>
                      <a:pt x="2430" y="1402"/>
                    </a:lnTo>
                    <a:lnTo>
                      <a:pt x="2400" y="1386"/>
                    </a:lnTo>
                    <a:lnTo>
                      <a:pt x="2370" y="1373"/>
                    </a:lnTo>
                    <a:lnTo>
                      <a:pt x="2337" y="1361"/>
                    </a:lnTo>
                    <a:lnTo>
                      <a:pt x="2305" y="1352"/>
                    </a:lnTo>
                    <a:lnTo>
                      <a:pt x="2271" y="1344"/>
                    </a:lnTo>
                    <a:lnTo>
                      <a:pt x="2241" y="1336"/>
                    </a:lnTo>
                    <a:lnTo>
                      <a:pt x="2211" y="1328"/>
                    </a:lnTo>
                    <a:lnTo>
                      <a:pt x="2185" y="1320"/>
                    </a:lnTo>
                    <a:lnTo>
                      <a:pt x="2161" y="1311"/>
                    </a:lnTo>
                    <a:lnTo>
                      <a:pt x="2144" y="1300"/>
                    </a:lnTo>
                    <a:lnTo>
                      <a:pt x="2131" y="1288"/>
                    </a:lnTo>
                    <a:lnTo>
                      <a:pt x="2141" y="1295"/>
                    </a:lnTo>
                    <a:lnTo>
                      <a:pt x="2156" y="1301"/>
                    </a:lnTo>
                    <a:lnTo>
                      <a:pt x="2173" y="1307"/>
                    </a:lnTo>
                    <a:lnTo>
                      <a:pt x="2192" y="1311"/>
                    </a:lnTo>
                    <a:lnTo>
                      <a:pt x="2216" y="1316"/>
                    </a:lnTo>
                    <a:lnTo>
                      <a:pt x="2241" y="1319"/>
                    </a:lnTo>
                    <a:lnTo>
                      <a:pt x="2266" y="1322"/>
                    </a:lnTo>
                    <a:lnTo>
                      <a:pt x="2292" y="1323"/>
                    </a:lnTo>
                    <a:lnTo>
                      <a:pt x="2320" y="1326"/>
                    </a:lnTo>
                    <a:lnTo>
                      <a:pt x="2346" y="1328"/>
                    </a:lnTo>
                    <a:lnTo>
                      <a:pt x="2373" y="1329"/>
                    </a:lnTo>
                    <a:lnTo>
                      <a:pt x="2396" y="1330"/>
                    </a:lnTo>
                    <a:lnTo>
                      <a:pt x="2419" y="1330"/>
                    </a:lnTo>
                    <a:lnTo>
                      <a:pt x="2440" y="1332"/>
                    </a:lnTo>
                    <a:lnTo>
                      <a:pt x="2459" y="1335"/>
                    </a:lnTo>
                    <a:lnTo>
                      <a:pt x="2474" y="1336"/>
                    </a:lnTo>
                    <a:lnTo>
                      <a:pt x="2565" y="1185"/>
                    </a:lnTo>
                    <a:lnTo>
                      <a:pt x="2573" y="1188"/>
                    </a:lnTo>
                    <a:lnTo>
                      <a:pt x="2582" y="1193"/>
                    </a:lnTo>
                    <a:lnTo>
                      <a:pt x="2591" y="1196"/>
                    </a:lnTo>
                    <a:lnTo>
                      <a:pt x="2600" y="1197"/>
                    </a:lnTo>
                    <a:lnTo>
                      <a:pt x="2609" y="1199"/>
                    </a:lnTo>
                    <a:lnTo>
                      <a:pt x="2617" y="1200"/>
                    </a:lnTo>
                    <a:lnTo>
                      <a:pt x="2628" y="1202"/>
                    </a:lnTo>
                    <a:lnTo>
                      <a:pt x="2636" y="1202"/>
                    </a:lnTo>
                    <a:lnTo>
                      <a:pt x="2677" y="1197"/>
                    </a:lnTo>
                    <a:lnTo>
                      <a:pt x="2717" y="1182"/>
                    </a:lnTo>
                    <a:lnTo>
                      <a:pt x="2752" y="1159"/>
                    </a:lnTo>
                    <a:lnTo>
                      <a:pt x="2781" y="1130"/>
                    </a:lnTo>
                    <a:lnTo>
                      <a:pt x="2806" y="1093"/>
                    </a:lnTo>
                    <a:lnTo>
                      <a:pt x="2825" y="1051"/>
                    </a:lnTo>
                    <a:lnTo>
                      <a:pt x="2837" y="1005"/>
                    </a:lnTo>
                    <a:lnTo>
                      <a:pt x="2842" y="955"/>
                    </a:lnTo>
                    <a:lnTo>
                      <a:pt x="2837" y="907"/>
                    </a:lnTo>
                    <a:lnTo>
                      <a:pt x="2827" y="863"/>
                    </a:lnTo>
                    <a:lnTo>
                      <a:pt x="2809" y="822"/>
                    </a:lnTo>
                    <a:lnTo>
                      <a:pt x="2786" y="787"/>
                    </a:lnTo>
                    <a:lnTo>
                      <a:pt x="2758" y="756"/>
                    </a:lnTo>
                    <a:lnTo>
                      <a:pt x="2724" y="733"/>
                    </a:lnTo>
                    <a:lnTo>
                      <a:pt x="2689" y="717"/>
                    </a:lnTo>
                    <a:lnTo>
                      <a:pt x="2650" y="709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1" name="Freeform 102"/>
              <p:cNvSpPr>
                <a:spLocks/>
              </p:cNvSpPr>
              <p:nvPr/>
            </p:nvSpPr>
            <p:spPr bwMode="auto">
              <a:xfrm>
                <a:off x="5289" y="1652"/>
                <a:ext cx="11" cy="8"/>
              </a:xfrm>
              <a:custGeom>
                <a:avLst/>
                <a:gdLst>
                  <a:gd name="T0" fmla="*/ 0 w 34"/>
                  <a:gd name="T1" fmla="*/ 0 h 24"/>
                  <a:gd name="T2" fmla="*/ 0 w 34"/>
                  <a:gd name="T3" fmla="*/ 0 h 24"/>
                  <a:gd name="T4" fmla="*/ 0 w 34"/>
                  <a:gd name="T5" fmla="*/ 0 h 24"/>
                  <a:gd name="T6" fmla="*/ 0 w 34"/>
                  <a:gd name="T7" fmla="*/ 0 h 24"/>
                  <a:gd name="T8" fmla="*/ 0 w 34"/>
                  <a:gd name="T9" fmla="*/ 0 h 24"/>
                  <a:gd name="T10" fmla="*/ 0 w 34"/>
                  <a:gd name="T11" fmla="*/ 0 h 24"/>
                  <a:gd name="T12" fmla="*/ 0 w 3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4"/>
                  <a:gd name="T23" fmla="*/ 34 w 3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4">
                    <a:moveTo>
                      <a:pt x="26" y="18"/>
                    </a:moveTo>
                    <a:lnTo>
                      <a:pt x="34" y="12"/>
                    </a:lnTo>
                    <a:lnTo>
                      <a:pt x="34" y="6"/>
                    </a:lnTo>
                    <a:lnTo>
                      <a:pt x="28" y="3"/>
                    </a:lnTo>
                    <a:lnTo>
                      <a:pt x="15" y="0"/>
                    </a:lnTo>
                    <a:lnTo>
                      <a:pt x="0" y="24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2" name="Freeform 103"/>
              <p:cNvSpPr>
                <a:spLocks/>
              </p:cNvSpPr>
              <p:nvPr/>
            </p:nvSpPr>
            <p:spPr bwMode="auto">
              <a:xfrm>
                <a:off x="4904" y="1226"/>
                <a:ext cx="76" cy="50"/>
              </a:xfrm>
              <a:custGeom>
                <a:avLst/>
                <a:gdLst>
                  <a:gd name="T0" fmla="*/ 0 w 229"/>
                  <a:gd name="T1" fmla="*/ 0 h 151"/>
                  <a:gd name="T2" fmla="*/ 0 w 229"/>
                  <a:gd name="T3" fmla="*/ 0 h 151"/>
                  <a:gd name="T4" fmla="*/ 0 w 229"/>
                  <a:gd name="T5" fmla="*/ 0 h 151"/>
                  <a:gd name="T6" fmla="*/ 0 w 229"/>
                  <a:gd name="T7" fmla="*/ 0 h 151"/>
                  <a:gd name="T8" fmla="*/ 0 w 229"/>
                  <a:gd name="T9" fmla="*/ 0 h 151"/>
                  <a:gd name="T10" fmla="*/ 0 w 229"/>
                  <a:gd name="T11" fmla="*/ 0 h 151"/>
                  <a:gd name="T12" fmla="*/ 0 w 229"/>
                  <a:gd name="T13" fmla="*/ 0 h 151"/>
                  <a:gd name="T14" fmla="*/ 0 w 229"/>
                  <a:gd name="T15" fmla="*/ 0 h 151"/>
                  <a:gd name="T16" fmla="*/ 0 w 229"/>
                  <a:gd name="T17" fmla="*/ 0 h 151"/>
                  <a:gd name="T18" fmla="*/ 0 w 229"/>
                  <a:gd name="T19" fmla="*/ 0 h 151"/>
                  <a:gd name="T20" fmla="*/ 0 w 229"/>
                  <a:gd name="T21" fmla="*/ 0 h 151"/>
                  <a:gd name="T22" fmla="*/ 0 w 229"/>
                  <a:gd name="T23" fmla="*/ 0 h 151"/>
                  <a:gd name="T24" fmla="*/ 0 w 229"/>
                  <a:gd name="T25" fmla="*/ 0 h 151"/>
                  <a:gd name="T26" fmla="*/ 0 w 229"/>
                  <a:gd name="T27" fmla="*/ 0 h 151"/>
                  <a:gd name="T28" fmla="*/ 0 w 229"/>
                  <a:gd name="T29" fmla="*/ 0 h 151"/>
                  <a:gd name="T30" fmla="*/ 0 w 229"/>
                  <a:gd name="T31" fmla="*/ 0 h 151"/>
                  <a:gd name="T32" fmla="*/ 0 w 229"/>
                  <a:gd name="T33" fmla="*/ 0 h 151"/>
                  <a:gd name="T34" fmla="*/ 0 w 229"/>
                  <a:gd name="T35" fmla="*/ 0 h 151"/>
                  <a:gd name="T36" fmla="*/ 0 w 229"/>
                  <a:gd name="T37" fmla="*/ 0 h 151"/>
                  <a:gd name="T38" fmla="*/ 0 w 229"/>
                  <a:gd name="T39" fmla="*/ 0 h 151"/>
                  <a:gd name="T40" fmla="*/ 0 w 229"/>
                  <a:gd name="T41" fmla="*/ 0 h 151"/>
                  <a:gd name="T42" fmla="*/ 0 w 229"/>
                  <a:gd name="T43" fmla="*/ 0 h 151"/>
                  <a:gd name="T44" fmla="*/ 0 w 229"/>
                  <a:gd name="T45" fmla="*/ 0 h 151"/>
                  <a:gd name="T46" fmla="*/ 0 w 229"/>
                  <a:gd name="T47" fmla="*/ 0 h 151"/>
                  <a:gd name="T48" fmla="*/ 0 w 229"/>
                  <a:gd name="T49" fmla="*/ 0 h 151"/>
                  <a:gd name="T50" fmla="*/ 0 w 229"/>
                  <a:gd name="T51" fmla="*/ 0 h 151"/>
                  <a:gd name="T52" fmla="*/ 0 w 229"/>
                  <a:gd name="T53" fmla="*/ 0 h 151"/>
                  <a:gd name="T54" fmla="*/ 0 w 229"/>
                  <a:gd name="T55" fmla="*/ 0 h 151"/>
                  <a:gd name="T56" fmla="*/ 0 w 229"/>
                  <a:gd name="T57" fmla="*/ 0 h 151"/>
                  <a:gd name="T58" fmla="*/ 0 w 229"/>
                  <a:gd name="T59" fmla="*/ 0 h 151"/>
                  <a:gd name="T60" fmla="*/ 0 w 229"/>
                  <a:gd name="T61" fmla="*/ 0 h 151"/>
                  <a:gd name="T62" fmla="*/ 0 w 229"/>
                  <a:gd name="T63" fmla="*/ 0 h 151"/>
                  <a:gd name="T64" fmla="*/ 0 w 229"/>
                  <a:gd name="T65" fmla="*/ 0 h 151"/>
                  <a:gd name="T66" fmla="*/ 0 w 229"/>
                  <a:gd name="T67" fmla="*/ 0 h 151"/>
                  <a:gd name="T68" fmla="*/ 0 w 229"/>
                  <a:gd name="T69" fmla="*/ 0 h 151"/>
                  <a:gd name="T70" fmla="*/ 0 w 229"/>
                  <a:gd name="T71" fmla="*/ 0 h 151"/>
                  <a:gd name="T72" fmla="*/ 0 w 229"/>
                  <a:gd name="T73" fmla="*/ 0 h 151"/>
                  <a:gd name="T74" fmla="*/ 0 w 229"/>
                  <a:gd name="T75" fmla="*/ 0 h 1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151"/>
                  <a:gd name="T116" fmla="*/ 229 w 229"/>
                  <a:gd name="T117" fmla="*/ 151 h 15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151">
                    <a:moveTo>
                      <a:pt x="28" y="44"/>
                    </a:moveTo>
                    <a:lnTo>
                      <a:pt x="47" y="31"/>
                    </a:lnTo>
                    <a:lnTo>
                      <a:pt x="69" y="19"/>
                    </a:lnTo>
                    <a:lnTo>
                      <a:pt x="92" y="9"/>
                    </a:lnTo>
                    <a:lnTo>
                      <a:pt x="117" y="3"/>
                    </a:lnTo>
                    <a:lnTo>
                      <a:pt x="141" y="0"/>
                    </a:lnTo>
                    <a:lnTo>
                      <a:pt x="166" y="0"/>
                    </a:lnTo>
                    <a:lnTo>
                      <a:pt x="191" y="5"/>
                    </a:lnTo>
                    <a:lnTo>
                      <a:pt x="214" y="13"/>
                    </a:lnTo>
                    <a:lnTo>
                      <a:pt x="229" y="27"/>
                    </a:lnTo>
                    <a:lnTo>
                      <a:pt x="211" y="25"/>
                    </a:lnTo>
                    <a:lnTo>
                      <a:pt x="194" y="27"/>
                    </a:lnTo>
                    <a:lnTo>
                      <a:pt x="177" y="30"/>
                    </a:lnTo>
                    <a:lnTo>
                      <a:pt x="163" y="35"/>
                    </a:lnTo>
                    <a:lnTo>
                      <a:pt x="150" y="44"/>
                    </a:lnTo>
                    <a:lnTo>
                      <a:pt x="136" y="54"/>
                    </a:lnTo>
                    <a:lnTo>
                      <a:pt x="125" y="65"/>
                    </a:lnTo>
                    <a:lnTo>
                      <a:pt x="113" y="76"/>
                    </a:lnTo>
                    <a:lnTo>
                      <a:pt x="107" y="88"/>
                    </a:lnTo>
                    <a:lnTo>
                      <a:pt x="101" y="100"/>
                    </a:lnTo>
                    <a:lnTo>
                      <a:pt x="95" y="112"/>
                    </a:lnTo>
                    <a:lnTo>
                      <a:pt x="89" y="123"/>
                    </a:lnTo>
                    <a:lnTo>
                      <a:pt x="82" y="134"/>
                    </a:lnTo>
                    <a:lnTo>
                      <a:pt x="73" y="142"/>
                    </a:lnTo>
                    <a:lnTo>
                      <a:pt x="63" y="148"/>
                    </a:lnTo>
                    <a:lnTo>
                      <a:pt x="50" y="151"/>
                    </a:lnTo>
                    <a:lnTo>
                      <a:pt x="44" y="150"/>
                    </a:lnTo>
                    <a:lnTo>
                      <a:pt x="37" y="150"/>
                    </a:lnTo>
                    <a:lnTo>
                      <a:pt x="31" y="147"/>
                    </a:lnTo>
                    <a:lnTo>
                      <a:pt x="25" y="145"/>
                    </a:lnTo>
                    <a:lnTo>
                      <a:pt x="19" y="141"/>
                    </a:lnTo>
                    <a:lnTo>
                      <a:pt x="15" y="138"/>
                    </a:lnTo>
                    <a:lnTo>
                      <a:pt x="10" y="132"/>
                    </a:lnTo>
                    <a:lnTo>
                      <a:pt x="6" y="126"/>
                    </a:lnTo>
                    <a:lnTo>
                      <a:pt x="0" y="104"/>
                    </a:lnTo>
                    <a:lnTo>
                      <a:pt x="3" y="81"/>
                    </a:lnTo>
                    <a:lnTo>
                      <a:pt x="13" y="60"/>
                    </a:lnTo>
                    <a:lnTo>
                      <a:pt x="28" y="44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3" name="Freeform 104"/>
              <p:cNvSpPr>
                <a:spLocks/>
              </p:cNvSpPr>
              <p:nvPr/>
            </p:nvSpPr>
            <p:spPr bwMode="auto">
              <a:xfrm>
                <a:off x="4476" y="1558"/>
                <a:ext cx="948" cy="100"/>
              </a:xfrm>
              <a:custGeom>
                <a:avLst/>
                <a:gdLst>
                  <a:gd name="T0" fmla="*/ 0 w 2843"/>
                  <a:gd name="T1" fmla="*/ 0 h 299"/>
                  <a:gd name="T2" fmla="*/ 0 w 2843"/>
                  <a:gd name="T3" fmla="*/ 0 h 299"/>
                  <a:gd name="T4" fmla="*/ 0 w 2843"/>
                  <a:gd name="T5" fmla="*/ 0 h 299"/>
                  <a:gd name="T6" fmla="*/ 0 w 2843"/>
                  <a:gd name="T7" fmla="*/ 0 h 299"/>
                  <a:gd name="T8" fmla="*/ 0 w 2843"/>
                  <a:gd name="T9" fmla="*/ 0 h 299"/>
                  <a:gd name="T10" fmla="*/ 0 w 2843"/>
                  <a:gd name="T11" fmla="*/ 0 h 299"/>
                  <a:gd name="T12" fmla="*/ 0 w 2843"/>
                  <a:gd name="T13" fmla="*/ 0 h 299"/>
                  <a:gd name="T14" fmla="*/ 0 w 2843"/>
                  <a:gd name="T15" fmla="*/ 0 h 299"/>
                  <a:gd name="T16" fmla="*/ 0 w 2843"/>
                  <a:gd name="T17" fmla="*/ 0 h 299"/>
                  <a:gd name="T18" fmla="*/ 0 w 2843"/>
                  <a:gd name="T19" fmla="*/ 0 h 299"/>
                  <a:gd name="T20" fmla="*/ 0 w 2843"/>
                  <a:gd name="T21" fmla="*/ 0 h 299"/>
                  <a:gd name="T22" fmla="*/ 0 w 2843"/>
                  <a:gd name="T23" fmla="*/ 0 h 299"/>
                  <a:gd name="T24" fmla="*/ 0 w 2843"/>
                  <a:gd name="T25" fmla="*/ 0 h 299"/>
                  <a:gd name="T26" fmla="*/ 0 w 2843"/>
                  <a:gd name="T27" fmla="*/ 0 h 299"/>
                  <a:gd name="T28" fmla="*/ 0 w 2843"/>
                  <a:gd name="T29" fmla="*/ 0 h 299"/>
                  <a:gd name="T30" fmla="*/ 0 w 2843"/>
                  <a:gd name="T31" fmla="*/ 0 h 299"/>
                  <a:gd name="T32" fmla="*/ 0 w 2843"/>
                  <a:gd name="T33" fmla="*/ 0 h 299"/>
                  <a:gd name="T34" fmla="*/ 0 w 2843"/>
                  <a:gd name="T35" fmla="*/ 0 h 299"/>
                  <a:gd name="T36" fmla="*/ 0 w 2843"/>
                  <a:gd name="T37" fmla="*/ 0 h 299"/>
                  <a:gd name="T38" fmla="*/ 0 w 2843"/>
                  <a:gd name="T39" fmla="*/ 0 h 299"/>
                  <a:gd name="T40" fmla="*/ 0 w 2843"/>
                  <a:gd name="T41" fmla="*/ 0 h 299"/>
                  <a:gd name="T42" fmla="*/ 0 w 2843"/>
                  <a:gd name="T43" fmla="*/ 0 h 299"/>
                  <a:gd name="T44" fmla="*/ 0 w 2843"/>
                  <a:gd name="T45" fmla="*/ 0 h 299"/>
                  <a:gd name="T46" fmla="*/ 0 w 2843"/>
                  <a:gd name="T47" fmla="*/ 0 h 299"/>
                  <a:gd name="T48" fmla="*/ 0 w 2843"/>
                  <a:gd name="T49" fmla="*/ 0 h 299"/>
                  <a:gd name="T50" fmla="*/ 0 w 2843"/>
                  <a:gd name="T51" fmla="*/ 0 h 299"/>
                  <a:gd name="T52" fmla="*/ 0 w 2843"/>
                  <a:gd name="T53" fmla="*/ 0 h 299"/>
                  <a:gd name="T54" fmla="*/ 0 w 2843"/>
                  <a:gd name="T55" fmla="*/ 0 h 299"/>
                  <a:gd name="T56" fmla="*/ 0 w 2843"/>
                  <a:gd name="T57" fmla="*/ 0 h 299"/>
                  <a:gd name="T58" fmla="*/ 0 w 2843"/>
                  <a:gd name="T59" fmla="*/ 0 h 299"/>
                  <a:gd name="T60" fmla="*/ 0 w 2843"/>
                  <a:gd name="T61" fmla="*/ 0 h 299"/>
                  <a:gd name="T62" fmla="*/ 0 w 2843"/>
                  <a:gd name="T63" fmla="*/ 0 h 299"/>
                  <a:gd name="T64" fmla="*/ 0 w 2843"/>
                  <a:gd name="T65" fmla="*/ 0 h 299"/>
                  <a:gd name="T66" fmla="*/ 0 w 2843"/>
                  <a:gd name="T67" fmla="*/ 0 h 299"/>
                  <a:gd name="T68" fmla="*/ 0 w 2843"/>
                  <a:gd name="T69" fmla="*/ 0 h 299"/>
                  <a:gd name="T70" fmla="*/ 0 w 2843"/>
                  <a:gd name="T71" fmla="*/ 0 h 299"/>
                  <a:gd name="T72" fmla="*/ 0 w 2843"/>
                  <a:gd name="T73" fmla="*/ 0 h 299"/>
                  <a:gd name="T74" fmla="*/ 0 w 2843"/>
                  <a:gd name="T75" fmla="*/ 0 h 299"/>
                  <a:gd name="T76" fmla="*/ 0 w 2843"/>
                  <a:gd name="T77" fmla="*/ 0 h 299"/>
                  <a:gd name="T78" fmla="*/ 0 w 2843"/>
                  <a:gd name="T79" fmla="*/ 0 h 299"/>
                  <a:gd name="T80" fmla="*/ 0 w 2843"/>
                  <a:gd name="T81" fmla="*/ 0 h 299"/>
                  <a:gd name="T82" fmla="*/ 0 w 2843"/>
                  <a:gd name="T83" fmla="*/ 0 h 299"/>
                  <a:gd name="T84" fmla="*/ 0 w 2843"/>
                  <a:gd name="T85" fmla="*/ 0 h 299"/>
                  <a:gd name="T86" fmla="*/ 0 w 2843"/>
                  <a:gd name="T87" fmla="*/ 0 h 299"/>
                  <a:gd name="T88" fmla="*/ 0 w 2843"/>
                  <a:gd name="T89" fmla="*/ 0 h 299"/>
                  <a:gd name="T90" fmla="*/ 0 w 2843"/>
                  <a:gd name="T91" fmla="*/ 0 h 299"/>
                  <a:gd name="T92" fmla="*/ 0 w 2843"/>
                  <a:gd name="T93" fmla="*/ 0 h 299"/>
                  <a:gd name="T94" fmla="*/ 0 w 2843"/>
                  <a:gd name="T95" fmla="*/ 0 h 299"/>
                  <a:gd name="T96" fmla="*/ 0 w 2843"/>
                  <a:gd name="T97" fmla="*/ 0 h 299"/>
                  <a:gd name="T98" fmla="*/ 0 w 2843"/>
                  <a:gd name="T99" fmla="*/ 0 h 299"/>
                  <a:gd name="T100" fmla="*/ 0 w 2843"/>
                  <a:gd name="T101" fmla="*/ 0 h 299"/>
                  <a:gd name="T102" fmla="*/ 0 w 2843"/>
                  <a:gd name="T103" fmla="*/ 0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43"/>
                  <a:gd name="T157" fmla="*/ 0 h 299"/>
                  <a:gd name="T158" fmla="*/ 2843 w 2843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43" h="299">
                    <a:moveTo>
                      <a:pt x="2811" y="64"/>
                    </a:moveTo>
                    <a:lnTo>
                      <a:pt x="2802" y="60"/>
                    </a:lnTo>
                    <a:lnTo>
                      <a:pt x="2795" y="54"/>
                    </a:lnTo>
                    <a:lnTo>
                      <a:pt x="2786" y="48"/>
                    </a:lnTo>
                    <a:lnTo>
                      <a:pt x="2777" y="43"/>
                    </a:lnTo>
                    <a:lnTo>
                      <a:pt x="2768" y="37"/>
                    </a:lnTo>
                    <a:lnTo>
                      <a:pt x="2761" y="32"/>
                    </a:lnTo>
                    <a:lnTo>
                      <a:pt x="2757" y="28"/>
                    </a:lnTo>
                    <a:lnTo>
                      <a:pt x="2752" y="25"/>
                    </a:lnTo>
                    <a:lnTo>
                      <a:pt x="2740" y="38"/>
                    </a:lnTo>
                    <a:lnTo>
                      <a:pt x="2724" y="53"/>
                    </a:lnTo>
                    <a:lnTo>
                      <a:pt x="2705" y="66"/>
                    </a:lnTo>
                    <a:lnTo>
                      <a:pt x="2682" y="79"/>
                    </a:lnTo>
                    <a:lnTo>
                      <a:pt x="2654" y="91"/>
                    </a:lnTo>
                    <a:lnTo>
                      <a:pt x="2623" y="98"/>
                    </a:lnTo>
                    <a:lnTo>
                      <a:pt x="2587" y="104"/>
                    </a:lnTo>
                    <a:lnTo>
                      <a:pt x="2545" y="104"/>
                    </a:lnTo>
                    <a:lnTo>
                      <a:pt x="2499" y="98"/>
                    </a:lnTo>
                    <a:lnTo>
                      <a:pt x="2458" y="88"/>
                    </a:lnTo>
                    <a:lnTo>
                      <a:pt x="2422" y="75"/>
                    </a:lnTo>
                    <a:lnTo>
                      <a:pt x="2395" y="60"/>
                    </a:lnTo>
                    <a:lnTo>
                      <a:pt x="2371" y="43"/>
                    </a:lnTo>
                    <a:lnTo>
                      <a:pt x="2352" y="26"/>
                    </a:lnTo>
                    <a:lnTo>
                      <a:pt x="2339" y="12"/>
                    </a:lnTo>
                    <a:lnTo>
                      <a:pt x="2330" y="0"/>
                    </a:lnTo>
                    <a:lnTo>
                      <a:pt x="2324" y="10"/>
                    </a:lnTo>
                    <a:lnTo>
                      <a:pt x="2312" y="25"/>
                    </a:lnTo>
                    <a:lnTo>
                      <a:pt x="2295" y="44"/>
                    </a:lnTo>
                    <a:lnTo>
                      <a:pt x="2271" y="63"/>
                    </a:lnTo>
                    <a:lnTo>
                      <a:pt x="2242" y="81"/>
                    </a:lnTo>
                    <a:lnTo>
                      <a:pt x="2204" y="94"/>
                    </a:lnTo>
                    <a:lnTo>
                      <a:pt x="2159" y="103"/>
                    </a:lnTo>
                    <a:lnTo>
                      <a:pt x="2106" y="104"/>
                    </a:lnTo>
                    <a:lnTo>
                      <a:pt x="2063" y="100"/>
                    </a:lnTo>
                    <a:lnTo>
                      <a:pt x="2025" y="91"/>
                    </a:lnTo>
                    <a:lnTo>
                      <a:pt x="1993" y="81"/>
                    </a:lnTo>
                    <a:lnTo>
                      <a:pt x="1967" y="67"/>
                    </a:lnTo>
                    <a:lnTo>
                      <a:pt x="1945" y="54"/>
                    </a:lnTo>
                    <a:lnTo>
                      <a:pt x="1927" y="40"/>
                    </a:lnTo>
                    <a:lnTo>
                      <a:pt x="1914" y="26"/>
                    </a:lnTo>
                    <a:lnTo>
                      <a:pt x="1904" y="15"/>
                    </a:lnTo>
                    <a:lnTo>
                      <a:pt x="1899" y="19"/>
                    </a:lnTo>
                    <a:lnTo>
                      <a:pt x="1895" y="25"/>
                    </a:lnTo>
                    <a:lnTo>
                      <a:pt x="1889" y="31"/>
                    </a:lnTo>
                    <a:lnTo>
                      <a:pt x="1880" y="38"/>
                    </a:lnTo>
                    <a:lnTo>
                      <a:pt x="1871" y="47"/>
                    </a:lnTo>
                    <a:lnTo>
                      <a:pt x="1861" y="54"/>
                    </a:lnTo>
                    <a:lnTo>
                      <a:pt x="1848" y="63"/>
                    </a:lnTo>
                    <a:lnTo>
                      <a:pt x="1835" y="70"/>
                    </a:lnTo>
                    <a:lnTo>
                      <a:pt x="1820" y="78"/>
                    </a:lnTo>
                    <a:lnTo>
                      <a:pt x="1802" y="85"/>
                    </a:lnTo>
                    <a:lnTo>
                      <a:pt x="1785" y="91"/>
                    </a:lnTo>
                    <a:lnTo>
                      <a:pt x="1764" y="97"/>
                    </a:lnTo>
                    <a:lnTo>
                      <a:pt x="1742" y="101"/>
                    </a:lnTo>
                    <a:lnTo>
                      <a:pt x="1719" y="104"/>
                    </a:lnTo>
                    <a:lnTo>
                      <a:pt x="1694" y="104"/>
                    </a:lnTo>
                    <a:lnTo>
                      <a:pt x="1666" y="104"/>
                    </a:lnTo>
                    <a:lnTo>
                      <a:pt x="1625" y="100"/>
                    </a:lnTo>
                    <a:lnTo>
                      <a:pt x="1588" y="92"/>
                    </a:lnTo>
                    <a:lnTo>
                      <a:pt x="1558" y="82"/>
                    </a:lnTo>
                    <a:lnTo>
                      <a:pt x="1533" y="70"/>
                    </a:lnTo>
                    <a:lnTo>
                      <a:pt x="1511" y="57"/>
                    </a:lnTo>
                    <a:lnTo>
                      <a:pt x="1493" y="44"/>
                    </a:lnTo>
                    <a:lnTo>
                      <a:pt x="1478" y="31"/>
                    </a:lnTo>
                    <a:lnTo>
                      <a:pt x="1468" y="19"/>
                    </a:lnTo>
                    <a:lnTo>
                      <a:pt x="1464" y="23"/>
                    </a:lnTo>
                    <a:lnTo>
                      <a:pt x="1459" y="28"/>
                    </a:lnTo>
                    <a:lnTo>
                      <a:pt x="1454" y="34"/>
                    </a:lnTo>
                    <a:lnTo>
                      <a:pt x="1445" y="41"/>
                    </a:lnTo>
                    <a:lnTo>
                      <a:pt x="1436" y="48"/>
                    </a:lnTo>
                    <a:lnTo>
                      <a:pt x="1424" y="56"/>
                    </a:lnTo>
                    <a:lnTo>
                      <a:pt x="1413" y="64"/>
                    </a:lnTo>
                    <a:lnTo>
                      <a:pt x="1399" y="72"/>
                    </a:lnTo>
                    <a:lnTo>
                      <a:pt x="1383" y="79"/>
                    </a:lnTo>
                    <a:lnTo>
                      <a:pt x="1366" y="85"/>
                    </a:lnTo>
                    <a:lnTo>
                      <a:pt x="1347" y="92"/>
                    </a:lnTo>
                    <a:lnTo>
                      <a:pt x="1328" y="97"/>
                    </a:lnTo>
                    <a:lnTo>
                      <a:pt x="1304" y="101"/>
                    </a:lnTo>
                    <a:lnTo>
                      <a:pt x="1281" y="104"/>
                    </a:lnTo>
                    <a:lnTo>
                      <a:pt x="1256" y="104"/>
                    </a:lnTo>
                    <a:lnTo>
                      <a:pt x="1228" y="104"/>
                    </a:lnTo>
                    <a:lnTo>
                      <a:pt x="1184" y="100"/>
                    </a:lnTo>
                    <a:lnTo>
                      <a:pt x="1147" y="91"/>
                    </a:lnTo>
                    <a:lnTo>
                      <a:pt x="1115" y="79"/>
                    </a:lnTo>
                    <a:lnTo>
                      <a:pt x="1087" y="66"/>
                    </a:lnTo>
                    <a:lnTo>
                      <a:pt x="1064" y="53"/>
                    </a:lnTo>
                    <a:lnTo>
                      <a:pt x="1045" y="38"/>
                    </a:lnTo>
                    <a:lnTo>
                      <a:pt x="1030" y="25"/>
                    </a:lnTo>
                    <a:lnTo>
                      <a:pt x="1018" y="12"/>
                    </a:lnTo>
                    <a:lnTo>
                      <a:pt x="1011" y="23"/>
                    </a:lnTo>
                    <a:lnTo>
                      <a:pt x="999" y="38"/>
                    </a:lnTo>
                    <a:lnTo>
                      <a:pt x="982" y="56"/>
                    </a:lnTo>
                    <a:lnTo>
                      <a:pt x="958" y="75"/>
                    </a:lnTo>
                    <a:lnTo>
                      <a:pt x="929" y="91"/>
                    </a:lnTo>
                    <a:lnTo>
                      <a:pt x="892" y="104"/>
                    </a:lnTo>
                    <a:lnTo>
                      <a:pt x="848" y="113"/>
                    </a:lnTo>
                    <a:lnTo>
                      <a:pt x="797" y="114"/>
                    </a:lnTo>
                    <a:lnTo>
                      <a:pt x="752" y="110"/>
                    </a:lnTo>
                    <a:lnTo>
                      <a:pt x="712" y="100"/>
                    </a:lnTo>
                    <a:lnTo>
                      <a:pt x="678" y="88"/>
                    </a:lnTo>
                    <a:lnTo>
                      <a:pt x="652" y="75"/>
                    </a:lnTo>
                    <a:lnTo>
                      <a:pt x="630" y="60"/>
                    </a:lnTo>
                    <a:lnTo>
                      <a:pt x="612" y="45"/>
                    </a:lnTo>
                    <a:lnTo>
                      <a:pt x="599" y="32"/>
                    </a:lnTo>
                    <a:lnTo>
                      <a:pt x="590" y="21"/>
                    </a:lnTo>
                    <a:lnTo>
                      <a:pt x="587" y="23"/>
                    </a:lnTo>
                    <a:lnTo>
                      <a:pt x="583" y="28"/>
                    </a:lnTo>
                    <a:lnTo>
                      <a:pt x="577" y="34"/>
                    </a:lnTo>
                    <a:lnTo>
                      <a:pt x="570" y="40"/>
                    </a:lnTo>
                    <a:lnTo>
                      <a:pt x="561" y="47"/>
                    </a:lnTo>
                    <a:lnTo>
                      <a:pt x="551" y="54"/>
                    </a:lnTo>
                    <a:lnTo>
                      <a:pt x="539" y="62"/>
                    </a:lnTo>
                    <a:lnTo>
                      <a:pt x="524" y="70"/>
                    </a:lnTo>
                    <a:lnTo>
                      <a:pt x="510" y="78"/>
                    </a:lnTo>
                    <a:lnTo>
                      <a:pt x="492" y="85"/>
                    </a:lnTo>
                    <a:lnTo>
                      <a:pt x="473" y="91"/>
                    </a:lnTo>
                    <a:lnTo>
                      <a:pt x="451" y="97"/>
                    </a:lnTo>
                    <a:lnTo>
                      <a:pt x="429" y="101"/>
                    </a:lnTo>
                    <a:lnTo>
                      <a:pt x="404" y="104"/>
                    </a:lnTo>
                    <a:lnTo>
                      <a:pt x="378" y="104"/>
                    </a:lnTo>
                    <a:lnTo>
                      <a:pt x="348" y="104"/>
                    </a:lnTo>
                    <a:lnTo>
                      <a:pt x="310" y="100"/>
                    </a:lnTo>
                    <a:lnTo>
                      <a:pt x="277" y="94"/>
                    </a:lnTo>
                    <a:lnTo>
                      <a:pt x="247" y="85"/>
                    </a:lnTo>
                    <a:lnTo>
                      <a:pt x="222" y="75"/>
                    </a:lnTo>
                    <a:lnTo>
                      <a:pt x="200" y="63"/>
                    </a:lnTo>
                    <a:lnTo>
                      <a:pt x="183" y="51"/>
                    </a:lnTo>
                    <a:lnTo>
                      <a:pt x="168" y="40"/>
                    </a:lnTo>
                    <a:lnTo>
                      <a:pt x="156" y="28"/>
                    </a:lnTo>
                    <a:lnTo>
                      <a:pt x="161" y="35"/>
                    </a:lnTo>
                    <a:lnTo>
                      <a:pt x="159" y="37"/>
                    </a:lnTo>
                    <a:lnTo>
                      <a:pt x="155" y="40"/>
                    </a:lnTo>
                    <a:lnTo>
                      <a:pt x="149" y="44"/>
                    </a:lnTo>
                    <a:lnTo>
                      <a:pt x="139" y="48"/>
                    </a:lnTo>
                    <a:lnTo>
                      <a:pt x="126" y="54"/>
                    </a:lnTo>
                    <a:lnTo>
                      <a:pt x="108" y="62"/>
                    </a:lnTo>
                    <a:lnTo>
                      <a:pt x="86" y="70"/>
                    </a:lnTo>
                    <a:lnTo>
                      <a:pt x="73" y="75"/>
                    </a:lnTo>
                    <a:lnTo>
                      <a:pt x="61" y="78"/>
                    </a:lnTo>
                    <a:lnTo>
                      <a:pt x="49" y="81"/>
                    </a:lnTo>
                    <a:lnTo>
                      <a:pt x="39" y="84"/>
                    </a:lnTo>
                    <a:lnTo>
                      <a:pt x="27" y="85"/>
                    </a:lnTo>
                    <a:lnTo>
                      <a:pt x="17" y="86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299"/>
                    </a:lnTo>
                    <a:lnTo>
                      <a:pt x="466" y="299"/>
                    </a:lnTo>
                    <a:lnTo>
                      <a:pt x="1114" y="299"/>
                    </a:lnTo>
                    <a:lnTo>
                      <a:pt x="2510" y="299"/>
                    </a:lnTo>
                    <a:lnTo>
                      <a:pt x="2843" y="299"/>
                    </a:lnTo>
                    <a:lnTo>
                      <a:pt x="2843" y="73"/>
                    </a:lnTo>
                    <a:lnTo>
                      <a:pt x="2833" y="72"/>
                    </a:lnTo>
                    <a:lnTo>
                      <a:pt x="2825" y="70"/>
                    </a:lnTo>
                    <a:lnTo>
                      <a:pt x="2817" y="67"/>
                    </a:lnTo>
                    <a:lnTo>
                      <a:pt x="2811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4" name="Freeform 105"/>
              <p:cNvSpPr>
                <a:spLocks/>
              </p:cNvSpPr>
              <p:nvPr/>
            </p:nvSpPr>
            <p:spPr bwMode="auto">
              <a:xfrm>
                <a:off x="4476" y="1624"/>
                <a:ext cx="948" cy="100"/>
              </a:xfrm>
              <a:custGeom>
                <a:avLst/>
                <a:gdLst>
                  <a:gd name="T0" fmla="*/ 0 w 2843"/>
                  <a:gd name="T1" fmla="*/ 0 h 299"/>
                  <a:gd name="T2" fmla="*/ 0 w 2843"/>
                  <a:gd name="T3" fmla="*/ 0 h 299"/>
                  <a:gd name="T4" fmla="*/ 0 w 2843"/>
                  <a:gd name="T5" fmla="*/ 0 h 299"/>
                  <a:gd name="T6" fmla="*/ 0 w 2843"/>
                  <a:gd name="T7" fmla="*/ 0 h 299"/>
                  <a:gd name="T8" fmla="*/ 0 w 2843"/>
                  <a:gd name="T9" fmla="*/ 0 h 299"/>
                  <a:gd name="T10" fmla="*/ 0 w 2843"/>
                  <a:gd name="T11" fmla="*/ 0 h 299"/>
                  <a:gd name="T12" fmla="*/ 0 w 2843"/>
                  <a:gd name="T13" fmla="*/ 0 h 299"/>
                  <a:gd name="T14" fmla="*/ 0 w 2843"/>
                  <a:gd name="T15" fmla="*/ 0 h 299"/>
                  <a:gd name="T16" fmla="*/ 0 w 2843"/>
                  <a:gd name="T17" fmla="*/ 0 h 299"/>
                  <a:gd name="T18" fmla="*/ 0 w 2843"/>
                  <a:gd name="T19" fmla="*/ 0 h 299"/>
                  <a:gd name="T20" fmla="*/ 0 w 2843"/>
                  <a:gd name="T21" fmla="*/ 0 h 299"/>
                  <a:gd name="T22" fmla="*/ 0 w 2843"/>
                  <a:gd name="T23" fmla="*/ 0 h 299"/>
                  <a:gd name="T24" fmla="*/ 0 w 2843"/>
                  <a:gd name="T25" fmla="*/ 0 h 299"/>
                  <a:gd name="T26" fmla="*/ 0 w 2843"/>
                  <a:gd name="T27" fmla="*/ 0 h 299"/>
                  <a:gd name="T28" fmla="*/ 0 w 2843"/>
                  <a:gd name="T29" fmla="*/ 0 h 299"/>
                  <a:gd name="T30" fmla="*/ 0 w 2843"/>
                  <a:gd name="T31" fmla="*/ 0 h 299"/>
                  <a:gd name="T32" fmla="*/ 0 w 2843"/>
                  <a:gd name="T33" fmla="*/ 0 h 299"/>
                  <a:gd name="T34" fmla="*/ 0 w 2843"/>
                  <a:gd name="T35" fmla="*/ 0 h 299"/>
                  <a:gd name="T36" fmla="*/ 0 w 2843"/>
                  <a:gd name="T37" fmla="*/ 0 h 299"/>
                  <a:gd name="T38" fmla="*/ 0 w 2843"/>
                  <a:gd name="T39" fmla="*/ 0 h 299"/>
                  <a:gd name="T40" fmla="*/ 0 w 2843"/>
                  <a:gd name="T41" fmla="*/ 0 h 299"/>
                  <a:gd name="T42" fmla="*/ 0 w 2843"/>
                  <a:gd name="T43" fmla="*/ 0 h 299"/>
                  <a:gd name="T44" fmla="*/ 0 w 2843"/>
                  <a:gd name="T45" fmla="*/ 0 h 299"/>
                  <a:gd name="T46" fmla="*/ 0 w 2843"/>
                  <a:gd name="T47" fmla="*/ 0 h 299"/>
                  <a:gd name="T48" fmla="*/ 0 w 2843"/>
                  <a:gd name="T49" fmla="*/ 0 h 299"/>
                  <a:gd name="T50" fmla="*/ 0 w 2843"/>
                  <a:gd name="T51" fmla="*/ 0 h 299"/>
                  <a:gd name="T52" fmla="*/ 0 w 2843"/>
                  <a:gd name="T53" fmla="*/ 0 h 299"/>
                  <a:gd name="T54" fmla="*/ 0 w 2843"/>
                  <a:gd name="T55" fmla="*/ 0 h 299"/>
                  <a:gd name="T56" fmla="*/ 0 w 2843"/>
                  <a:gd name="T57" fmla="*/ 0 h 299"/>
                  <a:gd name="T58" fmla="*/ 0 w 2843"/>
                  <a:gd name="T59" fmla="*/ 0 h 299"/>
                  <a:gd name="T60" fmla="*/ 0 w 2843"/>
                  <a:gd name="T61" fmla="*/ 0 h 299"/>
                  <a:gd name="T62" fmla="*/ 0 w 2843"/>
                  <a:gd name="T63" fmla="*/ 0 h 299"/>
                  <a:gd name="T64" fmla="*/ 0 w 2843"/>
                  <a:gd name="T65" fmla="*/ 0 h 299"/>
                  <a:gd name="T66" fmla="*/ 0 w 2843"/>
                  <a:gd name="T67" fmla="*/ 0 h 299"/>
                  <a:gd name="T68" fmla="*/ 0 w 2843"/>
                  <a:gd name="T69" fmla="*/ 0 h 299"/>
                  <a:gd name="T70" fmla="*/ 0 w 2843"/>
                  <a:gd name="T71" fmla="*/ 0 h 299"/>
                  <a:gd name="T72" fmla="*/ 0 w 2843"/>
                  <a:gd name="T73" fmla="*/ 0 h 299"/>
                  <a:gd name="T74" fmla="*/ 0 w 2843"/>
                  <a:gd name="T75" fmla="*/ 0 h 299"/>
                  <a:gd name="T76" fmla="*/ 0 w 2843"/>
                  <a:gd name="T77" fmla="*/ 0 h 299"/>
                  <a:gd name="T78" fmla="*/ 0 w 2843"/>
                  <a:gd name="T79" fmla="*/ 0 h 299"/>
                  <a:gd name="T80" fmla="*/ 0 w 2843"/>
                  <a:gd name="T81" fmla="*/ 0 h 299"/>
                  <a:gd name="T82" fmla="*/ 0 w 2843"/>
                  <a:gd name="T83" fmla="*/ 0 h 299"/>
                  <a:gd name="T84" fmla="*/ 0 w 2843"/>
                  <a:gd name="T85" fmla="*/ 0 h 299"/>
                  <a:gd name="T86" fmla="*/ 0 w 2843"/>
                  <a:gd name="T87" fmla="*/ 0 h 299"/>
                  <a:gd name="T88" fmla="*/ 0 w 2843"/>
                  <a:gd name="T89" fmla="*/ 0 h 299"/>
                  <a:gd name="T90" fmla="*/ 0 w 2843"/>
                  <a:gd name="T91" fmla="*/ 0 h 299"/>
                  <a:gd name="T92" fmla="*/ 0 w 2843"/>
                  <a:gd name="T93" fmla="*/ 0 h 299"/>
                  <a:gd name="T94" fmla="*/ 0 w 2843"/>
                  <a:gd name="T95" fmla="*/ 0 h 299"/>
                  <a:gd name="T96" fmla="*/ 0 w 2843"/>
                  <a:gd name="T97" fmla="*/ 0 h 299"/>
                  <a:gd name="T98" fmla="*/ 0 w 2843"/>
                  <a:gd name="T99" fmla="*/ 0 h 299"/>
                  <a:gd name="T100" fmla="*/ 0 w 2843"/>
                  <a:gd name="T101" fmla="*/ 0 h 299"/>
                  <a:gd name="T102" fmla="*/ 0 w 2843"/>
                  <a:gd name="T103" fmla="*/ 0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43"/>
                  <a:gd name="T157" fmla="*/ 0 h 299"/>
                  <a:gd name="T158" fmla="*/ 2843 w 2843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43" h="299">
                    <a:moveTo>
                      <a:pt x="2811" y="64"/>
                    </a:moveTo>
                    <a:lnTo>
                      <a:pt x="2802" y="58"/>
                    </a:lnTo>
                    <a:lnTo>
                      <a:pt x="2795" y="54"/>
                    </a:lnTo>
                    <a:lnTo>
                      <a:pt x="2786" y="48"/>
                    </a:lnTo>
                    <a:lnTo>
                      <a:pt x="2777" y="42"/>
                    </a:lnTo>
                    <a:lnTo>
                      <a:pt x="2768" y="36"/>
                    </a:lnTo>
                    <a:lnTo>
                      <a:pt x="2761" y="32"/>
                    </a:lnTo>
                    <a:lnTo>
                      <a:pt x="2757" y="28"/>
                    </a:lnTo>
                    <a:lnTo>
                      <a:pt x="2752" y="25"/>
                    </a:lnTo>
                    <a:lnTo>
                      <a:pt x="2740" y="38"/>
                    </a:lnTo>
                    <a:lnTo>
                      <a:pt x="2724" y="53"/>
                    </a:lnTo>
                    <a:lnTo>
                      <a:pt x="2705" y="66"/>
                    </a:lnTo>
                    <a:lnTo>
                      <a:pt x="2682" y="79"/>
                    </a:lnTo>
                    <a:lnTo>
                      <a:pt x="2654" y="91"/>
                    </a:lnTo>
                    <a:lnTo>
                      <a:pt x="2623" y="98"/>
                    </a:lnTo>
                    <a:lnTo>
                      <a:pt x="2587" y="104"/>
                    </a:lnTo>
                    <a:lnTo>
                      <a:pt x="2545" y="104"/>
                    </a:lnTo>
                    <a:lnTo>
                      <a:pt x="2499" y="98"/>
                    </a:lnTo>
                    <a:lnTo>
                      <a:pt x="2458" y="88"/>
                    </a:lnTo>
                    <a:lnTo>
                      <a:pt x="2422" y="75"/>
                    </a:lnTo>
                    <a:lnTo>
                      <a:pt x="2395" y="60"/>
                    </a:lnTo>
                    <a:lnTo>
                      <a:pt x="2371" y="42"/>
                    </a:lnTo>
                    <a:lnTo>
                      <a:pt x="2352" y="26"/>
                    </a:lnTo>
                    <a:lnTo>
                      <a:pt x="2339" y="12"/>
                    </a:lnTo>
                    <a:lnTo>
                      <a:pt x="2330" y="0"/>
                    </a:lnTo>
                    <a:lnTo>
                      <a:pt x="2324" y="10"/>
                    </a:lnTo>
                    <a:lnTo>
                      <a:pt x="2312" y="25"/>
                    </a:lnTo>
                    <a:lnTo>
                      <a:pt x="2295" y="42"/>
                    </a:lnTo>
                    <a:lnTo>
                      <a:pt x="2271" y="61"/>
                    </a:lnTo>
                    <a:lnTo>
                      <a:pt x="2242" y="79"/>
                    </a:lnTo>
                    <a:lnTo>
                      <a:pt x="2204" y="94"/>
                    </a:lnTo>
                    <a:lnTo>
                      <a:pt x="2159" y="102"/>
                    </a:lnTo>
                    <a:lnTo>
                      <a:pt x="2106" y="104"/>
                    </a:lnTo>
                    <a:lnTo>
                      <a:pt x="2063" y="99"/>
                    </a:lnTo>
                    <a:lnTo>
                      <a:pt x="2025" y="91"/>
                    </a:lnTo>
                    <a:lnTo>
                      <a:pt x="1993" y="80"/>
                    </a:lnTo>
                    <a:lnTo>
                      <a:pt x="1967" y="67"/>
                    </a:lnTo>
                    <a:lnTo>
                      <a:pt x="1945" y="54"/>
                    </a:lnTo>
                    <a:lnTo>
                      <a:pt x="1927" y="39"/>
                    </a:lnTo>
                    <a:lnTo>
                      <a:pt x="1914" y="26"/>
                    </a:lnTo>
                    <a:lnTo>
                      <a:pt x="1904" y="14"/>
                    </a:lnTo>
                    <a:lnTo>
                      <a:pt x="1899" y="19"/>
                    </a:lnTo>
                    <a:lnTo>
                      <a:pt x="1895" y="25"/>
                    </a:lnTo>
                    <a:lnTo>
                      <a:pt x="1889" y="31"/>
                    </a:lnTo>
                    <a:lnTo>
                      <a:pt x="1880" y="38"/>
                    </a:lnTo>
                    <a:lnTo>
                      <a:pt x="1871" y="45"/>
                    </a:lnTo>
                    <a:lnTo>
                      <a:pt x="1861" y="54"/>
                    </a:lnTo>
                    <a:lnTo>
                      <a:pt x="1848" y="61"/>
                    </a:lnTo>
                    <a:lnTo>
                      <a:pt x="1835" y="70"/>
                    </a:lnTo>
                    <a:lnTo>
                      <a:pt x="1820" y="77"/>
                    </a:lnTo>
                    <a:lnTo>
                      <a:pt x="1802" y="85"/>
                    </a:lnTo>
                    <a:lnTo>
                      <a:pt x="1785" y="91"/>
                    </a:lnTo>
                    <a:lnTo>
                      <a:pt x="1764" y="97"/>
                    </a:lnTo>
                    <a:lnTo>
                      <a:pt x="1742" y="99"/>
                    </a:lnTo>
                    <a:lnTo>
                      <a:pt x="1719" y="102"/>
                    </a:lnTo>
                    <a:lnTo>
                      <a:pt x="1694" y="104"/>
                    </a:lnTo>
                    <a:lnTo>
                      <a:pt x="1666" y="104"/>
                    </a:lnTo>
                    <a:lnTo>
                      <a:pt x="1625" y="99"/>
                    </a:lnTo>
                    <a:lnTo>
                      <a:pt x="1588" y="92"/>
                    </a:lnTo>
                    <a:lnTo>
                      <a:pt x="1558" y="82"/>
                    </a:lnTo>
                    <a:lnTo>
                      <a:pt x="1533" y="70"/>
                    </a:lnTo>
                    <a:lnTo>
                      <a:pt x="1511" y="57"/>
                    </a:lnTo>
                    <a:lnTo>
                      <a:pt x="1493" y="44"/>
                    </a:lnTo>
                    <a:lnTo>
                      <a:pt x="1478" y="31"/>
                    </a:lnTo>
                    <a:lnTo>
                      <a:pt x="1468" y="19"/>
                    </a:lnTo>
                    <a:lnTo>
                      <a:pt x="1464" y="23"/>
                    </a:lnTo>
                    <a:lnTo>
                      <a:pt x="1459" y="28"/>
                    </a:lnTo>
                    <a:lnTo>
                      <a:pt x="1454" y="34"/>
                    </a:lnTo>
                    <a:lnTo>
                      <a:pt x="1445" y="41"/>
                    </a:lnTo>
                    <a:lnTo>
                      <a:pt x="1436" y="48"/>
                    </a:lnTo>
                    <a:lnTo>
                      <a:pt x="1424" y="55"/>
                    </a:lnTo>
                    <a:lnTo>
                      <a:pt x="1413" y="63"/>
                    </a:lnTo>
                    <a:lnTo>
                      <a:pt x="1399" y="70"/>
                    </a:lnTo>
                    <a:lnTo>
                      <a:pt x="1383" y="77"/>
                    </a:lnTo>
                    <a:lnTo>
                      <a:pt x="1366" y="85"/>
                    </a:lnTo>
                    <a:lnTo>
                      <a:pt x="1347" y="91"/>
                    </a:lnTo>
                    <a:lnTo>
                      <a:pt x="1328" y="97"/>
                    </a:lnTo>
                    <a:lnTo>
                      <a:pt x="1304" y="101"/>
                    </a:lnTo>
                    <a:lnTo>
                      <a:pt x="1281" y="102"/>
                    </a:lnTo>
                    <a:lnTo>
                      <a:pt x="1256" y="104"/>
                    </a:lnTo>
                    <a:lnTo>
                      <a:pt x="1228" y="104"/>
                    </a:lnTo>
                    <a:lnTo>
                      <a:pt x="1184" y="99"/>
                    </a:lnTo>
                    <a:lnTo>
                      <a:pt x="1147" y="91"/>
                    </a:lnTo>
                    <a:lnTo>
                      <a:pt x="1115" y="79"/>
                    </a:lnTo>
                    <a:lnTo>
                      <a:pt x="1087" y="66"/>
                    </a:lnTo>
                    <a:lnTo>
                      <a:pt x="1064" y="53"/>
                    </a:lnTo>
                    <a:lnTo>
                      <a:pt x="1045" y="38"/>
                    </a:lnTo>
                    <a:lnTo>
                      <a:pt x="1030" y="25"/>
                    </a:lnTo>
                    <a:lnTo>
                      <a:pt x="1018" y="12"/>
                    </a:lnTo>
                    <a:lnTo>
                      <a:pt x="1011" y="23"/>
                    </a:lnTo>
                    <a:lnTo>
                      <a:pt x="999" y="38"/>
                    </a:lnTo>
                    <a:lnTo>
                      <a:pt x="982" y="55"/>
                    </a:lnTo>
                    <a:lnTo>
                      <a:pt x="958" y="75"/>
                    </a:lnTo>
                    <a:lnTo>
                      <a:pt x="929" y="91"/>
                    </a:lnTo>
                    <a:lnTo>
                      <a:pt x="892" y="104"/>
                    </a:lnTo>
                    <a:lnTo>
                      <a:pt x="848" y="111"/>
                    </a:lnTo>
                    <a:lnTo>
                      <a:pt x="797" y="113"/>
                    </a:lnTo>
                    <a:lnTo>
                      <a:pt x="752" y="108"/>
                    </a:lnTo>
                    <a:lnTo>
                      <a:pt x="712" y="99"/>
                    </a:lnTo>
                    <a:lnTo>
                      <a:pt x="678" y="88"/>
                    </a:lnTo>
                    <a:lnTo>
                      <a:pt x="652" y="73"/>
                    </a:lnTo>
                    <a:lnTo>
                      <a:pt x="630" y="58"/>
                    </a:lnTo>
                    <a:lnTo>
                      <a:pt x="612" y="44"/>
                    </a:lnTo>
                    <a:lnTo>
                      <a:pt x="599" y="31"/>
                    </a:lnTo>
                    <a:lnTo>
                      <a:pt x="590" y="19"/>
                    </a:lnTo>
                    <a:lnTo>
                      <a:pt x="587" y="22"/>
                    </a:lnTo>
                    <a:lnTo>
                      <a:pt x="583" y="26"/>
                    </a:lnTo>
                    <a:lnTo>
                      <a:pt x="577" y="32"/>
                    </a:lnTo>
                    <a:lnTo>
                      <a:pt x="570" y="39"/>
                    </a:lnTo>
                    <a:lnTo>
                      <a:pt x="561" y="47"/>
                    </a:lnTo>
                    <a:lnTo>
                      <a:pt x="551" y="54"/>
                    </a:lnTo>
                    <a:lnTo>
                      <a:pt x="539" y="61"/>
                    </a:lnTo>
                    <a:lnTo>
                      <a:pt x="524" y="70"/>
                    </a:lnTo>
                    <a:lnTo>
                      <a:pt x="510" y="77"/>
                    </a:lnTo>
                    <a:lnTo>
                      <a:pt x="492" y="85"/>
                    </a:lnTo>
                    <a:lnTo>
                      <a:pt x="473" y="91"/>
                    </a:lnTo>
                    <a:lnTo>
                      <a:pt x="451" y="97"/>
                    </a:lnTo>
                    <a:lnTo>
                      <a:pt x="429" y="101"/>
                    </a:lnTo>
                    <a:lnTo>
                      <a:pt x="404" y="104"/>
                    </a:lnTo>
                    <a:lnTo>
                      <a:pt x="378" y="104"/>
                    </a:lnTo>
                    <a:lnTo>
                      <a:pt x="348" y="104"/>
                    </a:lnTo>
                    <a:lnTo>
                      <a:pt x="310" y="99"/>
                    </a:lnTo>
                    <a:lnTo>
                      <a:pt x="277" y="94"/>
                    </a:lnTo>
                    <a:lnTo>
                      <a:pt x="247" y="85"/>
                    </a:lnTo>
                    <a:lnTo>
                      <a:pt x="222" y="73"/>
                    </a:lnTo>
                    <a:lnTo>
                      <a:pt x="200" y="63"/>
                    </a:lnTo>
                    <a:lnTo>
                      <a:pt x="183" y="50"/>
                    </a:lnTo>
                    <a:lnTo>
                      <a:pt x="168" y="38"/>
                    </a:lnTo>
                    <a:lnTo>
                      <a:pt x="156" y="26"/>
                    </a:lnTo>
                    <a:lnTo>
                      <a:pt x="161" y="35"/>
                    </a:lnTo>
                    <a:lnTo>
                      <a:pt x="159" y="36"/>
                    </a:lnTo>
                    <a:lnTo>
                      <a:pt x="155" y="39"/>
                    </a:lnTo>
                    <a:lnTo>
                      <a:pt x="149" y="42"/>
                    </a:lnTo>
                    <a:lnTo>
                      <a:pt x="139" y="48"/>
                    </a:lnTo>
                    <a:lnTo>
                      <a:pt x="126" y="54"/>
                    </a:lnTo>
                    <a:lnTo>
                      <a:pt x="108" y="60"/>
                    </a:lnTo>
                    <a:lnTo>
                      <a:pt x="86" y="69"/>
                    </a:lnTo>
                    <a:lnTo>
                      <a:pt x="73" y="73"/>
                    </a:lnTo>
                    <a:lnTo>
                      <a:pt x="61" y="77"/>
                    </a:lnTo>
                    <a:lnTo>
                      <a:pt x="49" y="80"/>
                    </a:lnTo>
                    <a:lnTo>
                      <a:pt x="39" y="82"/>
                    </a:lnTo>
                    <a:lnTo>
                      <a:pt x="27" y="85"/>
                    </a:lnTo>
                    <a:lnTo>
                      <a:pt x="17" y="86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299"/>
                    </a:lnTo>
                    <a:lnTo>
                      <a:pt x="466" y="299"/>
                    </a:lnTo>
                    <a:lnTo>
                      <a:pt x="1114" y="299"/>
                    </a:lnTo>
                    <a:lnTo>
                      <a:pt x="2510" y="299"/>
                    </a:lnTo>
                    <a:lnTo>
                      <a:pt x="2843" y="299"/>
                    </a:lnTo>
                    <a:lnTo>
                      <a:pt x="2843" y="73"/>
                    </a:lnTo>
                    <a:lnTo>
                      <a:pt x="2833" y="72"/>
                    </a:lnTo>
                    <a:lnTo>
                      <a:pt x="2825" y="70"/>
                    </a:lnTo>
                    <a:lnTo>
                      <a:pt x="2817" y="67"/>
                    </a:lnTo>
                    <a:lnTo>
                      <a:pt x="2811" y="64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5" name="Freeform 106"/>
              <p:cNvSpPr>
                <a:spLocks/>
              </p:cNvSpPr>
              <p:nvPr/>
            </p:nvSpPr>
            <p:spPr bwMode="auto">
              <a:xfrm>
                <a:off x="4476" y="1680"/>
                <a:ext cx="948" cy="100"/>
              </a:xfrm>
              <a:custGeom>
                <a:avLst/>
                <a:gdLst>
                  <a:gd name="T0" fmla="*/ 0 w 2843"/>
                  <a:gd name="T1" fmla="*/ 0 h 299"/>
                  <a:gd name="T2" fmla="*/ 0 w 2843"/>
                  <a:gd name="T3" fmla="*/ 0 h 299"/>
                  <a:gd name="T4" fmla="*/ 0 w 2843"/>
                  <a:gd name="T5" fmla="*/ 0 h 299"/>
                  <a:gd name="T6" fmla="*/ 0 w 2843"/>
                  <a:gd name="T7" fmla="*/ 0 h 299"/>
                  <a:gd name="T8" fmla="*/ 0 w 2843"/>
                  <a:gd name="T9" fmla="*/ 0 h 299"/>
                  <a:gd name="T10" fmla="*/ 0 w 2843"/>
                  <a:gd name="T11" fmla="*/ 0 h 299"/>
                  <a:gd name="T12" fmla="*/ 0 w 2843"/>
                  <a:gd name="T13" fmla="*/ 0 h 299"/>
                  <a:gd name="T14" fmla="*/ 0 w 2843"/>
                  <a:gd name="T15" fmla="*/ 0 h 299"/>
                  <a:gd name="T16" fmla="*/ 0 w 2843"/>
                  <a:gd name="T17" fmla="*/ 0 h 299"/>
                  <a:gd name="T18" fmla="*/ 0 w 2843"/>
                  <a:gd name="T19" fmla="*/ 0 h 299"/>
                  <a:gd name="T20" fmla="*/ 0 w 2843"/>
                  <a:gd name="T21" fmla="*/ 0 h 299"/>
                  <a:gd name="T22" fmla="*/ 0 w 2843"/>
                  <a:gd name="T23" fmla="*/ 0 h 299"/>
                  <a:gd name="T24" fmla="*/ 0 w 2843"/>
                  <a:gd name="T25" fmla="*/ 0 h 299"/>
                  <a:gd name="T26" fmla="*/ 0 w 2843"/>
                  <a:gd name="T27" fmla="*/ 0 h 299"/>
                  <a:gd name="T28" fmla="*/ 0 w 2843"/>
                  <a:gd name="T29" fmla="*/ 0 h 299"/>
                  <a:gd name="T30" fmla="*/ 0 w 2843"/>
                  <a:gd name="T31" fmla="*/ 0 h 299"/>
                  <a:gd name="T32" fmla="*/ 0 w 2843"/>
                  <a:gd name="T33" fmla="*/ 0 h 299"/>
                  <a:gd name="T34" fmla="*/ 0 w 2843"/>
                  <a:gd name="T35" fmla="*/ 0 h 299"/>
                  <a:gd name="T36" fmla="*/ 0 w 2843"/>
                  <a:gd name="T37" fmla="*/ 0 h 299"/>
                  <a:gd name="T38" fmla="*/ 0 w 2843"/>
                  <a:gd name="T39" fmla="*/ 0 h 299"/>
                  <a:gd name="T40" fmla="*/ 0 w 2843"/>
                  <a:gd name="T41" fmla="*/ 0 h 299"/>
                  <a:gd name="T42" fmla="*/ 0 w 2843"/>
                  <a:gd name="T43" fmla="*/ 0 h 299"/>
                  <a:gd name="T44" fmla="*/ 0 w 2843"/>
                  <a:gd name="T45" fmla="*/ 0 h 299"/>
                  <a:gd name="T46" fmla="*/ 0 w 2843"/>
                  <a:gd name="T47" fmla="*/ 0 h 299"/>
                  <a:gd name="T48" fmla="*/ 0 w 2843"/>
                  <a:gd name="T49" fmla="*/ 0 h 299"/>
                  <a:gd name="T50" fmla="*/ 0 w 2843"/>
                  <a:gd name="T51" fmla="*/ 0 h 299"/>
                  <a:gd name="T52" fmla="*/ 0 w 2843"/>
                  <a:gd name="T53" fmla="*/ 0 h 299"/>
                  <a:gd name="T54" fmla="*/ 0 w 2843"/>
                  <a:gd name="T55" fmla="*/ 0 h 299"/>
                  <a:gd name="T56" fmla="*/ 0 w 2843"/>
                  <a:gd name="T57" fmla="*/ 0 h 299"/>
                  <a:gd name="T58" fmla="*/ 0 w 2843"/>
                  <a:gd name="T59" fmla="*/ 0 h 299"/>
                  <a:gd name="T60" fmla="*/ 0 w 2843"/>
                  <a:gd name="T61" fmla="*/ 0 h 299"/>
                  <a:gd name="T62" fmla="*/ 0 w 2843"/>
                  <a:gd name="T63" fmla="*/ 0 h 299"/>
                  <a:gd name="T64" fmla="*/ 0 w 2843"/>
                  <a:gd name="T65" fmla="*/ 0 h 299"/>
                  <a:gd name="T66" fmla="*/ 0 w 2843"/>
                  <a:gd name="T67" fmla="*/ 0 h 299"/>
                  <a:gd name="T68" fmla="*/ 0 w 2843"/>
                  <a:gd name="T69" fmla="*/ 0 h 299"/>
                  <a:gd name="T70" fmla="*/ 0 w 2843"/>
                  <a:gd name="T71" fmla="*/ 0 h 299"/>
                  <a:gd name="T72" fmla="*/ 0 w 2843"/>
                  <a:gd name="T73" fmla="*/ 0 h 299"/>
                  <a:gd name="T74" fmla="*/ 0 w 2843"/>
                  <a:gd name="T75" fmla="*/ 0 h 299"/>
                  <a:gd name="T76" fmla="*/ 0 w 2843"/>
                  <a:gd name="T77" fmla="*/ 0 h 299"/>
                  <a:gd name="T78" fmla="*/ 0 w 2843"/>
                  <a:gd name="T79" fmla="*/ 0 h 299"/>
                  <a:gd name="T80" fmla="*/ 0 w 2843"/>
                  <a:gd name="T81" fmla="*/ 0 h 299"/>
                  <a:gd name="T82" fmla="*/ 0 w 2843"/>
                  <a:gd name="T83" fmla="*/ 0 h 299"/>
                  <a:gd name="T84" fmla="*/ 0 w 2843"/>
                  <a:gd name="T85" fmla="*/ 0 h 299"/>
                  <a:gd name="T86" fmla="*/ 0 w 2843"/>
                  <a:gd name="T87" fmla="*/ 0 h 299"/>
                  <a:gd name="T88" fmla="*/ 0 w 2843"/>
                  <a:gd name="T89" fmla="*/ 0 h 299"/>
                  <a:gd name="T90" fmla="*/ 0 w 2843"/>
                  <a:gd name="T91" fmla="*/ 0 h 299"/>
                  <a:gd name="T92" fmla="*/ 0 w 2843"/>
                  <a:gd name="T93" fmla="*/ 0 h 299"/>
                  <a:gd name="T94" fmla="*/ 0 w 2843"/>
                  <a:gd name="T95" fmla="*/ 0 h 299"/>
                  <a:gd name="T96" fmla="*/ 0 w 2843"/>
                  <a:gd name="T97" fmla="*/ 0 h 299"/>
                  <a:gd name="T98" fmla="*/ 0 w 2843"/>
                  <a:gd name="T99" fmla="*/ 0 h 299"/>
                  <a:gd name="T100" fmla="*/ 0 w 2843"/>
                  <a:gd name="T101" fmla="*/ 0 h 299"/>
                  <a:gd name="T102" fmla="*/ 0 w 2843"/>
                  <a:gd name="T103" fmla="*/ 0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43"/>
                  <a:gd name="T157" fmla="*/ 0 h 299"/>
                  <a:gd name="T158" fmla="*/ 2843 w 2843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43" h="299">
                    <a:moveTo>
                      <a:pt x="2811" y="65"/>
                    </a:moveTo>
                    <a:lnTo>
                      <a:pt x="2802" y="60"/>
                    </a:lnTo>
                    <a:lnTo>
                      <a:pt x="2795" y="55"/>
                    </a:lnTo>
                    <a:lnTo>
                      <a:pt x="2786" y="49"/>
                    </a:lnTo>
                    <a:lnTo>
                      <a:pt x="2777" y="43"/>
                    </a:lnTo>
                    <a:lnTo>
                      <a:pt x="2768" y="37"/>
                    </a:lnTo>
                    <a:lnTo>
                      <a:pt x="2761" y="33"/>
                    </a:lnTo>
                    <a:lnTo>
                      <a:pt x="2757" y="28"/>
                    </a:lnTo>
                    <a:lnTo>
                      <a:pt x="2752" y="25"/>
                    </a:lnTo>
                    <a:lnTo>
                      <a:pt x="2740" y="38"/>
                    </a:lnTo>
                    <a:lnTo>
                      <a:pt x="2724" y="53"/>
                    </a:lnTo>
                    <a:lnTo>
                      <a:pt x="2705" y="66"/>
                    </a:lnTo>
                    <a:lnTo>
                      <a:pt x="2682" y="79"/>
                    </a:lnTo>
                    <a:lnTo>
                      <a:pt x="2654" y="91"/>
                    </a:lnTo>
                    <a:lnTo>
                      <a:pt x="2623" y="98"/>
                    </a:lnTo>
                    <a:lnTo>
                      <a:pt x="2587" y="104"/>
                    </a:lnTo>
                    <a:lnTo>
                      <a:pt x="2545" y="104"/>
                    </a:lnTo>
                    <a:lnTo>
                      <a:pt x="2499" y="98"/>
                    </a:lnTo>
                    <a:lnTo>
                      <a:pt x="2458" y="88"/>
                    </a:lnTo>
                    <a:lnTo>
                      <a:pt x="2422" y="75"/>
                    </a:lnTo>
                    <a:lnTo>
                      <a:pt x="2395" y="60"/>
                    </a:lnTo>
                    <a:lnTo>
                      <a:pt x="2371" y="43"/>
                    </a:lnTo>
                    <a:lnTo>
                      <a:pt x="2352" y="27"/>
                    </a:lnTo>
                    <a:lnTo>
                      <a:pt x="2339" y="12"/>
                    </a:lnTo>
                    <a:lnTo>
                      <a:pt x="2330" y="0"/>
                    </a:lnTo>
                    <a:lnTo>
                      <a:pt x="2324" y="11"/>
                    </a:lnTo>
                    <a:lnTo>
                      <a:pt x="2312" y="25"/>
                    </a:lnTo>
                    <a:lnTo>
                      <a:pt x="2295" y="44"/>
                    </a:lnTo>
                    <a:lnTo>
                      <a:pt x="2271" y="63"/>
                    </a:lnTo>
                    <a:lnTo>
                      <a:pt x="2242" y="81"/>
                    </a:lnTo>
                    <a:lnTo>
                      <a:pt x="2204" y="94"/>
                    </a:lnTo>
                    <a:lnTo>
                      <a:pt x="2159" y="103"/>
                    </a:lnTo>
                    <a:lnTo>
                      <a:pt x="2106" y="104"/>
                    </a:lnTo>
                    <a:lnTo>
                      <a:pt x="2063" y="100"/>
                    </a:lnTo>
                    <a:lnTo>
                      <a:pt x="2025" y="91"/>
                    </a:lnTo>
                    <a:lnTo>
                      <a:pt x="1993" y="81"/>
                    </a:lnTo>
                    <a:lnTo>
                      <a:pt x="1967" y="68"/>
                    </a:lnTo>
                    <a:lnTo>
                      <a:pt x="1945" y="55"/>
                    </a:lnTo>
                    <a:lnTo>
                      <a:pt x="1927" y="40"/>
                    </a:lnTo>
                    <a:lnTo>
                      <a:pt x="1914" y="27"/>
                    </a:lnTo>
                    <a:lnTo>
                      <a:pt x="1904" y="15"/>
                    </a:lnTo>
                    <a:lnTo>
                      <a:pt x="1899" y="19"/>
                    </a:lnTo>
                    <a:lnTo>
                      <a:pt x="1895" y="25"/>
                    </a:lnTo>
                    <a:lnTo>
                      <a:pt x="1889" y="31"/>
                    </a:lnTo>
                    <a:lnTo>
                      <a:pt x="1880" y="38"/>
                    </a:lnTo>
                    <a:lnTo>
                      <a:pt x="1871" y="47"/>
                    </a:lnTo>
                    <a:lnTo>
                      <a:pt x="1861" y="55"/>
                    </a:lnTo>
                    <a:lnTo>
                      <a:pt x="1848" y="63"/>
                    </a:lnTo>
                    <a:lnTo>
                      <a:pt x="1835" y="71"/>
                    </a:lnTo>
                    <a:lnTo>
                      <a:pt x="1820" y="78"/>
                    </a:lnTo>
                    <a:lnTo>
                      <a:pt x="1802" y="85"/>
                    </a:lnTo>
                    <a:lnTo>
                      <a:pt x="1785" y="91"/>
                    </a:lnTo>
                    <a:lnTo>
                      <a:pt x="1764" y="97"/>
                    </a:lnTo>
                    <a:lnTo>
                      <a:pt x="1742" y="101"/>
                    </a:lnTo>
                    <a:lnTo>
                      <a:pt x="1719" y="104"/>
                    </a:lnTo>
                    <a:lnTo>
                      <a:pt x="1694" y="104"/>
                    </a:lnTo>
                    <a:lnTo>
                      <a:pt x="1666" y="104"/>
                    </a:lnTo>
                    <a:lnTo>
                      <a:pt x="1625" y="100"/>
                    </a:lnTo>
                    <a:lnTo>
                      <a:pt x="1588" y="93"/>
                    </a:lnTo>
                    <a:lnTo>
                      <a:pt x="1558" y="82"/>
                    </a:lnTo>
                    <a:lnTo>
                      <a:pt x="1533" y="71"/>
                    </a:lnTo>
                    <a:lnTo>
                      <a:pt x="1511" y="57"/>
                    </a:lnTo>
                    <a:lnTo>
                      <a:pt x="1493" y="44"/>
                    </a:lnTo>
                    <a:lnTo>
                      <a:pt x="1478" y="31"/>
                    </a:lnTo>
                    <a:lnTo>
                      <a:pt x="1468" y="19"/>
                    </a:lnTo>
                    <a:lnTo>
                      <a:pt x="1464" y="24"/>
                    </a:lnTo>
                    <a:lnTo>
                      <a:pt x="1459" y="28"/>
                    </a:lnTo>
                    <a:lnTo>
                      <a:pt x="1454" y="34"/>
                    </a:lnTo>
                    <a:lnTo>
                      <a:pt x="1445" y="41"/>
                    </a:lnTo>
                    <a:lnTo>
                      <a:pt x="1436" y="49"/>
                    </a:lnTo>
                    <a:lnTo>
                      <a:pt x="1424" y="56"/>
                    </a:lnTo>
                    <a:lnTo>
                      <a:pt x="1413" y="65"/>
                    </a:lnTo>
                    <a:lnTo>
                      <a:pt x="1399" y="72"/>
                    </a:lnTo>
                    <a:lnTo>
                      <a:pt x="1383" y="79"/>
                    </a:lnTo>
                    <a:lnTo>
                      <a:pt x="1366" y="85"/>
                    </a:lnTo>
                    <a:lnTo>
                      <a:pt x="1347" y="93"/>
                    </a:lnTo>
                    <a:lnTo>
                      <a:pt x="1328" y="97"/>
                    </a:lnTo>
                    <a:lnTo>
                      <a:pt x="1304" y="101"/>
                    </a:lnTo>
                    <a:lnTo>
                      <a:pt x="1281" y="104"/>
                    </a:lnTo>
                    <a:lnTo>
                      <a:pt x="1256" y="104"/>
                    </a:lnTo>
                    <a:lnTo>
                      <a:pt x="1228" y="104"/>
                    </a:lnTo>
                    <a:lnTo>
                      <a:pt x="1184" y="100"/>
                    </a:lnTo>
                    <a:lnTo>
                      <a:pt x="1147" y="91"/>
                    </a:lnTo>
                    <a:lnTo>
                      <a:pt x="1115" y="79"/>
                    </a:lnTo>
                    <a:lnTo>
                      <a:pt x="1087" y="66"/>
                    </a:lnTo>
                    <a:lnTo>
                      <a:pt x="1064" y="53"/>
                    </a:lnTo>
                    <a:lnTo>
                      <a:pt x="1045" y="38"/>
                    </a:lnTo>
                    <a:lnTo>
                      <a:pt x="1030" y="25"/>
                    </a:lnTo>
                    <a:lnTo>
                      <a:pt x="1018" y="12"/>
                    </a:lnTo>
                    <a:lnTo>
                      <a:pt x="1011" y="24"/>
                    </a:lnTo>
                    <a:lnTo>
                      <a:pt x="999" y="38"/>
                    </a:lnTo>
                    <a:lnTo>
                      <a:pt x="982" y="56"/>
                    </a:lnTo>
                    <a:lnTo>
                      <a:pt x="958" y="75"/>
                    </a:lnTo>
                    <a:lnTo>
                      <a:pt x="929" y="91"/>
                    </a:lnTo>
                    <a:lnTo>
                      <a:pt x="892" y="104"/>
                    </a:lnTo>
                    <a:lnTo>
                      <a:pt x="848" y="113"/>
                    </a:lnTo>
                    <a:lnTo>
                      <a:pt x="797" y="115"/>
                    </a:lnTo>
                    <a:lnTo>
                      <a:pt x="752" y="110"/>
                    </a:lnTo>
                    <a:lnTo>
                      <a:pt x="712" y="100"/>
                    </a:lnTo>
                    <a:lnTo>
                      <a:pt x="678" y="88"/>
                    </a:lnTo>
                    <a:lnTo>
                      <a:pt x="652" y="75"/>
                    </a:lnTo>
                    <a:lnTo>
                      <a:pt x="630" y="60"/>
                    </a:lnTo>
                    <a:lnTo>
                      <a:pt x="612" y="46"/>
                    </a:lnTo>
                    <a:lnTo>
                      <a:pt x="599" y="33"/>
                    </a:lnTo>
                    <a:lnTo>
                      <a:pt x="590" y="21"/>
                    </a:lnTo>
                    <a:lnTo>
                      <a:pt x="587" y="24"/>
                    </a:lnTo>
                    <a:lnTo>
                      <a:pt x="583" y="28"/>
                    </a:lnTo>
                    <a:lnTo>
                      <a:pt x="577" y="34"/>
                    </a:lnTo>
                    <a:lnTo>
                      <a:pt x="570" y="40"/>
                    </a:lnTo>
                    <a:lnTo>
                      <a:pt x="561" y="47"/>
                    </a:lnTo>
                    <a:lnTo>
                      <a:pt x="551" y="55"/>
                    </a:lnTo>
                    <a:lnTo>
                      <a:pt x="539" y="62"/>
                    </a:lnTo>
                    <a:lnTo>
                      <a:pt x="524" y="71"/>
                    </a:lnTo>
                    <a:lnTo>
                      <a:pt x="510" y="78"/>
                    </a:lnTo>
                    <a:lnTo>
                      <a:pt x="492" y="85"/>
                    </a:lnTo>
                    <a:lnTo>
                      <a:pt x="473" y="91"/>
                    </a:lnTo>
                    <a:lnTo>
                      <a:pt x="451" y="97"/>
                    </a:lnTo>
                    <a:lnTo>
                      <a:pt x="429" y="101"/>
                    </a:lnTo>
                    <a:lnTo>
                      <a:pt x="404" y="104"/>
                    </a:lnTo>
                    <a:lnTo>
                      <a:pt x="378" y="104"/>
                    </a:lnTo>
                    <a:lnTo>
                      <a:pt x="348" y="104"/>
                    </a:lnTo>
                    <a:lnTo>
                      <a:pt x="310" y="100"/>
                    </a:lnTo>
                    <a:lnTo>
                      <a:pt x="277" y="94"/>
                    </a:lnTo>
                    <a:lnTo>
                      <a:pt x="247" y="85"/>
                    </a:lnTo>
                    <a:lnTo>
                      <a:pt x="222" y="75"/>
                    </a:lnTo>
                    <a:lnTo>
                      <a:pt x="200" y="63"/>
                    </a:lnTo>
                    <a:lnTo>
                      <a:pt x="183" y="52"/>
                    </a:lnTo>
                    <a:lnTo>
                      <a:pt x="168" y="40"/>
                    </a:lnTo>
                    <a:lnTo>
                      <a:pt x="156" y="28"/>
                    </a:lnTo>
                    <a:lnTo>
                      <a:pt x="161" y="35"/>
                    </a:lnTo>
                    <a:lnTo>
                      <a:pt x="159" y="37"/>
                    </a:lnTo>
                    <a:lnTo>
                      <a:pt x="155" y="40"/>
                    </a:lnTo>
                    <a:lnTo>
                      <a:pt x="149" y="44"/>
                    </a:lnTo>
                    <a:lnTo>
                      <a:pt x="139" y="49"/>
                    </a:lnTo>
                    <a:lnTo>
                      <a:pt x="126" y="55"/>
                    </a:lnTo>
                    <a:lnTo>
                      <a:pt x="108" y="62"/>
                    </a:lnTo>
                    <a:lnTo>
                      <a:pt x="86" y="71"/>
                    </a:lnTo>
                    <a:lnTo>
                      <a:pt x="73" y="75"/>
                    </a:lnTo>
                    <a:lnTo>
                      <a:pt x="61" y="78"/>
                    </a:lnTo>
                    <a:lnTo>
                      <a:pt x="49" y="81"/>
                    </a:lnTo>
                    <a:lnTo>
                      <a:pt x="39" y="84"/>
                    </a:lnTo>
                    <a:lnTo>
                      <a:pt x="27" y="85"/>
                    </a:lnTo>
                    <a:lnTo>
                      <a:pt x="17" y="87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299"/>
                    </a:lnTo>
                    <a:lnTo>
                      <a:pt x="466" y="299"/>
                    </a:lnTo>
                    <a:lnTo>
                      <a:pt x="1114" y="299"/>
                    </a:lnTo>
                    <a:lnTo>
                      <a:pt x="2510" y="299"/>
                    </a:lnTo>
                    <a:lnTo>
                      <a:pt x="2843" y="299"/>
                    </a:lnTo>
                    <a:lnTo>
                      <a:pt x="2843" y="74"/>
                    </a:lnTo>
                    <a:lnTo>
                      <a:pt x="2833" y="72"/>
                    </a:lnTo>
                    <a:lnTo>
                      <a:pt x="2825" y="71"/>
                    </a:lnTo>
                    <a:lnTo>
                      <a:pt x="2817" y="68"/>
                    </a:lnTo>
                    <a:lnTo>
                      <a:pt x="281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6" name="Freeform 107"/>
              <p:cNvSpPr>
                <a:spLocks/>
              </p:cNvSpPr>
              <p:nvPr/>
            </p:nvSpPr>
            <p:spPr bwMode="auto">
              <a:xfrm>
                <a:off x="4476" y="1746"/>
                <a:ext cx="948" cy="100"/>
              </a:xfrm>
              <a:custGeom>
                <a:avLst/>
                <a:gdLst>
                  <a:gd name="T0" fmla="*/ 0 w 2843"/>
                  <a:gd name="T1" fmla="*/ 0 h 299"/>
                  <a:gd name="T2" fmla="*/ 0 w 2843"/>
                  <a:gd name="T3" fmla="*/ 0 h 299"/>
                  <a:gd name="T4" fmla="*/ 0 w 2843"/>
                  <a:gd name="T5" fmla="*/ 0 h 299"/>
                  <a:gd name="T6" fmla="*/ 0 w 2843"/>
                  <a:gd name="T7" fmla="*/ 0 h 299"/>
                  <a:gd name="T8" fmla="*/ 0 w 2843"/>
                  <a:gd name="T9" fmla="*/ 0 h 299"/>
                  <a:gd name="T10" fmla="*/ 0 w 2843"/>
                  <a:gd name="T11" fmla="*/ 0 h 299"/>
                  <a:gd name="T12" fmla="*/ 0 w 2843"/>
                  <a:gd name="T13" fmla="*/ 0 h 299"/>
                  <a:gd name="T14" fmla="*/ 0 w 2843"/>
                  <a:gd name="T15" fmla="*/ 0 h 299"/>
                  <a:gd name="T16" fmla="*/ 0 w 2843"/>
                  <a:gd name="T17" fmla="*/ 0 h 299"/>
                  <a:gd name="T18" fmla="*/ 0 w 2843"/>
                  <a:gd name="T19" fmla="*/ 0 h 299"/>
                  <a:gd name="T20" fmla="*/ 0 w 2843"/>
                  <a:gd name="T21" fmla="*/ 0 h 299"/>
                  <a:gd name="T22" fmla="*/ 0 w 2843"/>
                  <a:gd name="T23" fmla="*/ 0 h 299"/>
                  <a:gd name="T24" fmla="*/ 0 w 2843"/>
                  <a:gd name="T25" fmla="*/ 0 h 299"/>
                  <a:gd name="T26" fmla="*/ 0 w 2843"/>
                  <a:gd name="T27" fmla="*/ 0 h 299"/>
                  <a:gd name="T28" fmla="*/ 0 w 2843"/>
                  <a:gd name="T29" fmla="*/ 0 h 299"/>
                  <a:gd name="T30" fmla="*/ 0 w 2843"/>
                  <a:gd name="T31" fmla="*/ 0 h 299"/>
                  <a:gd name="T32" fmla="*/ 0 w 2843"/>
                  <a:gd name="T33" fmla="*/ 0 h 299"/>
                  <a:gd name="T34" fmla="*/ 0 w 2843"/>
                  <a:gd name="T35" fmla="*/ 0 h 299"/>
                  <a:gd name="T36" fmla="*/ 0 w 2843"/>
                  <a:gd name="T37" fmla="*/ 0 h 299"/>
                  <a:gd name="T38" fmla="*/ 0 w 2843"/>
                  <a:gd name="T39" fmla="*/ 0 h 299"/>
                  <a:gd name="T40" fmla="*/ 0 w 2843"/>
                  <a:gd name="T41" fmla="*/ 0 h 299"/>
                  <a:gd name="T42" fmla="*/ 0 w 2843"/>
                  <a:gd name="T43" fmla="*/ 0 h 299"/>
                  <a:gd name="T44" fmla="*/ 0 w 2843"/>
                  <a:gd name="T45" fmla="*/ 0 h 299"/>
                  <a:gd name="T46" fmla="*/ 0 w 2843"/>
                  <a:gd name="T47" fmla="*/ 0 h 299"/>
                  <a:gd name="T48" fmla="*/ 0 w 2843"/>
                  <a:gd name="T49" fmla="*/ 0 h 299"/>
                  <a:gd name="T50" fmla="*/ 0 w 2843"/>
                  <a:gd name="T51" fmla="*/ 0 h 299"/>
                  <a:gd name="T52" fmla="*/ 0 w 2843"/>
                  <a:gd name="T53" fmla="*/ 0 h 299"/>
                  <a:gd name="T54" fmla="*/ 0 w 2843"/>
                  <a:gd name="T55" fmla="*/ 0 h 299"/>
                  <a:gd name="T56" fmla="*/ 0 w 2843"/>
                  <a:gd name="T57" fmla="*/ 0 h 299"/>
                  <a:gd name="T58" fmla="*/ 0 w 2843"/>
                  <a:gd name="T59" fmla="*/ 0 h 299"/>
                  <a:gd name="T60" fmla="*/ 0 w 2843"/>
                  <a:gd name="T61" fmla="*/ 0 h 299"/>
                  <a:gd name="T62" fmla="*/ 0 w 2843"/>
                  <a:gd name="T63" fmla="*/ 0 h 299"/>
                  <a:gd name="T64" fmla="*/ 0 w 2843"/>
                  <a:gd name="T65" fmla="*/ 0 h 299"/>
                  <a:gd name="T66" fmla="*/ 0 w 2843"/>
                  <a:gd name="T67" fmla="*/ 0 h 299"/>
                  <a:gd name="T68" fmla="*/ 0 w 2843"/>
                  <a:gd name="T69" fmla="*/ 0 h 299"/>
                  <a:gd name="T70" fmla="*/ 0 w 2843"/>
                  <a:gd name="T71" fmla="*/ 0 h 299"/>
                  <a:gd name="T72" fmla="*/ 0 w 2843"/>
                  <a:gd name="T73" fmla="*/ 0 h 299"/>
                  <a:gd name="T74" fmla="*/ 0 w 2843"/>
                  <a:gd name="T75" fmla="*/ 0 h 299"/>
                  <a:gd name="T76" fmla="*/ 0 w 2843"/>
                  <a:gd name="T77" fmla="*/ 0 h 299"/>
                  <a:gd name="T78" fmla="*/ 0 w 2843"/>
                  <a:gd name="T79" fmla="*/ 0 h 299"/>
                  <a:gd name="T80" fmla="*/ 0 w 2843"/>
                  <a:gd name="T81" fmla="*/ 0 h 299"/>
                  <a:gd name="T82" fmla="*/ 0 w 2843"/>
                  <a:gd name="T83" fmla="*/ 0 h 299"/>
                  <a:gd name="T84" fmla="*/ 0 w 2843"/>
                  <a:gd name="T85" fmla="*/ 0 h 299"/>
                  <a:gd name="T86" fmla="*/ 0 w 2843"/>
                  <a:gd name="T87" fmla="*/ 0 h 299"/>
                  <a:gd name="T88" fmla="*/ 0 w 2843"/>
                  <a:gd name="T89" fmla="*/ 0 h 299"/>
                  <a:gd name="T90" fmla="*/ 0 w 2843"/>
                  <a:gd name="T91" fmla="*/ 0 h 299"/>
                  <a:gd name="T92" fmla="*/ 0 w 2843"/>
                  <a:gd name="T93" fmla="*/ 0 h 299"/>
                  <a:gd name="T94" fmla="*/ 0 w 2843"/>
                  <a:gd name="T95" fmla="*/ 0 h 299"/>
                  <a:gd name="T96" fmla="*/ 0 w 2843"/>
                  <a:gd name="T97" fmla="*/ 0 h 299"/>
                  <a:gd name="T98" fmla="*/ 0 w 2843"/>
                  <a:gd name="T99" fmla="*/ 0 h 299"/>
                  <a:gd name="T100" fmla="*/ 0 w 2843"/>
                  <a:gd name="T101" fmla="*/ 0 h 299"/>
                  <a:gd name="T102" fmla="*/ 0 w 2843"/>
                  <a:gd name="T103" fmla="*/ 0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43"/>
                  <a:gd name="T157" fmla="*/ 0 h 299"/>
                  <a:gd name="T158" fmla="*/ 2843 w 2843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43" h="299">
                    <a:moveTo>
                      <a:pt x="2811" y="65"/>
                    </a:moveTo>
                    <a:lnTo>
                      <a:pt x="2802" y="59"/>
                    </a:lnTo>
                    <a:lnTo>
                      <a:pt x="2795" y="54"/>
                    </a:lnTo>
                    <a:lnTo>
                      <a:pt x="2786" y="48"/>
                    </a:lnTo>
                    <a:lnTo>
                      <a:pt x="2777" y="43"/>
                    </a:lnTo>
                    <a:lnTo>
                      <a:pt x="2768" y="37"/>
                    </a:lnTo>
                    <a:lnTo>
                      <a:pt x="2761" y="32"/>
                    </a:lnTo>
                    <a:lnTo>
                      <a:pt x="2757" y="28"/>
                    </a:lnTo>
                    <a:lnTo>
                      <a:pt x="2752" y="25"/>
                    </a:lnTo>
                    <a:lnTo>
                      <a:pt x="2740" y="38"/>
                    </a:lnTo>
                    <a:lnTo>
                      <a:pt x="2724" y="53"/>
                    </a:lnTo>
                    <a:lnTo>
                      <a:pt x="2705" y="66"/>
                    </a:lnTo>
                    <a:lnTo>
                      <a:pt x="2682" y="79"/>
                    </a:lnTo>
                    <a:lnTo>
                      <a:pt x="2654" y="91"/>
                    </a:lnTo>
                    <a:lnTo>
                      <a:pt x="2623" y="98"/>
                    </a:lnTo>
                    <a:lnTo>
                      <a:pt x="2587" y="104"/>
                    </a:lnTo>
                    <a:lnTo>
                      <a:pt x="2545" y="104"/>
                    </a:lnTo>
                    <a:lnTo>
                      <a:pt x="2499" y="98"/>
                    </a:lnTo>
                    <a:lnTo>
                      <a:pt x="2458" y="88"/>
                    </a:lnTo>
                    <a:lnTo>
                      <a:pt x="2422" y="75"/>
                    </a:lnTo>
                    <a:lnTo>
                      <a:pt x="2395" y="60"/>
                    </a:lnTo>
                    <a:lnTo>
                      <a:pt x="2371" y="43"/>
                    </a:lnTo>
                    <a:lnTo>
                      <a:pt x="2352" y="26"/>
                    </a:lnTo>
                    <a:lnTo>
                      <a:pt x="2339" y="12"/>
                    </a:lnTo>
                    <a:lnTo>
                      <a:pt x="2330" y="0"/>
                    </a:lnTo>
                    <a:lnTo>
                      <a:pt x="2324" y="10"/>
                    </a:lnTo>
                    <a:lnTo>
                      <a:pt x="2312" y="25"/>
                    </a:lnTo>
                    <a:lnTo>
                      <a:pt x="2295" y="43"/>
                    </a:lnTo>
                    <a:lnTo>
                      <a:pt x="2271" y="62"/>
                    </a:lnTo>
                    <a:lnTo>
                      <a:pt x="2242" y="79"/>
                    </a:lnTo>
                    <a:lnTo>
                      <a:pt x="2204" y="94"/>
                    </a:lnTo>
                    <a:lnTo>
                      <a:pt x="2159" y="103"/>
                    </a:lnTo>
                    <a:lnTo>
                      <a:pt x="2106" y="104"/>
                    </a:lnTo>
                    <a:lnTo>
                      <a:pt x="2063" y="100"/>
                    </a:lnTo>
                    <a:lnTo>
                      <a:pt x="2025" y="91"/>
                    </a:lnTo>
                    <a:lnTo>
                      <a:pt x="1993" y="81"/>
                    </a:lnTo>
                    <a:lnTo>
                      <a:pt x="1967" y="68"/>
                    </a:lnTo>
                    <a:lnTo>
                      <a:pt x="1945" y="54"/>
                    </a:lnTo>
                    <a:lnTo>
                      <a:pt x="1927" y="40"/>
                    </a:lnTo>
                    <a:lnTo>
                      <a:pt x="1914" y="26"/>
                    </a:lnTo>
                    <a:lnTo>
                      <a:pt x="1904" y="15"/>
                    </a:lnTo>
                    <a:lnTo>
                      <a:pt x="1899" y="19"/>
                    </a:lnTo>
                    <a:lnTo>
                      <a:pt x="1895" y="25"/>
                    </a:lnTo>
                    <a:lnTo>
                      <a:pt x="1889" y="31"/>
                    </a:lnTo>
                    <a:lnTo>
                      <a:pt x="1880" y="38"/>
                    </a:lnTo>
                    <a:lnTo>
                      <a:pt x="1871" y="46"/>
                    </a:lnTo>
                    <a:lnTo>
                      <a:pt x="1861" y="54"/>
                    </a:lnTo>
                    <a:lnTo>
                      <a:pt x="1848" y="62"/>
                    </a:lnTo>
                    <a:lnTo>
                      <a:pt x="1835" y="70"/>
                    </a:lnTo>
                    <a:lnTo>
                      <a:pt x="1820" y="78"/>
                    </a:lnTo>
                    <a:lnTo>
                      <a:pt x="1802" y="85"/>
                    </a:lnTo>
                    <a:lnTo>
                      <a:pt x="1785" y="91"/>
                    </a:lnTo>
                    <a:lnTo>
                      <a:pt x="1764" y="97"/>
                    </a:lnTo>
                    <a:lnTo>
                      <a:pt x="1742" y="100"/>
                    </a:lnTo>
                    <a:lnTo>
                      <a:pt x="1719" y="103"/>
                    </a:lnTo>
                    <a:lnTo>
                      <a:pt x="1694" y="104"/>
                    </a:lnTo>
                    <a:lnTo>
                      <a:pt x="1666" y="104"/>
                    </a:lnTo>
                    <a:lnTo>
                      <a:pt x="1625" y="100"/>
                    </a:lnTo>
                    <a:lnTo>
                      <a:pt x="1588" y="92"/>
                    </a:lnTo>
                    <a:lnTo>
                      <a:pt x="1558" y="82"/>
                    </a:lnTo>
                    <a:lnTo>
                      <a:pt x="1533" y="70"/>
                    </a:lnTo>
                    <a:lnTo>
                      <a:pt x="1511" y="57"/>
                    </a:lnTo>
                    <a:lnTo>
                      <a:pt x="1493" y="44"/>
                    </a:lnTo>
                    <a:lnTo>
                      <a:pt x="1478" y="31"/>
                    </a:lnTo>
                    <a:lnTo>
                      <a:pt x="1468" y="19"/>
                    </a:lnTo>
                    <a:lnTo>
                      <a:pt x="1464" y="24"/>
                    </a:lnTo>
                    <a:lnTo>
                      <a:pt x="1459" y="28"/>
                    </a:lnTo>
                    <a:lnTo>
                      <a:pt x="1454" y="34"/>
                    </a:lnTo>
                    <a:lnTo>
                      <a:pt x="1445" y="41"/>
                    </a:lnTo>
                    <a:lnTo>
                      <a:pt x="1436" y="48"/>
                    </a:lnTo>
                    <a:lnTo>
                      <a:pt x="1424" y="56"/>
                    </a:lnTo>
                    <a:lnTo>
                      <a:pt x="1413" y="63"/>
                    </a:lnTo>
                    <a:lnTo>
                      <a:pt x="1399" y="70"/>
                    </a:lnTo>
                    <a:lnTo>
                      <a:pt x="1383" y="78"/>
                    </a:lnTo>
                    <a:lnTo>
                      <a:pt x="1366" y="85"/>
                    </a:lnTo>
                    <a:lnTo>
                      <a:pt x="1347" y="91"/>
                    </a:lnTo>
                    <a:lnTo>
                      <a:pt x="1328" y="97"/>
                    </a:lnTo>
                    <a:lnTo>
                      <a:pt x="1304" y="101"/>
                    </a:lnTo>
                    <a:lnTo>
                      <a:pt x="1281" y="103"/>
                    </a:lnTo>
                    <a:lnTo>
                      <a:pt x="1256" y="104"/>
                    </a:lnTo>
                    <a:lnTo>
                      <a:pt x="1228" y="104"/>
                    </a:lnTo>
                    <a:lnTo>
                      <a:pt x="1184" y="100"/>
                    </a:lnTo>
                    <a:lnTo>
                      <a:pt x="1147" y="91"/>
                    </a:lnTo>
                    <a:lnTo>
                      <a:pt x="1115" y="79"/>
                    </a:lnTo>
                    <a:lnTo>
                      <a:pt x="1087" y="66"/>
                    </a:lnTo>
                    <a:lnTo>
                      <a:pt x="1064" y="53"/>
                    </a:lnTo>
                    <a:lnTo>
                      <a:pt x="1045" y="38"/>
                    </a:lnTo>
                    <a:lnTo>
                      <a:pt x="1030" y="25"/>
                    </a:lnTo>
                    <a:lnTo>
                      <a:pt x="1018" y="12"/>
                    </a:lnTo>
                    <a:lnTo>
                      <a:pt x="1011" y="24"/>
                    </a:lnTo>
                    <a:lnTo>
                      <a:pt x="999" y="38"/>
                    </a:lnTo>
                    <a:lnTo>
                      <a:pt x="982" y="56"/>
                    </a:lnTo>
                    <a:lnTo>
                      <a:pt x="958" y="75"/>
                    </a:lnTo>
                    <a:lnTo>
                      <a:pt x="929" y="91"/>
                    </a:lnTo>
                    <a:lnTo>
                      <a:pt x="892" y="104"/>
                    </a:lnTo>
                    <a:lnTo>
                      <a:pt x="848" y="111"/>
                    </a:lnTo>
                    <a:lnTo>
                      <a:pt x="797" y="113"/>
                    </a:lnTo>
                    <a:lnTo>
                      <a:pt x="752" y="109"/>
                    </a:lnTo>
                    <a:lnTo>
                      <a:pt x="712" y="100"/>
                    </a:lnTo>
                    <a:lnTo>
                      <a:pt x="678" y="88"/>
                    </a:lnTo>
                    <a:lnTo>
                      <a:pt x="652" y="73"/>
                    </a:lnTo>
                    <a:lnTo>
                      <a:pt x="630" y="59"/>
                    </a:lnTo>
                    <a:lnTo>
                      <a:pt x="612" y="44"/>
                    </a:lnTo>
                    <a:lnTo>
                      <a:pt x="599" y="31"/>
                    </a:lnTo>
                    <a:lnTo>
                      <a:pt x="590" y="19"/>
                    </a:lnTo>
                    <a:lnTo>
                      <a:pt x="587" y="22"/>
                    </a:lnTo>
                    <a:lnTo>
                      <a:pt x="583" y="26"/>
                    </a:lnTo>
                    <a:lnTo>
                      <a:pt x="577" y="32"/>
                    </a:lnTo>
                    <a:lnTo>
                      <a:pt x="570" y="40"/>
                    </a:lnTo>
                    <a:lnTo>
                      <a:pt x="561" y="47"/>
                    </a:lnTo>
                    <a:lnTo>
                      <a:pt x="551" y="54"/>
                    </a:lnTo>
                    <a:lnTo>
                      <a:pt x="539" y="62"/>
                    </a:lnTo>
                    <a:lnTo>
                      <a:pt x="524" y="70"/>
                    </a:lnTo>
                    <a:lnTo>
                      <a:pt x="510" y="78"/>
                    </a:lnTo>
                    <a:lnTo>
                      <a:pt x="492" y="85"/>
                    </a:lnTo>
                    <a:lnTo>
                      <a:pt x="473" y="91"/>
                    </a:lnTo>
                    <a:lnTo>
                      <a:pt x="451" y="97"/>
                    </a:lnTo>
                    <a:lnTo>
                      <a:pt x="429" y="101"/>
                    </a:lnTo>
                    <a:lnTo>
                      <a:pt x="404" y="104"/>
                    </a:lnTo>
                    <a:lnTo>
                      <a:pt x="378" y="104"/>
                    </a:lnTo>
                    <a:lnTo>
                      <a:pt x="348" y="104"/>
                    </a:lnTo>
                    <a:lnTo>
                      <a:pt x="310" y="100"/>
                    </a:lnTo>
                    <a:lnTo>
                      <a:pt x="277" y="94"/>
                    </a:lnTo>
                    <a:lnTo>
                      <a:pt x="247" y="85"/>
                    </a:lnTo>
                    <a:lnTo>
                      <a:pt x="222" y="73"/>
                    </a:lnTo>
                    <a:lnTo>
                      <a:pt x="200" y="63"/>
                    </a:lnTo>
                    <a:lnTo>
                      <a:pt x="183" y="50"/>
                    </a:lnTo>
                    <a:lnTo>
                      <a:pt x="168" y="38"/>
                    </a:lnTo>
                    <a:lnTo>
                      <a:pt x="156" y="26"/>
                    </a:lnTo>
                    <a:lnTo>
                      <a:pt x="161" y="35"/>
                    </a:lnTo>
                    <a:lnTo>
                      <a:pt x="159" y="37"/>
                    </a:lnTo>
                    <a:lnTo>
                      <a:pt x="155" y="40"/>
                    </a:lnTo>
                    <a:lnTo>
                      <a:pt x="149" y="43"/>
                    </a:lnTo>
                    <a:lnTo>
                      <a:pt x="139" y="48"/>
                    </a:lnTo>
                    <a:lnTo>
                      <a:pt x="126" y="54"/>
                    </a:lnTo>
                    <a:lnTo>
                      <a:pt x="108" y="60"/>
                    </a:lnTo>
                    <a:lnTo>
                      <a:pt x="86" y="69"/>
                    </a:lnTo>
                    <a:lnTo>
                      <a:pt x="73" y="73"/>
                    </a:lnTo>
                    <a:lnTo>
                      <a:pt x="61" y="78"/>
                    </a:lnTo>
                    <a:lnTo>
                      <a:pt x="49" y="81"/>
                    </a:lnTo>
                    <a:lnTo>
                      <a:pt x="39" y="82"/>
                    </a:lnTo>
                    <a:lnTo>
                      <a:pt x="27" y="85"/>
                    </a:lnTo>
                    <a:lnTo>
                      <a:pt x="17" y="87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299"/>
                    </a:lnTo>
                    <a:lnTo>
                      <a:pt x="466" y="299"/>
                    </a:lnTo>
                    <a:lnTo>
                      <a:pt x="1114" y="299"/>
                    </a:lnTo>
                    <a:lnTo>
                      <a:pt x="2510" y="299"/>
                    </a:lnTo>
                    <a:lnTo>
                      <a:pt x="2843" y="299"/>
                    </a:lnTo>
                    <a:lnTo>
                      <a:pt x="2843" y="73"/>
                    </a:lnTo>
                    <a:lnTo>
                      <a:pt x="2833" y="72"/>
                    </a:lnTo>
                    <a:lnTo>
                      <a:pt x="2825" y="70"/>
                    </a:lnTo>
                    <a:lnTo>
                      <a:pt x="2817" y="68"/>
                    </a:lnTo>
                    <a:lnTo>
                      <a:pt x="2811" y="6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6" name="Group 108"/>
            <p:cNvGrpSpPr>
              <a:grpSpLocks/>
            </p:cNvGrpSpPr>
            <p:nvPr/>
          </p:nvGrpSpPr>
          <p:grpSpPr bwMode="auto">
            <a:xfrm>
              <a:off x="1776" y="2619"/>
              <a:ext cx="576" cy="406"/>
              <a:chOff x="4464" y="1152"/>
              <a:chExt cx="960" cy="694"/>
            </a:xfrm>
          </p:grpSpPr>
          <p:sp>
            <p:nvSpPr>
              <p:cNvPr id="32851" name="AutoShape 109"/>
              <p:cNvSpPr>
                <a:spLocks noChangeAspect="1" noChangeArrowheads="1" noTextEdit="1"/>
              </p:cNvSpPr>
              <p:nvPr/>
            </p:nvSpPr>
            <p:spPr bwMode="auto">
              <a:xfrm>
                <a:off x="4464" y="1152"/>
                <a:ext cx="960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2" name="Freeform 110"/>
              <p:cNvSpPr>
                <a:spLocks/>
              </p:cNvSpPr>
              <p:nvPr/>
            </p:nvSpPr>
            <p:spPr bwMode="auto">
              <a:xfrm>
                <a:off x="4469" y="1207"/>
                <a:ext cx="947" cy="513"/>
              </a:xfrm>
              <a:custGeom>
                <a:avLst/>
                <a:gdLst>
                  <a:gd name="T0" fmla="*/ 0 w 2842"/>
                  <a:gd name="T1" fmla="*/ 0 h 1540"/>
                  <a:gd name="T2" fmla="*/ 0 w 2842"/>
                  <a:gd name="T3" fmla="*/ 0 h 1540"/>
                  <a:gd name="T4" fmla="*/ 0 w 2842"/>
                  <a:gd name="T5" fmla="*/ 0 h 1540"/>
                  <a:gd name="T6" fmla="*/ 0 w 2842"/>
                  <a:gd name="T7" fmla="*/ 0 h 1540"/>
                  <a:gd name="T8" fmla="*/ 0 w 2842"/>
                  <a:gd name="T9" fmla="*/ 0 h 1540"/>
                  <a:gd name="T10" fmla="*/ 0 w 2842"/>
                  <a:gd name="T11" fmla="*/ 0 h 1540"/>
                  <a:gd name="T12" fmla="*/ 0 w 2842"/>
                  <a:gd name="T13" fmla="*/ 0 h 1540"/>
                  <a:gd name="T14" fmla="*/ 0 w 2842"/>
                  <a:gd name="T15" fmla="*/ 0 h 1540"/>
                  <a:gd name="T16" fmla="*/ 0 w 2842"/>
                  <a:gd name="T17" fmla="*/ 0 h 1540"/>
                  <a:gd name="T18" fmla="*/ 0 w 2842"/>
                  <a:gd name="T19" fmla="*/ 0 h 1540"/>
                  <a:gd name="T20" fmla="*/ 0 w 2842"/>
                  <a:gd name="T21" fmla="*/ 0 h 1540"/>
                  <a:gd name="T22" fmla="*/ 0 w 2842"/>
                  <a:gd name="T23" fmla="*/ 0 h 1540"/>
                  <a:gd name="T24" fmla="*/ 0 w 2842"/>
                  <a:gd name="T25" fmla="*/ 0 h 1540"/>
                  <a:gd name="T26" fmla="*/ 0 w 2842"/>
                  <a:gd name="T27" fmla="*/ 0 h 1540"/>
                  <a:gd name="T28" fmla="*/ 0 w 2842"/>
                  <a:gd name="T29" fmla="*/ 0 h 1540"/>
                  <a:gd name="T30" fmla="*/ 0 w 2842"/>
                  <a:gd name="T31" fmla="*/ 0 h 1540"/>
                  <a:gd name="T32" fmla="*/ 0 w 2842"/>
                  <a:gd name="T33" fmla="*/ 0 h 1540"/>
                  <a:gd name="T34" fmla="*/ 0 w 2842"/>
                  <a:gd name="T35" fmla="*/ 0 h 1540"/>
                  <a:gd name="T36" fmla="*/ 0 w 2842"/>
                  <a:gd name="T37" fmla="*/ 0 h 1540"/>
                  <a:gd name="T38" fmla="*/ 0 w 2842"/>
                  <a:gd name="T39" fmla="*/ 0 h 1540"/>
                  <a:gd name="T40" fmla="*/ 0 w 2842"/>
                  <a:gd name="T41" fmla="*/ 0 h 1540"/>
                  <a:gd name="T42" fmla="*/ 0 w 2842"/>
                  <a:gd name="T43" fmla="*/ 0 h 1540"/>
                  <a:gd name="T44" fmla="*/ 0 w 2842"/>
                  <a:gd name="T45" fmla="*/ 0 h 1540"/>
                  <a:gd name="T46" fmla="*/ 0 w 2842"/>
                  <a:gd name="T47" fmla="*/ 0 h 1540"/>
                  <a:gd name="T48" fmla="*/ 0 w 2842"/>
                  <a:gd name="T49" fmla="*/ 0 h 1540"/>
                  <a:gd name="T50" fmla="*/ 0 w 2842"/>
                  <a:gd name="T51" fmla="*/ 0 h 1540"/>
                  <a:gd name="T52" fmla="*/ 0 w 2842"/>
                  <a:gd name="T53" fmla="*/ 0 h 1540"/>
                  <a:gd name="T54" fmla="*/ 0 w 2842"/>
                  <a:gd name="T55" fmla="*/ 0 h 1540"/>
                  <a:gd name="T56" fmla="*/ 0 w 2842"/>
                  <a:gd name="T57" fmla="*/ 0 h 1540"/>
                  <a:gd name="T58" fmla="*/ 0 w 2842"/>
                  <a:gd name="T59" fmla="*/ 0 h 1540"/>
                  <a:gd name="T60" fmla="*/ 0 w 2842"/>
                  <a:gd name="T61" fmla="*/ 0 h 1540"/>
                  <a:gd name="T62" fmla="*/ 0 w 2842"/>
                  <a:gd name="T63" fmla="*/ 0 h 1540"/>
                  <a:gd name="T64" fmla="*/ 0 w 2842"/>
                  <a:gd name="T65" fmla="*/ 0 h 1540"/>
                  <a:gd name="T66" fmla="*/ 0 w 2842"/>
                  <a:gd name="T67" fmla="*/ 0 h 1540"/>
                  <a:gd name="T68" fmla="*/ 0 w 2842"/>
                  <a:gd name="T69" fmla="*/ 0 h 1540"/>
                  <a:gd name="T70" fmla="*/ 0 w 2842"/>
                  <a:gd name="T71" fmla="*/ 0 h 1540"/>
                  <a:gd name="T72" fmla="*/ 0 w 2842"/>
                  <a:gd name="T73" fmla="*/ 0 h 1540"/>
                  <a:gd name="T74" fmla="*/ 0 w 2842"/>
                  <a:gd name="T75" fmla="*/ 0 h 1540"/>
                  <a:gd name="T76" fmla="*/ 0 w 2842"/>
                  <a:gd name="T77" fmla="*/ 0 h 1540"/>
                  <a:gd name="T78" fmla="*/ 0 w 2842"/>
                  <a:gd name="T79" fmla="*/ 0 h 1540"/>
                  <a:gd name="T80" fmla="*/ 0 w 2842"/>
                  <a:gd name="T81" fmla="*/ 0 h 1540"/>
                  <a:gd name="T82" fmla="*/ 0 w 2842"/>
                  <a:gd name="T83" fmla="*/ 0 h 1540"/>
                  <a:gd name="T84" fmla="*/ 0 w 2842"/>
                  <a:gd name="T85" fmla="*/ 0 h 1540"/>
                  <a:gd name="T86" fmla="*/ 0 w 2842"/>
                  <a:gd name="T87" fmla="*/ 0 h 1540"/>
                  <a:gd name="T88" fmla="*/ 0 w 2842"/>
                  <a:gd name="T89" fmla="*/ 0 h 1540"/>
                  <a:gd name="T90" fmla="*/ 0 w 2842"/>
                  <a:gd name="T91" fmla="*/ 0 h 1540"/>
                  <a:gd name="T92" fmla="*/ 0 w 2842"/>
                  <a:gd name="T93" fmla="*/ 0 h 1540"/>
                  <a:gd name="T94" fmla="*/ 0 w 2842"/>
                  <a:gd name="T95" fmla="*/ 0 h 1540"/>
                  <a:gd name="T96" fmla="*/ 0 w 2842"/>
                  <a:gd name="T97" fmla="*/ 0 h 1540"/>
                  <a:gd name="T98" fmla="*/ 0 w 2842"/>
                  <a:gd name="T99" fmla="*/ 0 h 1540"/>
                  <a:gd name="T100" fmla="*/ 0 w 2842"/>
                  <a:gd name="T101" fmla="*/ 0 h 1540"/>
                  <a:gd name="T102" fmla="*/ 0 w 2842"/>
                  <a:gd name="T103" fmla="*/ 0 h 1540"/>
                  <a:gd name="T104" fmla="*/ 0 w 2842"/>
                  <a:gd name="T105" fmla="*/ 0 h 1540"/>
                  <a:gd name="T106" fmla="*/ 0 w 2842"/>
                  <a:gd name="T107" fmla="*/ 0 h 1540"/>
                  <a:gd name="T108" fmla="*/ 0 w 2842"/>
                  <a:gd name="T109" fmla="*/ 0 h 1540"/>
                  <a:gd name="T110" fmla="*/ 0 w 2842"/>
                  <a:gd name="T111" fmla="*/ 0 h 1540"/>
                  <a:gd name="T112" fmla="*/ 0 w 2842"/>
                  <a:gd name="T113" fmla="*/ 0 h 1540"/>
                  <a:gd name="T114" fmla="*/ 0 w 2842"/>
                  <a:gd name="T115" fmla="*/ 0 h 15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42"/>
                  <a:gd name="T175" fmla="*/ 0 h 1540"/>
                  <a:gd name="T176" fmla="*/ 2842 w 2842"/>
                  <a:gd name="T177" fmla="*/ 1540 h 15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42" h="1540">
                    <a:moveTo>
                      <a:pt x="2650" y="709"/>
                    </a:moveTo>
                    <a:lnTo>
                      <a:pt x="2630" y="624"/>
                    </a:lnTo>
                    <a:lnTo>
                      <a:pt x="2601" y="548"/>
                    </a:lnTo>
                    <a:lnTo>
                      <a:pt x="2563" y="481"/>
                    </a:lnTo>
                    <a:lnTo>
                      <a:pt x="2518" y="422"/>
                    </a:lnTo>
                    <a:lnTo>
                      <a:pt x="2466" y="369"/>
                    </a:lnTo>
                    <a:lnTo>
                      <a:pt x="2411" y="325"/>
                    </a:lnTo>
                    <a:lnTo>
                      <a:pt x="2352" y="287"/>
                    </a:lnTo>
                    <a:lnTo>
                      <a:pt x="2293" y="255"/>
                    </a:lnTo>
                    <a:lnTo>
                      <a:pt x="2235" y="229"/>
                    </a:lnTo>
                    <a:lnTo>
                      <a:pt x="2179" y="208"/>
                    </a:lnTo>
                    <a:lnTo>
                      <a:pt x="2128" y="192"/>
                    </a:lnTo>
                    <a:lnTo>
                      <a:pt x="2082" y="179"/>
                    </a:lnTo>
                    <a:lnTo>
                      <a:pt x="2044" y="170"/>
                    </a:lnTo>
                    <a:lnTo>
                      <a:pt x="2013" y="166"/>
                    </a:lnTo>
                    <a:lnTo>
                      <a:pt x="1996" y="163"/>
                    </a:lnTo>
                    <a:lnTo>
                      <a:pt x="1989" y="161"/>
                    </a:lnTo>
                    <a:lnTo>
                      <a:pt x="1969" y="155"/>
                    </a:lnTo>
                    <a:lnTo>
                      <a:pt x="1949" y="151"/>
                    </a:lnTo>
                    <a:lnTo>
                      <a:pt x="1928" y="147"/>
                    </a:lnTo>
                    <a:lnTo>
                      <a:pt x="1908" y="144"/>
                    </a:lnTo>
                    <a:lnTo>
                      <a:pt x="1887" y="142"/>
                    </a:lnTo>
                    <a:lnTo>
                      <a:pt x="1865" y="141"/>
                    </a:lnTo>
                    <a:lnTo>
                      <a:pt x="1845" y="141"/>
                    </a:lnTo>
                    <a:lnTo>
                      <a:pt x="1823" y="141"/>
                    </a:lnTo>
                    <a:lnTo>
                      <a:pt x="1801" y="141"/>
                    </a:lnTo>
                    <a:lnTo>
                      <a:pt x="1780" y="142"/>
                    </a:lnTo>
                    <a:lnTo>
                      <a:pt x="1758" y="145"/>
                    </a:lnTo>
                    <a:lnTo>
                      <a:pt x="1738" y="148"/>
                    </a:lnTo>
                    <a:lnTo>
                      <a:pt x="1717" y="151"/>
                    </a:lnTo>
                    <a:lnTo>
                      <a:pt x="1697" y="155"/>
                    </a:lnTo>
                    <a:lnTo>
                      <a:pt x="1676" y="160"/>
                    </a:lnTo>
                    <a:lnTo>
                      <a:pt x="1657" y="166"/>
                    </a:lnTo>
                    <a:lnTo>
                      <a:pt x="1628" y="179"/>
                    </a:lnTo>
                    <a:lnTo>
                      <a:pt x="1597" y="195"/>
                    </a:lnTo>
                    <a:lnTo>
                      <a:pt x="1566" y="213"/>
                    </a:lnTo>
                    <a:lnTo>
                      <a:pt x="1539" y="233"/>
                    </a:lnTo>
                    <a:lnTo>
                      <a:pt x="1511" y="255"/>
                    </a:lnTo>
                    <a:lnTo>
                      <a:pt x="1487" y="281"/>
                    </a:lnTo>
                    <a:lnTo>
                      <a:pt x="1468" y="311"/>
                    </a:lnTo>
                    <a:lnTo>
                      <a:pt x="1454" y="341"/>
                    </a:lnTo>
                    <a:lnTo>
                      <a:pt x="1451" y="362"/>
                    </a:lnTo>
                    <a:lnTo>
                      <a:pt x="1449" y="381"/>
                    </a:lnTo>
                    <a:lnTo>
                      <a:pt x="1454" y="400"/>
                    </a:lnTo>
                    <a:lnTo>
                      <a:pt x="1459" y="418"/>
                    </a:lnTo>
                    <a:lnTo>
                      <a:pt x="1467" y="435"/>
                    </a:lnTo>
                    <a:lnTo>
                      <a:pt x="1477" y="451"/>
                    </a:lnTo>
                    <a:lnTo>
                      <a:pt x="1490" y="467"/>
                    </a:lnTo>
                    <a:lnTo>
                      <a:pt x="1503" y="482"/>
                    </a:lnTo>
                    <a:lnTo>
                      <a:pt x="1528" y="498"/>
                    </a:lnTo>
                    <a:lnTo>
                      <a:pt x="1555" y="510"/>
                    </a:lnTo>
                    <a:lnTo>
                      <a:pt x="1584" y="516"/>
                    </a:lnTo>
                    <a:lnTo>
                      <a:pt x="1613" y="517"/>
                    </a:lnTo>
                    <a:lnTo>
                      <a:pt x="1644" y="516"/>
                    </a:lnTo>
                    <a:lnTo>
                      <a:pt x="1675" y="513"/>
                    </a:lnTo>
                    <a:lnTo>
                      <a:pt x="1704" y="509"/>
                    </a:lnTo>
                    <a:lnTo>
                      <a:pt x="1734" y="504"/>
                    </a:lnTo>
                    <a:lnTo>
                      <a:pt x="1725" y="504"/>
                    </a:lnTo>
                    <a:lnTo>
                      <a:pt x="1714" y="504"/>
                    </a:lnTo>
                    <a:lnTo>
                      <a:pt x="1706" y="503"/>
                    </a:lnTo>
                    <a:lnTo>
                      <a:pt x="1698" y="503"/>
                    </a:lnTo>
                    <a:lnTo>
                      <a:pt x="1690" y="501"/>
                    </a:lnTo>
                    <a:lnTo>
                      <a:pt x="1682" y="498"/>
                    </a:lnTo>
                    <a:lnTo>
                      <a:pt x="1675" y="494"/>
                    </a:lnTo>
                    <a:lnTo>
                      <a:pt x="1668" y="489"/>
                    </a:lnTo>
                    <a:lnTo>
                      <a:pt x="1656" y="475"/>
                    </a:lnTo>
                    <a:lnTo>
                      <a:pt x="1647" y="459"/>
                    </a:lnTo>
                    <a:lnTo>
                      <a:pt x="1643" y="443"/>
                    </a:lnTo>
                    <a:lnTo>
                      <a:pt x="1641" y="424"/>
                    </a:lnTo>
                    <a:lnTo>
                      <a:pt x="1649" y="407"/>
                    </a:lnTo>
                    <a:lnTo>
                      <a:pt x="1659" y="393"/>
                    </a:lnTo>
                    <a:lnTo>
                      <a:pt x="1670" y="380"/>
                    </a:lnTo>
                    <a:lnTo>
                      <a:pt x="1685" y="368"/>
                    </a:lnTo>
                    <a:lnTo>
                      <a:pt x="1700" y="359"/>
                    </a:lnTo>
                    <a:lnTo>
                      <a:pt x="1716" y="352"/>
                    </a:lnTo>
                    <a:lnTo>
                      <a:pt x="1734" y="349"/>
                    </a:lnTo>
                    <a:lnTo>
                      <a:pt x="1750" y="347"/>
                    </a:lnTo>
                    <a:lnTo>
                      <a:pt x="1813" y="352"/>
                    </a:lnTo>
                    <a:lnTo>
                      <a:pt x="1865" y="363"/>
                    </a:lnTo>
                    <a:lnTo>
                      <a:pt x="1909" y="381"/>
                    </a:lnTo>
                    <a:lnTo>
                      <a:pt x="1943" y="404"/>
                    </a:lnTo>
                    <a:lnTo>
                      <a:pt x="1968" y="431"/>
                    </a:lnTo>
                    <a:lnTo>
                      <a:pt x="1986" y="462"/>
                    </a:lnTo>
                    <a:lnTo>
                      <a:pt x="1997" y="494"/>
                    </a:lnTo>
                    <a:lnTo>
                      <a:pt x="2002" y="526"/>
                    </a:lnTo>
                    <a:lnTo>
                      <a:pt x="2002" y="561"/>
                    </a:lnTo>
                    <a:lnTo>
                      <a:pt x="1996" y="593"/>
                    </a:lnTo>
                    <a:lnTo>
                      <a:pt x="1987" y="626"/>
                    </a:lnTo>
                    <a:lnTo>
                      <a:pt x="1974" y="655"/>
                    </a:lnTo>
                    <a:lnTo>
                      <a:pt x="1959" y="680"/>
                    </a:lnTo>
                    <a:lnTo>
                      <a:pt x="1942" y="702"/>
                    </a:lnTo>
                    <a:lnTo>
                      <a:pt x="1924" y="718"/>
                    </a:lnTo>
                    <a:lnTo>
                      <a:pt x="1906" y="728"/>
                    </a:lnTo>
                    <a:lnTo>
                      <a:pt x="1896" y="706"/>
                    </a:lnTo>
                    <a:lnTo>
                      <a:pt x="1883" y="687"/>
                    </a:lnTo>
                    <a:lnTo>
                      <a:pt x="1867" y="671"/>
                    </a:lnTo>
                    <a:lnTo>
                      <a:pt x="1849" y="656"/>
                    </a:lnTo>
                    <a:lnTo>
                      <a:pt x="1829" y="643"/>
                    </a:lnTo>
                    <a:lnTo>
                      <a:pt x="1808" y="632"/>
                    </a:lnTo>
                    <a:lnTo>
                      <a:pt x="1788" y="623"/>
                    </a:lnTo>
                    <a:lnTo>
                      <a:pt x="1767" y="614"/>
                    </a:lnTo>
                    <a:lnTo>
                      <a:pt x="1751" y="610"/>
                    </a:lnTo>
                    <a:lnTo>
                      <a:pt x="1734" y="605"/>
                    </a:lnTo>
                    <a:lnTo>
                      <a:pt x="1716" y="602"/>
                    </a:lnTo>
                    <a:lnTo>
                      <a:pt x="1698" y="601"/>
                    </a:lnTo>
                    <a:lnTo>
                      <a:pt x="1681" y="599"/>
                    </a:lnTo>
                    <a:lnTo>
                      <a:pt x="1665" y="601"/>
                    </a:lnTo>
                    <a:lnTo>
                      <a:pt x="1647" y="602"/>
                    </a:lnTo>
                    <a:lnTo>
                      <a:pt x="1629" y="605"/>
                    </a:lnTo>
                    <a:lnTo>
                      <a:pt x="1612" y="608"/>
                    </a:lnTo>
                    <a:lnTo>
                      <a:pt x="1596" y="614"/>
                    </a:lnTo>
                    <a:lnTo>
                      <a:pt x="1580" y="620"/>
                    </a:lnTo>
                    <a:lnTo>
                      <a:pt x="1565" y="627"/>
                    </a:lnTo>
                    <a:lnTo>
                      <a:pt x="1549" y="635"/>
                    </a:lnTo>
                    <a:lnTo>
                      <a:pt x="1536" y="645"/>
                    </a:lnTo>
                    <a:lnTo>
                      <a:pt x="1522" y="655"/>
                    </a:lnTo>
                    <a:lnTo>
                      <a:pt x="1509" y="667"/>
                    </a:lnTo>
                    <a:lnTo>
                      <a:pt x="1503" y="671"/>
                    </a:lnTo>
                    <a:lnTo>
                      <a:pt x="1498" y="677"/>
                    </a:lnTo>
                    <a:lnTo>
                      <a:pt x="1489" y="686"/>
                    </a:lnTo>
                    <a:lnTo>
                      <a:pt x="1478" y="695"/>
                    </a:lnTo>
                    <a:lnTo>
                      <a:pt x="1478" y="690"/>
                    </a:lnTo>
                    <a:lnTo>
                      <a:pt x="1477" y="684"/>
                    </a:lnTo>
                    <a:lnTo>
                      <a:pt x="1477" y="680"/>
                    </a:lnTo>
                    <a:lnTo>
                      <a:pt x="1476" y="676"/>
                    </a:lnTo>
                    <a:lnTo>
                      <a:pt x="1468" y="652"/>
                    </a:lnTo>
                    <a:lnTo>
                      <a:pt x="1458" y="627"/>
                    </a:lnTo>
                    <a:lnTo>
                      <a:pt x="1446" y="601"/>
                    </a:lnTo>
                    <a:lnTo>
                      <a:pt x="1432" y="573"/>
                    </a:lnTo>
                    <a:lnTo>
                      <a:pt x="1414" y="544"/>
                    </a:lnTo>
                    <a:lnTo>
                      <a:pt x="1396" y="513"/>
                    </a:lnTo>
                    <a:lnTo>
                      <a:pt x="1374" y="481"/>
                    </a:lnTo>
                    <a:lnTo>
                      <a:pt x="1352" y="448"/>
                    </a:lnTo>
                    <a:lnTo>
                      <a:pt x="1328" y="416"/>
                    </a:lnTo>
                    <a:lnTo>
                      <a:pt x="1300" y="384"/>
                    </a:lnTo>
                    <a:lnTo>
                      <a:pt x="1270" y="350"/>
                    </a:lnTo>
                    <a:lnTo>
                      <a:pt x="1240" y="318"/>
                    </a:lnTo>
                    <a:lnTo>
                      <a:pt x="1207" y="286"/>
                    </a:lnTo>
                    <a:lnTo>
                      <a:pt x="1172" y="254"/>
                    </a:lnTo>
                    <a:lnTo>
                      <a:pt x="1136" y="223"/>
                    </a:lnTo>
                    <a:lnTo>
                      <a:pt x="1097" y="194"/>
                    </a:lnTo>
                    <a:lnTo>
                      <a:pt x="1056" y="166"/>
                    </a:lnTo>
                    <a:lnTo>
                      <a:pt x="1014" y="138"/>
                    </a:lnTo>
                    <a:lnTo>
                      <a:pt x="971" y="113"/>
                    </a:lnTo>
                    <a:lnTo>
                      <a:pt x="926" y="91"/>
                    </a:lnTo>
                    <a:lnTo>
                      <a:pt x="878" y="69"/>
                    </a:lnTo>
                    <a:lnTo>
                      <a:pt x="829" y="50"/>
                    </a:lnTo>
                    <a:lnTo>
                      <a:pt x="779" y="35"/>
                    </a:lnTo>
                    <a:lnTo>
                      <a:pt x="727" y="22"/>
                    </a:lnTo>
                    <a:lnTo>
                      <a:pt x="674" y="12"/>
                    </a:lnTo>
                    <a:lnTo>
                      <a:pt x="618" y="4"/>
                    </a:lnTo>
                    <a:lnTo>
                      <a:pt x="561" y="0"/>
                    </a:lnTo>
                    <a:lnTo>
                      <a:pt x="504" y="2"/>
                    </a:lnTo>
                    <a:lnTo>
                      <a:pt x="444" y="4"/>
                    </a:lnTo>
                    <a:lnTo>
                      <a:pt x="384" y="13"/>
                    </a:lnTo>
                    <a:lnTo>
                      <a:pt x="321" y="25"/>
                    </a:lnTo>
                    <a:lnTo>
                      <a:pt x="258" y="43"/>
                    </a:lnTo>
                    <a:lnTo>
                      <a:pt x="239" y="50"/>
                    </a:lnTo>
                    <a:lnTo>
                      <a:pt x="221" y="59"/>
                    </a:lnTo>
                    <a:lnTo>
                      <a:pt x="202" y="69"/>
                    </a:lnTo>
                    <a:lnTo>
                      <a:pt x="183" y="79"/>
                    </a:lnTo>
                    <a:lnTo>
                      <a:pt x="164" y="89"/>
                    </a:lnTo>
                    <a:lnTo>
                      <a:pt x="145" y="101"/>
                    </a:lnTo>
                    <a:lnTo>
                      <a:pt x="127" y="114"/>
                    </a:lnTo>
                    <a:lnTo>
                      <a:pt x="110" y="128"/>
                    </a:lnTo>
                    <a:lnTo>
                      <a:pt x="92" y="141"/>
                    </a:lnTo>
                    <a:lnTo>
                      <a:pt x="76" y="155"/>
                    </a:lnTo>
                    <a:lnTo>
                      <a:pt x="60" y="172"/>
                    </a:lnTo>
                    <a:lnTo>
                      <a:pt x="47" y="188"/>
                    </a:lnTo>
                    <a:lnTo>
                      <a:pt x="33" y="205"/>
                    </a:lnTo>
                    <a:lnTo>
                      <a:pt x="22" y="223"/>
                    </a:lnTo>
                    <a:lnTo>
                      <a:pt x="13" y="242"/>
                    </a:lnTo>
                    <a:lnTo>
                      <a:pt x="4" y="262"/>
                    </a:lnTo>
                    <a:lnTo>
                      <a:pt x="0" y="287"/>
                    </a:lnTo>
                    <a:lnTo>
                      <a:pt x="0" y="312"/>
                    </a:lnTo>
                    <a:lnTo>
                      <a:pt x="3" y="337"/>
                    </a:lnTo>
                    <a:lnTo>
                      <a:pt x="10" y="359"/>
                    </a:lnTo>
                    <a:lnTo>
                      <a:pt x="20" y="381"/>
                    </a:lnTo>
                    <a:lnTo>
                      <a:pt x="33" y="402"/>
                    </a:lnTo>
                    <a:lnTo>
                      <a:pt x="48" y="422"/>
                    </a:lnTo>
                    <a:lnTo>
                      <a:pt x="66" y="440"/>
                    </a:lnTo>
                    <a:lnTo>
                      <a:pt x="80" y="451"/>
                    </a:lnTo>
                    <a:lnTo>
                      <a:pt x="96" y="460"/>
                    </a:lnTo>
                    <a:lnTo>
                      <a:pt x="113" y="467"/>
                    </a:lnTo>
                    <a:lnTo>
                      <a:pt x="130" y="473"/>
                    </a:lnTo>
                    <a:lnTo>
                      <a:pt x="148" y="478"/>
                    </a:lnTo>
                    <a:lnTo>
                      <a:pt x="165" y="481"/>
                    </a:lnTo>
                    <a:lnTo>
                      <a:pt x="184" y="482"/>
                    </a:lnTo>
                    <a:lnTo>
                      <a:pt x="203" y="484"/>
                    </a:lnTo>
                    <a:lnTo>
                      <a:pt x="222" y="482"/>
                    </a:lnTo>
                    <a:lnTo>
                      <a:pt x="241" y="482"/>
                    </a:lnTo>
                    <a:lnTo>
                      <a:pt x="261" y="481"/>
                    </a:lnTo>
                    <a:lnTo>
                      <a:pt x="280" y="478"/>
                    </a:lnTo>
                    <a:lnTo>
                      <a:pt x="299" y="475"/>
                    </a:lnTo>
                    <a:lnTo>
                      <a:pt x="318" y="472"/>
                    </a:lnTo>
                    <a:lnTo>
                      <a:pt x="335" y="469"/>
                    </a:lnTo>
                    <a:lnTo>
                      <a:pt x="353" y="466"/>
                    </a:lnTo>
                    <a:lnTo>
                      <a:pt x="341" y="466"/>
                    </a:lnTo>
                    <a:lnTo>
                      <a:pt x="331" y="466"/>
                    </a:lnTo>
                    <a:lnTo>
                      <a:pt x="319" y="465"/>
                    </a:lnTo>
                    <a:lnTo>
                      <a:pt x="309" y="463"/>
                    </a:lnTo>
                    <a:lnTo>
                      <a:pt x="299" y="462"/>
                    </a:lnTo>
                    <a:lnTo>
                      <a:pt x="288" y="459"/>
                    </a:lnTo>
                    <a:lnTo>
                      <a:pt x="280" y="454"/>
                    </a:lnTo>
                    <a:lnTo>
                      <a:pt x="271" y="448"/>
                    </a:lnTo>
                    <a:lnTo>
                      <a:pt x="256" y="431"/>
                    </a:lnTo>
                    <a:lnTo>
                      <a:pt x="244" y="410"/>
                    </a:lnTo>
                    <a:lnTo>
                      <a:pt x="239" y="388"/>
                    </a:lnTo>
                    <a:lnTo>
                      <a:pt x="239" y="366"/>
                    </a:lnTo>
                    <a:lnTo>
                      <a:pt x="247" y="346"/>
                    </a:lnTo>
                    <a:lnTo>
                      <a:pt x="261" y="327"/>
                    </a:lnTo>
                    <a:lnTo>
                      <a:pt x="275" y="311"/>
                    </a:lnTo>
                    <a:lnTo>
                      <a:pt x="293" y="298"/>
                    </a:lnTo>
                    <a:lnTo>
                      <a:pt x="312" y="286"/>
                    </a:lnTo>
                    <a:lnTo>
                      <a:pt x="332" y="277"/>
                    </a:lnTo>
                    <a:lnTo>
                      <a:pt x="353" y="273"/>
                    </a:lnTo>
                    <a:lnTo>
                      <a:pt x="373" y="270"/>
                    </a:lnTo>
                    <a:lnTo>
                      <a:pt x="455" y="274"/>
                    </a:lnTo>
                    <a:lnTo>
                      <a:pt x="524" y="289"/>
                    </a:lnTo>
                    <a:lnTo>
                      <a:pt x="580" y="311"/>
                    </a:lnTo>
                    <a:lnTo>
                      <a:pt x="624" y="340"/>
                    </a:lnTo>
                    <a:lnTo>
                      <a:pt x="658" y="375"/>
                    </a:lnTo>
                    <a:lnTo>
                      <a:pt x="681" y="413"/>
                    </a:lnTo>
                    <a:lnTo>
                      <a:pt x="697" y="454"/>
                    </a:lnTo>
                    <a:lnTo>
                      <a:pt x="703" y="498"/>
                    </a:lnTo>
                    <a:lnTo>
                      <a:pt x="703" y="542"/>
                    </a:lnTo>
                    <a:lnTo>
                      <a:pt x="696" y="585"/>
                    </a:lnTo>
                    <a:lnTo>
                      <a:pt x="684" y="624"/>
                    </a:lnTo>
                    <a:lnTo>
                      <a:pt x="667" y="661"/>
                    </a:lnTo>
                    <a:lnTo>
                      <a:pt x="646" y="693"/>
                    </a:lnTo>
                    <a:lnTo>
                      <a:pt x="623" y="719"/>
                    </a:lnTo>
                    <a:lnTo>
                      <a:pt x="596" y="737"/>
                    </a:lnTo>
                    <a:lnTo>
                      <a:pt x="570" y="747"/>
                    </a:lnTo>
                    <a:lnTo>
                      <a:pt x="557" y="721"/>
                    </a:lnTo>
                    <a:lnTo>
                      <a:pt x="540" y="698"/>
                    </a:lnTo>
                    <a:lnTo>
                      <a:pt x="520" y="676"/>
                    </a:lnTo>
                    <a:lnTo>
                      <a:pt x="498" y="656"/>
                    </a:lnTo>
                    <a:lnTo>
                      <a:pt x="473" y="640"/>
                    </a:lnTo>
                    <a:lnTo>
                      <a:pt x="447" y="626"/>
                    </a:lnTo>
                    <a:lnTo>
                      <a:pt x="422" y="614"/>
                    </a:lnTo>
                    <a:lnTo>
                      <a:pt x="395" y="604"/>
                    </a:lnTo>
                    <a:lnTo>
                      <a:pt x="375" y="598"/>
                    </a:lnTo>
                    <a:lnTo>
                      <a:pt x="353" y="592"/>
                    </a:lnTo>
                    <a:lnTo>
                      <a:pt x="332" y="589"/>
                    </a:lnTo>
                    <a:lnTo>
                      <a:pt x="310" y="586"/>
                    </a:lnTo>
                    <a:lnTo>
                      <a:pt x="288" y="586"/>
                    </a:lnTo>
                    <a:lnTo>
                      <a:pt x="266" y="586"/>
                    </a:lnTo>
                    <a:lnTo>
                      <a:pt x="244" y="589"/>
                    </a:lnTo>
                    <a:lnTo>
                      <a:pt x="224" y="592"/>
                    </a:lnTo>
                    <a:lnTo>
                      <a:pt x="202" y="596"/>
                    </a:lnTo>
                    <a:lnTo>
                      <a:pt x="181" y="602"/>
                    </a:lnTo>
                    <a:lnTo>
                      <a:pt x="161" y="610"/>
                    </a:lnTo>
                    <a:lnTo>
                      <a:pt x="142" y="618"/>
                    </a:lnTo>
                    <a:lnTo>
                      <a:pt x="123" y="630"/>
                    </a:lnTo>
                    <a:lnTo>
                      <a:pt x="105" y="642"/>
                    </a:lnTo>
                    <a:lnTo>
                      <a:pt x="89" y="655"/>
                    </a:lnTo>
                    <a:lnTo>
                      <a:pt x="73" y="670"/>
                    </a:lnTo>
                    <a:lnTo>
                      <a:pt x="52" y="692"/>
                    </a:lnTo>
                    <a:lnTo>
                      <a:pt x="35" y="715"/>
                    </a:lnTo>
                    <a:lnTo>
                      <a:pt x="22" y="741"/>
                    </a:lnTo>
                    <a:lnTo>
                      <a:pt x="13" y="768"/>
                    </a:lnTo>
                    <a:lnTo>
                      <a:pt x="7" y="796"/>
                    </a:lnTo>
                    <a:lnTo>
                      <a:pt x="6" y="824"/>
                    </a:lnTo>
                    <a:lnTo>
                      <a:pt x="10" y="851"/>
                    </a:lnTo>
                    <a:lnTo>
                      <a:pt x="19" y="879"/>
                    </a:lnTo>
                    <a:lnTo>
                      <a:pt x="30" y="900"/>
                    </a:lnTo>
                    <a:lnTo>
                      <a:pt x="47" y="919"/>
                    </a:lnTo>
                    <a:lnTo>
                      <a:pt x="64" y="933"/>
                    </a:lnTo>
                    <a:lnTo>
                      <a:pt x="83" y="947"/>
                    </a:lnTo>
                    <a:lnTo>
                      <a:pt x="104" y="958"/>
                    </a:lnTo>
                    <a:lnTo>
                      <a:pt x="126" y="967"/>
                    </a:lnTo>
                    <a:lnTo>
                      <a:pt x="146" y="973"/>
                    </a:lnTo>
                    <a:lnTo>
                      <a:pt x="167" y="976"/>
                    </a:lnTo>
                    <a:lnTo>
                      <a:pt x="149" y="964"/>
                    </a:lnTo>
                    <a:lnTo>
                      <a:pt x="130" y="950"/>
                    </a:lnTo>
                    <a:lnTo>
                      <a:pt x="118" y="932"/>
                    </a:lnTo>
                    <a:lnTo>
                      <a:pt x="110" y="911"/>
                    </a:lnTo>
                    <a:lnTo>
                      <a:pt x="108" y="888"/>
                    </a:lnTo>
                    <a:lnTo>
                      <a:pt x="111" y="876"/>
                    </a:lnTo>
                    <a:lnTo>
                      <a:pt x="115" y="866"/>
                    </a:lnTo>
                    <a:lnTo>
                      <a:pt x="121" y="856"/>
                    </a:lnTo>
                    <a:lnTo>
                      <a:pt x="130" y="845"/>
                    </a:lnTo>
                    <a:lnTo>
                      <a:pt x="139" y="837"/>
                    </a:lnTo>
                    <a:lnTo>
                      <a:pt x="149" y="829"/>
                    </a:lnTo>
                    <a:lnTo>
                      <a:pt x="159" y="825"/>
                    </a:lnTo>
                    <a:lnTo>
                      <a:pt x="171" y="821"/>
                    </a:lnTo>
                    <a:lnTo>
                      <a:pt x="178" y="819"/>
                    </a:lnTo>
                    <a:lnTo>
                      <a:pt x="184" y="818"/>
                    </a:lnTo>
                    <a:lnTo>
                      <a:pt x="192" y="819"/>
                    </a:lnTo>
                    <a:lnTo>
                      <a:pt x="198" y="819"/>
                    </a:lnTo>
                    <a:lnTo>
                      <a:pt x="205" y="821"/>
                    </a:lnTo>
                    <a:lnTo>
                      <a:pt x="211" y="824"/>
                    </a:lnTo>
                    <a:lnTo>
                      <a:pt x="217" y="826"/>
                    </a:lnTo>
                    <a:lnTo>
                      <a:pt x="222" y="829"/>
                    </a:lnTo>
                    <a:lnTo>
                      <a:pt x="239" y="845"/>
                    </a:lnTo>
                    <a:lnTo>
                      <a:pt x="253" y="862"/>
                    </a:lnTo>
                    <a:lnTo>
                      <a:pt x="263" y="881"/>
                    </a:lnTo>
                    <a:lnTo>
                      <a:pt x="272" y="900"/>
                    </a:lnTo>
                    <a:lnTo>
                      <a:pt x="278" y="920"/>
                    </a:lnTo>
                    <a:lnTo>
                      <a:pt x="281" y="942"/>
                    </a:lnTo>
                    <a:lnTo>
                      <a:pt x="283" y="964"/>
                    </a:lnTo>
                    <a:lnTo>
                      <a:pt x="280" y="988"/>
                    </a:lnTo>
                    <a:lnTo>
                      <a:pt x="275" y="1004"/>
                    </a:lnTo>
                    <a:lnTo>
                      <a:pt x="269" y="1020"/>
                    </a:lnTo>
                    <a:lnTo>
                      <a:pt x="261" y="1035"/>
                    </a:lnTo>
                    <a:lnTo>
                      <a:pt x="250" y="1048"/>
                    </a:lnTo>
                    <a:lnTo>
                      <a:pt x="240" y="1061"/>
                    </a:lnTo>
                    <a:lnTo>
                      <a:pt x="227" y="1073"/>
                    </a:lnTo>
                    <a:lnTo>
                      <a:pt x="212" y="1084"/>
                    </a:lnTo>
                    <a:lnTo>
                      <a:pt x="198" y="1095"/>
                    </a:lnTo>
                    <a:lnTo>
                      <a:pt x="180" y="1105"/>
                    </a:lnTo>
                    <a:lnTo>
                      <a:pt x="162" y="1114"/>
                    </a:lnTo>
                    <a:lnTo>
                      <a:pt x="143" y="1122"/>
                    </a:lnTo>
                    <a:lnTo>
                      <a:pt x="124" y="1131"/>
                    </a:lnTo>
                    <a:lnTo>
                      <a:pt x="104" y="1139"/>
                    </a:lnTo>
                    <a:lnTo>
                      <a:pt x="82" y="1144"/>
                    </a:lnTo>
                    <a:lnTo>
                      <a:pt x="60" y="1150"/>
                    </a:lnTo>
                    <a:lnTo>
                      <a:pt x="38" y="1156"/>
                    </a:lnTo>
                    <a:lnTo>
                      <a:pt x="28" y="1480"/>
                    </a:lnTo>
                    <a:lnTo>
                      <a:pt x="61" y="1480"/>
                    </a:lnTo>
                    <a:lnTo>
                      <a:pt x="105" y="1481"/>
                    </a:lnTo>
                    <a:lnTo>
                      <a:pt x="158" y="1481"/>
                    </a:lnTo>
                    <a:lnTo>
                      <a:pt x="218" y="1483"/>
                    </a:lnTo>
                    <a:lnTo>
                      <a:pt x="287" y="1486"/>
                    </a:lnTo>
                    <a:lnTo>
                      <a:pt x="362" y="1487"/>
                    </a:lnTo>
                    <a:lnTo>
                      <a:pt x="444" y="1489"/>
                    </a:lnTo>
                    <a:lnTo>
                      <a:pt x="530" y="1492"/>
                    </a:lnTo>
                    <a:lnTo>
                      <a:pt x="623" y="1495"/>
                    </a:lnTo>
                    <a:lnTo>
                      <a:pt x="719" y="1497"/>
                    </a:lnTo>
                    <a:lnTo>
                      <a:pt x="819" y="1500"/>
                    </a:lnTo>
                    <a:lnTo>
                      <a:pt x="920" y="1503"/>
                    </a:lnTo>
                    <a:lnTo>
                      <a:pt x="1026" y="1506"/>
                    </a:lnTo>
                    <a:lnTo>
                      <a:pt x="1131" y="1509"/>
                    </a:lnTo>
                    <a:lnTo>
                      <a:pt x="1238" y="1512"/>
                    </a:lnTo>
                    <a:lnTo>
                      <a:pt x="1345" y="1515"/>
                    </a:lnTo>
                    <a:lnTo>
                      <a:pt x="1451" y="1518"/>
                    </a:lnTo>
                    <a:lnTo>
                      <a:pt x="1556" y="1521"/>
                    </a:lnTo>
                    <a:lnTo>
                      <a:pt x="1659" y="1524"/>
                    </a:lnTo>
                    <a:lnTo>
                      <a:pt x="1758" y="1527"/>
                    </a:lnTo>
                    <a:lnTo>
                      <a:pt x="1857" y="1528"/>
                    </a:lnTo>
                    <a:lnTo>
                      <a:pt x="1949" y="1531"/>
                    </a:lnTo>
                    <a:lnTo>
                      <a:pt x="2037" y="1533"/>
                    </a:lnTo>
                    <a:lnTo>
                      <a:pt x="2120" y="1536"/>
                    </a:lnTo>
                    <a:lnTo>
                      <a:pt x="2197" y="1537"/>
                    </a:lnTo>
                    <a:lnTo>
                      <a:pt x="2267" y="1539"/>
                    </a:lnTo>
                    <a:lnTo>
                      <a:pt x="2329" y="1539"/>
                    </a:lnTo>
                    <a:lnTo>
                      <a:pt x="2383" y="1540"/>
                    </a:lnTo>
                    <a:lnTo>
                      <a:pt x="2430" y="1540"/>
                    </a:lnTo>
                    <a:lnTo>
                      <a:pt x="2465" y="1539"/>
                    </a:lnTo>
                    <a:lnTo>
                      <a:pt x="2491" y="1539"/>
                    </a:lnTo>
                    <a:lnTo>
                      <a:pt x="2506" y="1537"/>
                    </a:lnTo>
                    <a:lnTo>
                      <a:pt x="2503" y="1500"/>
                    </a:lnTo>
                    <a:lnTo>
                      <a:pt x="2491" y="1470"/>
                    </a:lnTo>
                    <a:lnTo>
                      <a:pt x="2475" y="1443"/>
                    </a:lnTo>
                    <a:lnTo>
                      <a:pt x="2455" y="1420"/>
                    </a:lnTo>
                    <a:lnTo>
                      <a:pt x="2430" y="1402"/>
                    </a:lnTo>
                    <a:lnTo>
                      <a:pt x="2400" y="1386"/>
                    </a:lnTo>
                    <a:lnTo>
                      <a:pt x="2370" y="1373"/>
                    </a:lnTo>
                    <a:lnTo>
                      <a:pt x="2337" y="1361"/>
                    </a:lnTo>
                    <a:lnTo>
                      <a:pt x="2305" y="1352"/>
                    </a:lnTo>
                    <a:lnTo>
                      <a:pt x="2271" y="1344"/>
                    </a:lnTo>
                    <a:lnTo>
                      <a:pt x="2241" y="1336"/>
                    </a:lnTo>
                    <a:lnTo>
                      <a:pt x="2211" y="1328"/>
                    </a:lnTo>
                    <a:lnTo>
                      <a:pt x="2185" y="1320"/>
                    </a:lnTo>
                    <a:lnTo>
                      <a:pt x="2161" y="1311"/>
                    </a:lnTo>
                    <a:lnTo>
                      <a:pt x="2144" y="1300"/>
                    </a:lnTo>
                    <a:lnTo>
                      <a:pt x="2131" y="1288"/>
                    </a:lnTo>
                    <a:lnTo>
                      <a:pt x="2141" y="1295"/>
                    </a:lnTo>
                    <a:lnTo>
                      <a:pt x="2156" y="1301"/>
                    </a:lnTo>
                    <a:lnTo>
                      <a:pt x="2173" y="1307"/>
                    </a:lnTo>
                    <a:lnTo>
                      <a:pt x="2192" y="1311"/>
                    </a:lnTo>
                    <a:lnTo>
                      <a:pt x="2216" y="1316"/>
                    </a:lnTo>
                    <a:lnTo>
                      <a:pt x="2241" y="1319"/>
                    </a:lnTo>
                    <a:lnTo>
                      <a:pt x="2266" y="1322"/>
                    </a:lnTo>
                    <a:lnTo>
                      <a:pt x="2292" y="1323"/>
                    </a:lnTo>
                    <a:lnTo>
                      <a:pt x="2320" y="1326"/>
                    </a:lnTo>
                    <a:lnTo>
                      <a:pt x="2346" y="1328"/>
                    </a:lnTo>
                    <a:lnTo>
                      <a:pt x="2373" y="1329"/>
                    </a:lnTo>
                    <a:lnTo>
                      <a:pt x="2396" y="1330"/>
                    </a:lnTo>
                    <a:lnTo>
                      <a:pt x="2419" y="1330"/>
                    </a:lnTo>
                    <a:lnTo>
                      <a:pt x="2440" y="1332"/>
                    </a:lnTo>
                    <a:lnTo>
                      <a:pt x="2459" y="1335"/>
                    </a:lnTo>
                    <a:lnTo>
                      <a:pt x="2474" y="1336"/>
                    </a:lnTo>
                    <a:lnTo>
                      <a:pt x="2565" y="1185"/>
                    </a:lnTo>
                    <a:lnTo>
                      <a:pt x="2573" y="1188"/>
                    </a:lnTo>
                    <a:lnTo>
                      <a:pt x="2582" y="1193"/>
                    </a:lnTo>
                    <a:lnTo>
                      <a:pt x="2591" y="1196"/>
                    </a:lnTo>
                    <a:lnTo>
                      <a:pt x="2600" y="1197"/>
                    </a:lnTo>
                    <a:lnTo>
                      <a:pt x="2609" y="1199"/>
                    </a:lnTo>
                    <a:lnTo>
                      <a:pt x="2617" y="1200"/>
                    </a:lnTo>
                    <a:lnTo>
                      <a:pt x="2628" y="1202"/>
                    </a:lnTo>
                    <a:lnTo>
                      <a:pt x="2636" y="1202"/>
                    </a:lnTo>
                    <a:lnTo>
                      <a:pt x="2677" y="1197"/>
                    </a:lnTo>
                    <a:lnTo>
                      <a:pt x="2717" y="1182"/>
                    </a:lnTo>
                    <a:lnTo>
                      <a:pt x="2752" y="1159"/>
                    </a:lnTo>
                    <a:lnTo>
                      <a:pt x="2781" y="1130"/>
                    </a:lnTo>
                    <a:lnTo>
                      <a:pt x="2806" y="1093"/>
                    </a:lnTo>
                    <a:lnTo>
                      <a:pt x="2825" y="1051"/>
                    </a:lnTo>
                    <a:lnTo>
                      <a:pt x="2837" y="1005"/>
                    </a:lnTo>
                    <a:lnTo>
                      <a:pt x="2842" y="955"/>
                    </a:lnTo>
                    <a:lnTo>
                      <a:pt x="2837" y="907"/>
                    </a:lnTo>
                    <a:lnTo>
                      <a:pt x="2827" y="863"/>
                    </a:lnTo>
                    <a:lnTo>
                      <a:pt x="2809" y="822"/>
                    </a:lnTo>
                    <a:lnTo>
                      <a:pt x="2786" y="787"/>
                    </a:lnTo>
                    <a:lnTo>
                      <a:pt x="2758" y="756"/>
                    </a:lnTo>
                    <a:lnTo>
                      <a:pt x="2724" y="733"/>
                    </a:lnTo>
                    <a:lnTo>
                      <a:pt x="2689" y="717"/>
                    </a:lnTo>
                    <a:lnTo>
                      <a:pt x="2650" y="709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3" name="Freeform 111"/>
              <p:cNvSpPr>
                <a:spLocks/>
              </p:cNvSpPr>
              <p:nvPr/>
            </p:nvSpPr>
            <p:spPr bwMode="auto">
              <a:xfrm>
                <a:off x="5289" y="1652"/>
                <a:ext cx="11" cy="8"/>
              </a:xfrm>
              <a:custGeom>
                <a:avLst/>
                <a:gdLst>
                  <a:gd name="T0" fmla="*/ 0 w 34"/>
                  <a:gd name="T1" fmla="*/ 0 h 24"/>
                  <a:gd name="T2" fmla="*/ 0 w 34"/>
                  <a:gd name="T3" fmla="*/ 0 h 24"/>
                  <a:gd name="T4" fmla="*/ 0 w 34"/>
                  <a:gd name="T5" fmla="*/ 0 h 24"/>
                  <a:gd name="T6" fmla="*/ 0 w 34"/>
                  <a:gd name="T7" fmla="*/ 0 h 24"/>
                  <a:gd name="T8" fmla="*/ 0 w 34"/>
                  <a:gd name="T9" fmla="*/ 0 h 24"/>
                  <a:gd name="T10" fmla="*/ 0 w 34"/>
                  <a:gd name="T11" fmla="*/ 0 h 24"/>
                  <a:gd name="T12" fmla="*/ 0 w 3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4"/>
                  <a:gd name="T23" fmla="*/ 34 w 3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4">
                    <a:moveTo>
                      <a:pt x="26" y="18"/>
                    </a:moveTo>
                    <a:lnTo>
                      <a:pt x="34" y="12"/>
                    </a:lnTo>
                    <a:lnTo>
                      <a:pt x="34" y="6"/>
                    </a:lnTo>
                    <a:lnTo>
                      <a:pt x="28" y="3"/>
                    </a:lnTo>
                    <a:lnTo>
                      <a:pt x="15" y="0"/>
                    </a:lnTo>
                    <a:lnTo>
                      <a:pt x="0" y="24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4" name="Freeform 112"/>
              <p:cNvSpPr>
                <a:spLocks/>
              </p:cNvSpPr>
              <p:nvPr/>
            </p:nvSpPr>
            <p:spPr bwMode="auto">
              <a:xfrm>
                <a:off x="4904" y="1226"/>
                <a:ext cx="76" cy="50"/>
              </a:xfrm>
              <a:custGeom>
                <a:avLst/>
                <a:gdLst>
                  <a:gd name="T0" fmla="*/ 0 w 229"/>
                  <a:gd name="T1" fmla="*/ 0 h 151"/>
                  <a:gd name="T2" fmla="*/ 0 w 229"/>
                  <a:gd name="T3" fmla="*/ 0 h 151"/>
                  <a:gd name="T4" fmla="*/ 0 w 229"/>
                  <a:gd name="T5" fmla="*/ 0 h 151"/>
                  <a:gd name="T6" fmla="*/ 0 w 229"/>
                  <a:gd name="T7" fmla="*/ 0 h 151"/>
                  <a:gd name="T8" fmla="*/ 0 w 229"/>
                  <a:gd name="T9" fmla="*/ 0 h 151"/>
                  <a:gd name="T10" fmla="*/ 0 w 229"/>
                  <a:gd name="T11" fmla="*/ 0 h 151"/>
                  <a:gd name="T12" fmla="*/ 0 w 229"/>
                  <a:gd name="T13" fmla="*/ 0 h 151"/>
                  <a:gd name="T14" fmla="*/ 0 w 229"/>
                  <a:gd name="T15" fmla="*/ 0 h 151"/>
                  <a:gd name="T16" fmla="*/ 0 w 229"/>
                  <a:gd name="T17" fmla="*/ 0 h 151"/>
                  <a:gd name="T18" fmla="*/ 0 w 229"/>
                  <a:gd name="T19" fmla="*/ 0 h 151"/>
                  <a:gd name="T20" fmla="*/ 0 w 229"/>
                  <a:gd name="T21" fmla="*/ 0 h 151"/>
                  <a:gd name="T22" fmla="*/ 0 w 229"/>
                  <a:gd name="T23" fmla="*/ 0 h 151"/>
                  <a:gd name="T24" fmla="*/ 0 w 229"/>
                  <a:gd name="T25" fmla="*/ 0 h 151"/>
                  <a:gd name="T26" fmla="*/ 0 w 229"/>
                  <a:gd name="T27" fmla="*/ 0 h 151"/>
                  <a:gd name="T28" fmla="*/ 0 w 229"/>
                  <a:gd name="T29" fmla="*/ 0 h 151"/>
                  <a:gd name="T30" fmla="*/ 0 w 229"/>
                  <a:gd name="T31" fmla="*/ 0 h 151"/>
                  <a:gd name="T32" fmla="*/ 0 w 229"/>
                  <a:gd name="T33" fmla="*/ 0 h 151"/>
                  <a:gd name="T34" fmla="*/ 0 w 229"/>
                  <a:gd name="T35" fmla="*/ 0 h 151"/>
                  <a:gd name="T36" fmla="*/ 0 w 229"/>
                  <a:gd name="T37" fmla="*/ 0 h 151"/>
                  <a:gd name="T38" fmla="*/ 0 w 229"/>
                  <a:gd name="T39" fmla="*/ 0 h 151"/>
                  <a:gd name="T40" fmla="*/ 0 w 229"/>
                  <a:gd name="T41" fmla="*/ 0 h 151"/>
                  <a:gd name="T42" fmla="*/ 0 w 229"/>
                  <a:gd name="T43" fmla="*/ 0 h 151"/>
                  <a:gd name="T44" fmla="*/ 0 w 229"/>
                  <a:gd name="T45" fmla="*/ 0 h 151"/>
                  <a:gd name="T46" fmla="*/ 0 w 229"/>
                  <a:gd name="T47" fmla="*/ 0 h 151"/>
                  <a:gd name="T48" fmla="*/ 0 w 229"/>
                  <a:gd name="T49" fmla="*/ 0 h 151"/>
                  <a:gd name="T50" fmla="*/ 0 w 229"/>
                  <a:gd name="T51" fmla="*/ 0 h 151"/>
                  <a:gd name="T52" fmla="*/ 0 w 229"/>
                  <a:gd name="T53" fmla="*/ 0 h 151"/>
                  <a:gd name="T54" fmla="*/ 0 w 229"/>
                  <a:gd name="T55" fmla="*/ 0 h 151"/>
                  <a:gd name="T56" fmla="*/ 0 w 229"/>
                  <a:gd name="T57" fmla="*/ 0 h 151"/>
                  <a:gd name="T58" fmla="*/ 0 w 229"/>
                  <a:gd name="T59" fmla="*/ 0 h 151"/>
                  <a:gd name="T60" fmla="*/ 0 w 229"/>
                  <a:gd name="T61" fmla="*/ 0 h 151"/>
                  <a:gd name="T62" fmla="*/ 0 w 229"/>
                  <a:gd name="T63" fmla="*/ 0 h 151"/>
                  <a:gd name="T64" fmla="*/ 0 w 229"/>
                  <a:gd name="T65" fmla="*/ 0 h 151"/>
                  <a:gd name="T66" fmla="*/ 0 w 229"/>
                  <a:gd name="T67" fmla="*/ 0 h 151"/>
                  <a:gd name="T68" fmla="*/ 0 w 229"/>
                  <a:gd name="T69" fmla="*/ 0 h 151"/>
                  <a:gd name="T70" fmla="*/ 0 w 229"/>
                  <a:gd name="T71" fmla="*/ 0 h 151"/>
                  <a:gd name="T72" fmla="*/ 0 w 229"/>
                  <a:gd name="T73" fmla="*/ 0 h 151"/>
                  <a:gd name="T74" fmla="*/ 0 w 229"/>
                  <a:gd name="T75" fmla="*/ 0 h 1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151"/>
                  <a:gd name="T116" fmla="*/ 229 w 229"/>
                  <a:gd name="T117" fmla="*/ 151 h 15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151">
                    <a:moveTo>
                      <a:pt x="28" y="44"/>
                    </a:moveTo>
                    <a:lnTo>
                      <a:pt x="47" y="31"/>
                    </a:lnTo>
                    <a:lnTo>
                      <a:pt x="69" y="19"/>
                    </a:lnTo>
                    <a:lnTo>
                      <a:pt x="92" y="9"/>
                    </a:lnTo>
                    <a:lnTo>
                      <a:pt x="117" y="3"/>
                    </a:lnTo>
                    <a:lnTo>
                      <a:pt x="141" y="0"/>
                    </a:lnTo>
                    <a:lnTo>
                      <a:pt x="166" y="0"/>
                    </a:lnTo>
                    <a:lnTo>
                      <a:pt x="191" y="5"/>
                    </a:lnTo>
                    <a:lnTo>
                      <a:pt x="214" y="13"/>
                    </a:lnTo>
                    <a:lnTo>
                      <a:pt x="229" y="27"/>
                    </a:lnTo>
                    <a:lnTo>
                      <a:pt x="211" y="25"/>
                    </a:lnTo>
                    <a:lnTo>
                      <a:pt x="194" y="27"/>
                    </a:lnTo>
                    <a:lnTo>
                      <a:pt x="177" y="30"/>
                    </a:lnTo>
                    <a:lnTo>
                      <a:pt x="163" y="35"/>
                    </a:lnTo>
                    <a:lnTo>
                      <a:pt x="150" y="44"/>
                    </a:lnTo>
                    <a:lnTo>
                      <a:pt x="136" y="54"/>
                    </a:lnTo>
                    <a:lnTo>
                      <a:pt x="125" y="65"/>
                    </a:lnTo>
                    <a:lnTo>
                      <a:pt x="113" y="76"/>
                    </a:lnTo>
                    <a:lnTo>
                      <a:pt x="107" y="88"/>
                    </a:lnTo>
                    <a:lnTo>
                      <a:pt x="101" y="100"/>
                    </a:lnTo>
                    <a:lnTo>
                      <a:pt x="95" y="112"/>
                    </a:lnTo>
                    <a:lnTo>
                      <a:pt x="89" y="123"/>
                    </a:lnTo>
                    <a:lnTo>
                      <a:pt x="82" y="134"/>
                    </a:lnTo>
                    <a:lnTo>
                      <a:pt x="73" y="142"/>
                    </a:lnTo>
                    <a:lnTo>
                      <a:pt x="63" y="148"/>
                    </a:lnTo>
                    <a:lnTo>
                      <a:pt x="50" y="151"/>
                    </a:lnTo>
                    <a:lnTo>
                      <a:pt x="44" y="150"/>
                    </a:lnTo>
                    <a:lnTo>
                      <a:pt x="37" y="150"/>
                    </a:lnTo>
                    <a:lnTo>
                      <a:pt x="31" y="147"/>
                    </a:lnTo>
                    <a:lnTo>
                      <a:pt x="25" y="145"/>
                    </a:lnTo>
                    <a:lnTo>
                      <a:pt x="19" y="141"/>
                    </a:lnTo>
                    <a:lnTo>
                      <a:pt x="15" y="138"/>
                    </a:lnTo>
                    <a:lnTo>
                      <a:pt x="10" y="132"/>
                    </a:lnTo>
                    <a:lnTo>
                      <a:pt x="6" y="126"/>
                    </a:lnTo>
                    <a:lnTo>
                      <a:pt x="0" y="104"/>
                    </a:lnTo>
                    <a:lnTo>
                      <a:pt x="3" y="81"/>
                    </a:lnTo>
                    <a:lnTo>
                      <a:pt x="13" y="60"/>
                    </a:lnTo>
                    <a:lnTo>
                      <a:pt x="28" y="44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5" name="Freeform 113"/>
              <p:cNvSpPr>
                <a:spLocks/>
              </p:cNvSpPr>
              <p:nvPr/>
            </p:nvSpPr>
            <p:spPr bwMode="auto">
              <a:xfrm>
                <a:off x="4476" y="1558"/>
                <a:ext cx="948" cy="100"/>
              </a:xfrm>
              <a:custGeom>
                <a:avLst/>
                <a:gdLst>
                  <a:gd name="T0" fmla="*/ 0 w 2843"/>
                  <a:gd name="T1" fmla="*/ 0 h 299"/>
                  <a:gd name="T2" fmla="*/ 0 w 2843"/>
                  <a:gd name="T3" fmla="*/ 0 h 299"/>
                  <a:gd name="T4" fmla="*/ 0 w 2843"/>
                  <a:gd name="T5" fmla="*/ 0 h 299"/>
                  <a:gd name="T6" fmla="*/ 0 w 2843"/>
                  <a:gd name="T7" fmla="*/ 0 h 299"/>
                  <a:gd name="T8" fmla="*/ 0 w 2843"/>
                  <a:gd name="T9" fmla="*/ 0 h 299"/>
                  <a:gd name="T10" fmla="*/ 0 w 2843"/>
                  <a:gd name="T11" fmla="*/ 0 h 299"/>
                  <a:gd name="T12" fmla="*/ 0 w 2843"/>
                  <a:gd name="T13" fmla="*/ 0 h 299"/>
                  <a:gd name="T14" fmla="*/ 0 w 2843"/>
                  <a:gd name="T15" fmla="*/ 0 h 299"/>
                  <a:gd name="T16" fmla="*/ 0 w 2843"/>
                  <a:gd name="T17" fmla="*/ 0 h 299"/>
                  <a:gd name="T18" fmla="*/ 0 w 2843"/>
                  <a:gd name="T19" fmla="*/ 0 h 299"/>
                  <a:gd name="T20" fmla="*/ 0 w 2843"/>
                  <a:gd name="T21" fmla="*/ 0 h 299"/>
                  <a:gd name="T22" fmla="*/ 0 w 2843"/>
                  <a:gd name="T23" fmla="*/ 0 h 299"/>
                  <a:gd name="T24" fmla="*/ 0 w 2843"/>
                  <a:gd name="T25" fmla="*/ 0 h 299"/>
                  <a:gd name="T26" fmla="*/ 0 w 2843"/>
                  <a:gd name="T27" fmla="*/ 0 h 299"/>
                  <a:gd name="T28" fmla="*/ 0 w 2843"/>
                  <a:gd name="T29" fmla="*/ 0 h 299"/>
                  <a:gd name="T30" fmla="*/ 0 w 2843"/>
                  <a:gd name="T31" fmla="*/ 0 h 299"/>
                  <a:gd name="T32" fmla="*/ 0 w 2843"/>
                  <a:gd name="T33" fmla="*/ 0 h 299"/>
                  <a:gd name="T34" fmla="*/ 0 w 2843"/>
                  <a:gd name="T35" fmla="*/ 0 h 299"/>
                  <a:gd name="T36" fmla="*/ 0 w 2843"/>
                  <a:gd name="T37" fmla="*/ 0 h 299"/>
                  <a:gd name="T38" fmla="*/ 0 w 2843"/>
                  <a:gd name="T39" fmla="*/ 0 h 299"/>
                  <a:gd name="T40" fmla="*/ 0 w 2843"/>
                  <a:gd name="T41" fmla="*/ 0 h 299"/>
                  <a:gd name="T42" fmla="*/ 0 w 2843"/>
                  <a:gd name="T43" fmla="*/ 0 h 299"/>
                  <a:gd name="T44" fmla="*/ 0 w 2843"/>
                  <a:gd name="T45" fmla="*/ 0 h 299"/>
                  <a:gd name="T46" fmla="*/ 0 w 2843"/>
                  <a:gd name="T47" fmla="*/ 0 h 299"/>
                  <a:gd name="T48" fmla="*/ 0 w 2843"/>
                  <a:gd name="T49" fmla="*/ 0 h 299"/>
                  <a:gd name="T50" fmla="*/ 0 w 2843"/>
                  <a:gd name="T51" fmla="*/ 0 h 299"/>
                  <a:gd name="T52" fmla="*/ 0 w 2843"/>
                  <a:gd name="T53" fmla="*/ 0 h 299"/>
                  <a:gd name="T54" fmla="*/ 0 w 2843"/>
                  <a:gd name="T55" fmla="*/ 0 h 299"/>
                  <a:gd name="T56" fmla="*/ 0 w 2843"/>
                  <a:gd name="T57" fmla="*/ 0 h 299"/>
                  <a:gd name="T58" fmla="*/ 0 w 2843"/>
                  <a:gd name="T59" fmla="*/ 0 h 299"/>
                  <a:gd name="T60" fmla="*/ 0 w 2843"/>
                  <a:gd name="T61" fmla="*/ 0 h 299"/>
                  <a:gd name="T62" fmla="*/ 0 w 2843"/>
                  <a:gd name="T63" fmla="*/ 0 h 299"/>
                  <a:gd name="T64" fmla="*/ 0 w 2843"/>
                  <a:gd name="T65" fmla="*/ 0 h 299"/>
                  <a:gd name="T66" fmla="*/ 0 w 2843"/>
                  <a:gd name="T67" fmla="*/ 0 h 299"/>
                  <a:gd name="T68" fmla="*/ 0 w 2843"/>
                  <a:gd name="T69" fmla="*/ 0 h 299"/>
                  <a:gd name="T70" fmla="*/ 0 w 2843"/>
                  <a:gd name="T71" fmla="*/ 0 h 299"/>
                  <a:gd name="T72" fmla="*/ 0 w 2843"/>
                  <a:gd name="T73" fmla="*/ 0 h 299"/>
                  <a:gd name="T74" fmla="*/ 0 w 2843"/>
                  <a:gd name="T75" fmla="*/ 0 h 299"/>
                  <a:gd name="T76" fmla="*/ 0 w 2843"/>
                  <a:gd name="T77" fmla="*/ 0 h 299"/>
                  <a:gd name="T78" fmla="*/ 0 w 2843"/>
                  <a:gd name="T79" fmla="*/ 0 h 299"/>
                  <a:gd name="T80" fmla="*/ 0 w 2843"/>
                  <a:gd name="T81" fmla="*/ 0 h 299"/>
                  <a:gd name="T82" fmla="*/ 0 w 2843"/>
                  <a:gd name="T83" fmla="*/ 0 h 299"/>
                  <a:gd name="T84" fmla="*/ 0 w 2843"/>
                  <a:gd name="T85" fmla="*/ 0 h 299"/>
                  <a:gd name="T86" fmla="*/ 0 w 2843"/>
                  <a:gd name="T87" fmla="*/ 0 h 299"/>
                  <a:gd name="T88" fmla="*/ 0 w 2843"/>
                  <a:gd name="T89" fmla="*/ 0 h 299"/>
                  <a:gd name="T90" fmla="*/ 0 w 2843"/>
                  <a:gd name="T91" fmla="*/ 0 h 299"/>
                  <a:gd name="T92" fmla="*/ 0 w 2843"/>
                  <a:gd name="T93" fmla="*/ 0 h 299"/>
                  <a:gd name="T94" fmla="*/ 0 w 2843"/>
                  <a:gd name="T95" fmla="*/ 0 h 299"/>
                  <a:gd name="T96" fmla="*/ 0 w 2843"/>
                  <a:gd name="T97" fmla="*/ 0 h 299"/>
                  <a:gd name="T98" fmla="*/ 0 w 2843"/>
                  <a:gd name="T99" fmla="*/ 0 h 299"/>
                  <a:gd name="T100" fmla="*/ 0 w 2843"/>
                  <a:gd name="T101" fmla="*/ 0 h 299"/>
                  <a:gd name="T102" fmla="*/ 0 w 2843"/>
                  <a:gd name="T103" fmla="*/ 0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43"/>
                  <a:gd name="T157" fmla="*/ 0 h 299"/>
                  <a:gd name="T158" fmla="*/ 2843 w 2843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43" h="299">
                    <a:moveTo>
                      <a:pt x="2811" y="64"/>
                    </a:moveTo>
                    <a:lnTo>
                      <a:pt x="2802" y="60"/>
                    </a:lnTo>
                    <a:lnTo>
                      <a:pt x="2795" y="54"/>
                    </a:lnTo>
                    <a:lnTo>
                      <a:pt x="2786" y="48"/>
                    </a:lnTo>
                    <a:lnTo>
                      <a:pt x="2777" y="43"/>
                    </a:lnTo>
                    <a:lnTo>
                      <a:pt x="2768" y="37"/>
                    </a:lnTo>
                    <a:lnTo>
                      <a:pt x="2761" y="32"/>
                    </a:lnTo>
                    <a:lnTo>
                      <a:pt x="2757" y="28"/>
                    </a:lnTo>
                    <a:lnTo>
                      <a:pt x="2752" y="25"/>
                    </a:lnTo>
                    <a:lnTo>
                      <a:pt x="2740" y="38"/>
                    </a:lnTo>
                    <a:lnTo>
                      <a:pt x="2724" y="53"/>
                    </a:lnTo>
                    <a:lnTo>
                      <a:pt x="2705" y="66"/>
                    </a:lnTo>
                    <a:lnTo>
                      <a:pt x="2682" y="79"/>
                    </a:lnTo>
                    <a:lnTo>
                      <a:pt x="2654" y="91"/>
                    </a:lnTo>
                    <a:lnTo>
                      <a:pt x="2623" y="98"/>
                    </a:lnTo>
                    <a:lnTo>
                      <a:pt x="2587" y="104"/>
                    </a:lnTo>
                    <a:lnTo>
                      <a:pt x="2545" y="104"/>
                    </a:lnTo>
                    <a:lnTo>
                      <a:pt x="2499" y="98"/>
                    </a:lnTo>
                    <a:lnTo>
                      <a:pt x="2458" y="88"/>
                    </a:lnTo>
                    <a:lnTo>
                      <a:pt x="2422" y="75"/>
                    </a:lnTo>
                    <a:lnTo>
                      <a:pt x="2395" y="60"/>
                    </a:lnTo>
                    <a:lnTo>
                      <a:pt x="2371" y="43"/>
                    </a:lnTo>
                    <a:lnTo>
                      <a:pt x="2352" y="26"/>
                    </a:lnTo>
                    <a:lnTo>
                      <a:pt x="2339" y="12"/>
                    </a:lnTo>
                    <a:lnTo>
                      <a:pt x="2330" y="0"/>
                    </a:lnTo>
                    <a:lnTo>
                      <a:pt x="2324" y="10"/>
                    </a:lnTo>
                    <a:lnTo>
                      <a:pt x="2312" y="25"/>
                    </a:lnTo>
                    <a:lnTo>
                      <a:pt x="2295" y="44"/>
                    </a:lnTo>
                    <a:lnTo>
                      <a:pt x="2271" y="63"/>
                    </a:lnTo>
                    <a:lnTo>
                      <a:pt x="2242" y="81"/>
                    </a:lnTo>
                    <a:lnTo>
                      <a:pt x="2204" y="94"/>
                    </a:lnTo>
                    <a:lnTo>
                      <a:pt x="2159" y="103"/>
                    </a:lnTo>
                    <a:lnTo>
                      <a:pt x="2106" y="104"/>
                    </a:lnTo>
                    <a:lnTo>
                      <a:pt x="2063" y="100"/>
                    </a:lnTo>
                    <a:lnTo>
                      <a:pt x="2025" y="91"/>
                    </a:lnTo>
                    <a:lnTo>
                      <a:pt x="1993" y="81"/>
                    </a:lnTo>
                    <a:lnTo>
                      <a:pt x="1967" y="67"/>
                    </a:lnTo>
                    <a:lnTo>
                      <a:pt x="1945" y="54"/>
                    </a:lnTo>
                    <a:lnTo>
                      <a:pt x="1927" y="40"/>
                    </a:lnTo>
                    <a:lnTo>
                      <a:pt x="1914" y="26"/>
                    </a:lnTo>
                    <a:lnTo>
                      <a:pt x="1904" y="15"/>
                    </a:lnTo>
                    <a:lnTo>
                      <a:pt x="1899" y="19"/>
                    </a:lnTo>
                    <a:lnTo>
                      <a:pt x="1895" y="25"/>
                    </a:lnTo>
                    <a:lnTo>
                      <a:pt x="1889" y="31"/>
                    </a:lnTo>
                    <a:lnTo>
                      <a:pt x="1880" y="38"/>
                    </a:lnTo>
                    <a:lnTo>
                      <a:pt x="1871" y="47"/>
                    </a:lnTo>
                    <a:lnTo>
                      <a:pt x="1861" y="54"/>
                    </a:lnTo>
                    <a:lnTo>
                      <a:pt x="1848" y="63"/>
                    </a:lnTo>
                    <a:lnTo>
                      <a:pt x="1835" y="70"/>
                    </a:lnTo>
                    <a:lnTo>
                      <a:pt x="1820" y="78"/>
                    </a:lnTo>
                    <a:lnTo>
                      <a:pt x="1802" y="85"/>
                    </a:lnTo>
                    <a:lnTo>
                      <a:pt x="1785" y="91"/>
                    </a:lnTo>
                    <a:lnTo>
                      <a:pt x="1764" y="97"/>
                    </a:lnTo>
                    <a:lnTo>
                      <a:pt x="1742" y="101"/>
                    </a:lnTo>
                    <a:lnTo>
                      <a:pt x="1719" y="104"/>
                    </a:lnTo>
                    <a:lnTo>
                      <a:pt x="1694" y="104"/>
                    </a:lnTo>
                    <a:lnTo>
                      <a:pt x="1666" y="104"/>
                    </a:lnTo>
                    <a:lnTo>
                      <a:pt x="1625" y="100"/>
                    </a:lnTo>
                    <a:lnTo>
                      <a:pt x="1588" y="92"/>
                    </a:lnTo>
                    <a:lnTo>
                      <a:pt x="1558" y="82"/>
                    </a:lnTo>
                    <a:lnTo>
                      <a:pt x="1533" y="70"/>
                    </a:lnTo>
                    <a:lnTo>
                      <a:pt x="1511" y="57"/>
                    </a:lnTo>
                    <a:lnTo>
                      <a:pt x="1493" y="44"/>
                    </a:lnTo>
                    <a:lnTo>
                      <a:pt x="1478" y="31"/>
                    </a:lnTo>
                    <a:lnTo>
                      <a:pt x="1468" y="19"/>
                    </a:lnTo>
                    <a:lnTo>
                      <a:pt x="1464" y="23"/>
                    </a:lnTo>
                    <a:lnTo>
                      <a:pt x="1459" y="28"/>
                    </a:lnTo>
                    <a:lnTo>
                      <a:pt x="1454" y="34"/>
                    </a:lnTo>
                    <a:lnTo>
                      <a:pt x="1445" y="41"/>
                    </a:lnTo>
                    <a:lnTo>
                      <a:pt x="1436" y="48"/>
                    </a:lnTo>
                    <a:lnTo>
                      <a:pt x="1424" y="56"/>
                    </a:lnTo>
                    <a:lnTo>
                      <a:pt x="1413" y="64"/>
                    </a:lnTo>
                    <a:lnTo>
                      <a:pt x="1399" y="72"/>
                    </a:lnTo>
                    <a:lnTo>
                      <a:pt x="1383" y="79"/>
                    </a:lnTo>
                    <a:lnTo>
                      <a:pt x="1366" y="85"/>
                    </a:lnTo>
                    <a:lnTo>
                      <a:pt x="1347" y="92"/>
                    </a:lnTo>
                    <a:lnTo>
                      <a:pt x="1328" y="97"/>
                    </a:lnTo>
                    <a:lnTo>
                      <a:pt x="1304" y="101"/>
                    </a:lnTo>
                    <a:lnTo>
                      <a:pt x="1281" y="104"/>
                    </a:lnTo>
                    <a:lnTo>
                      <a:pt x="1256" y="104"/>
                    </a:lnTo>
                    <a:lnTo>
                      <a:pt x="1228" y="104"/>
                    </a:lnTo>
                    <a:lnTo>
                      <a:pt x="1184" y="100"/>
                    </a:lnTo>
                    <a:lnTo>
                      <a:pt x="1147" y="91"/>
                    </a:lnTo>
                    <a:lnTo>
                      <a:pt x="1115" y="79"/>
                    </a:lnTo>
                    <a:lnTo>
                      <a:pt x="1087" y="66"/>
                    </a:lnTo>
                    <a:lnTo>
                      <a:pt x="1064" y="53"/>
                    </a:lnTo>
                    <a:lnTo>
                      <a:pt x="1045" y="38"/>
                    </a:lnTo>
                    <a:lnTo>
                      <a:pt x="1030" y="25"/>
                    </a:lnTo>
                    <a:lnTo>
                      <a:pt x="1018" y="12"/>
                    </a:lnTo>
                    <a:lnTo>
                      <a:pt x="1011" y="23"/>
                    </a:lnTo>
                    <a:lnTo>
                      <a:pt x="999" y="38"/>
                    </a:lnTo>
                    <a:lnTo>
                      <a:pt x="982" y="56"/>
                    </a:lnTo>
                    <a:lnTo>
                      <a:pt x="958" y="75"/>
                    </a:lnTo>
                    <a:lnTo>
                      <a:pt x="929" y="91"/>
                    </a:lnTo>
                    <a:lnTo>
                      <a:pt x="892" y="104"/>
                    </a:lnTo>
                    <a:lnTo>
                      <a:pt x="848" y="113"/>
                    </a:lnTo>
                    <a:lnTo>
                      <a:pt x="797" y="114"/>
                    </a:lnTo>
                    <a:lnTo>
                      <a:pt x="752" y="110"/>
                    </a:lnTo>
                    <a:lnTo>
                      <a:pt x="712" y="100"/>
                    </a:lnTo>
                    <a:lnTo>
                      <a:pt x="678" y="88"/>
                    </a:lnTo>
                    <a:lnTo>
                      <a:pt x="652" y="75"/>
                    </a:lnTo>
                    <a:lnTo>
                      <a:pt x="630" y="60"/>
                    </a:lnTo>
                    <a:lnTo>
                      <a:pt x="612" y="45"/>
                    </a:lnTo>
                    <a:lnTo>
                      <a:pt x="599" y="32"/>
                    </a:lnTo>
                    <a:lnTo>
                      <a:pt x="590" y="21"/>
                    </a:lnTo>
                    <a:lnTo>
                      <a:pt x="587" y="23"/>
                    </a:lnTo>
                    <a:lnTo>
                      <a:pt x="583" y="28"/>
                    </a:lnTo>
                    <a:lnTo>
                      <a:pt x="577" y="34"/>
                    </a:lnTo>
                    <a:lnTo>
                      <a:pt x="570" y="40"/>
                    </a:lnTo>
                    <a:lnTo>
                      <a:pt x="561" y="47"/>
                    </a:lnTo>
                    <a:lnTo>
                      <a:pt x="551" y="54"/>
                    </a:lnTo>
                    <a:lnTo>
                      <a:pt x="539" y="62"/>
                    </a:lnTo>
                    <a:lnTo>
                      <a:pt x="524" y="70"/>
                    </a:lnTo>
                    <a:lnTo>
                      <a:pt x="510" y="78"/>
                    </a:lnTo>
                    <a:lnTo>
                      <a:pt x="492" y="85"/>
                    </a:lnTo>
                    <a:lnTo>
                      <a:pt x="473" y="91"/>
                    </a:lnTo>
                    <a:lnTo>
                      <a:pt x="451" y="97"/>
                    </a:lnTo>
                    <a:lnTo>
                      <a:pt x="429" y="101"/>
                    </a:lnTo>
                    <a:lnTo>
                      <a:pt x="404" y="104"/>
                    </a:lnTo>
                    <a:lnTo>
                      <a:pt x="378" y="104"/>
                    </a:lnTo>
                    <a:lnTo>
                      <a:pt x="348" y="104"/>
                    </a:lnTo>
                    <a:lnTo>
                      <a:pt x="310" y="100"/>
                    </a:lnTo>
                    <a:lnTo>
                      <a:pt x="277" y="94"/>
                    </a:lnTo>
                    <a:lnTo>
                      <a:pt x="247" y="85"/>
                    </a:lnTo>
                    <a:lnTo>
                      <a:pt x="222" y="75"/>
                    </a:lnTo>
                    <a:lnTo>
                      <a:pt x="200" y="63"/>
                    </a:lnTo>
                    <a:lnTo>
                      <a:pt x="183" y="51"/>
                    </a:lnTo>
                    <a:lnTo>
                      <a:pt x="168" y="40"/>
                    </a:lnTo>
                    <a:lnTo>
                      <a:pt x="156" y="28"/>
                    </a:lnTo>
                    <a:lnTo>
                      <a:pt x="161" y="35"/>
                    </a:lnTo>
                    <a:lnTo>
                      <a:pt x="159" y="37"/>
                    </a:lnTo>
                    <a:lnTo>
                      <a:pt x="155" y="40"/>
                    </a:lnTo>
                    <a:lnTo>
                      <a:pt x="149" y="44"/>
                    </a:lnTo>
                    <a:lnTo>
                      <a:pt x="139" y="48"/>
                    </a:lnTo>
                    <a:lnTo>
                      <a:pt x="126" y="54"/>
                    </a:lnTo>
                    <a:lnTo>
                      <a:pt x="108" y="62"/>
                    </a:lnTo>
                    <a:lnTo>
                      <a:pt x="86" y="70"/>
                    </a:lnTo>
                    <a:lnTo>
                      <a:pt x="73" y="75"/>
                    </a:lnTo>
                    <a:lnTo>
                      <a:pt x="61" y="78"/>
                    </a:lnTo>
                    <a:lnTo>
                      <a:pt x="49" y="81"/>
                    </a:lnTo>
                    <a:lnTo>
                      <a:pt x="39" y="84"/>
                    </a:lnTo>
                    <a:lnTo>
                      <a:pt x="27" y="85"/>
                    </a:lnTo>
                    <a:lnTo>
                      <a:pt x="17" y="86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299"/>
                    </a:lnTo>
                    <a:lnTo>
                      <a:pt x="466" y="299"/>
                    </a:lnTo>
                    <a:lnTo>
                      <a:pt x="1114" y="299"/>
                    </a:lnTo>
                    <a:lnTo>
                      <a:pt x="2510" y="299"/>
                    </a:lnTo>
                    <a:lnTo>
                      <a:pt x="2843" y="299"/>
                    </a:lnTo>
                    <a:lnTo>
                      <a:pt x="2843" y="73"/>
                    </a:lnTo>
                    <a:lnTo>
                      <a:pt x="2833" y="72"/>
                    </a:lnTo>
                    <a:lnTo>
                      <a:pt x="2825" y="70"/>
                    </a:lnTo>
                    <a:lnTo>
                      <a:pt x="2817" y="67"/>
                    </a:lnTo>
                    <a:lnTo>
                      <a:pt x="2811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6" name="Freeform 114"/>
              <p:cNvSpPr>
                <a:spLocks/>
              </p:cNvSpPr>
              <p:nvPr/>
            </p:nvSpPr>
            <p:spPr bwMode="auto">
              <a:xfrm>
                <a:off x="4476" y="1624"/>
                <a:ext cx="948" cy="100"/>
              </a:xfrm>
              <a:custGeom>
                <a:avLst/>
                <a:gdLst>
                  <a:gd name="T0" fmla="*/ 0 w 2843"/>
                  <a:gd name="T1" fmla="*/ 0 h 299"/>
                  <a:gd name="T2" fmla="*/ 0 w 2843"/>
                  <a:gd name="T3" fmla="*/ 0 h 299"/>
                  <a:gd name="T4" fmla="*/ 0 w 2843"/>
                  <a:gd name="T5" fmla="*/ 0 h 299"/>
                  <a:gd name="T6" fmla="*/ 0 w 2843"/>
                  <a:gd name="T7" fmla="*/ 0 h 299"/>
                  <a:gd name="T8" fmla="*/ 0 w 2843"/>
                  <a:gd name="T9" fmla="*/ 0 h 299"/>
                  <a:gd name="T10" fmla="*/ 0 w 2843"/>
                  <a:gd name="T11" fmla="*/ 0 h 299"/>
                  <a:gd name="T12" fmla="*/ 0 w 2843"/>
                  <a:gd name="T13" fmla="*/ 0 h 299"/>
                  <a:gd name="T14" fmla="*/ 0 w 2843"/>
                  <a:gd name="T15" fmla="*/ 0 h 299"/>
                  <a:gd name="T16" fmla="*/ 0 w 2843"/>
                  <a:gd name="T17" fmla="*/ 0 h 299"/>
                  <a:gd name="T18" fmla="*/ 0 w 2843"/>
                  <a:gd name="T19" fmla="*/ 0 h 299"/>
                  <a:gd name="T20" fmla="*/ 0 w 2843"/>
                  <a:gd name="T21" fmla="*/ 0 h 299"/>
                  <a:gd name="T22" fmla="*/ 0 w 2843"/>
                  <a:gd name="T23" fmla="*/ 0 h 299"/>
                  <a:gd name="T24" fmla="*/ 0 w 2843"/>
                  <a:gd name="T25" fmla="*/ 0 h 299"/>
                  <a:gd name="T26" fmla="*/ 0 w 2843"/>
                  <a:gd name="T27" fmla="*/ 0 h 299"/>
                  <a:gd name="T28" fmla="*/ 0 w 2843"/>
                  <a:gd name="T29" fmla="*/ 0 h 299"/>
                  <a:gd name="T30" fmla="*/ 0 w 2843"/>
                  <a:gd name="T31" fmla="*/ 0 h 299"/>
                  <a:gd name="T32" fmla="*/ 0 w 2843"/>
                  <a:gd name="T33" fmla="*/ 0 h 299"/>
                  <a:gd name="T34" fmla="*/ 0 w 2843"/>
                  <a:gd name="T35" fmla="*/ 0 h 299"/>
                  <a:gd name="T36" fmla="*/ 0 w 2843"/>
                  <a:gd name="T37" fmla="*/ 0 h 299"/>
                  <a:gd name="T38" fmla="*/ 0 w 2843"/>
                  <a:gd name="T39" fmla="*/ 0 h 299"/>
                  <a:gd name="T40" fmla="*/ 0 w 2843"/>
                  <a:gd name="T41" fmla="*/ 0 h 299"/>
                  <a:gd name="T42" fmla="*/ 0 w 2843"/>
                  <a:gd name="T43" fmla="*/ 0 h 299"/>
                  <a:gd name="T44" fmla="*/ 0 w 2843"/>
                  <a:gd name="T45" fmla="*/ 0 h 299"/>
                  <a:gd name="T46" fmla="*/ 0 w 2843"/>
                  <a:gd name="T47" fmla="*/ 0 h 299"/>
                  <a:gd name="T48" fmla="*/ 0 w 2843"/>
                  <a:gd name="T49" fmla="*/ 0 h 299"/>
                  <a:gd name="T50" fmla="*/ 0 w 2843"/>
                  <a:gd name="T51" fmla="*/ 0 h 299"/>
                  <a:gd name="T52" fmla="*/ 0 w 2843"/>
                  <a:gd name="T53" fmla="*/ 0 h 299"/>
                  <a:gd name="T54" fmla="*/ 0 w 2843"/>
                  <a:gd name="T55" fmla="*/ 0 h 299"/>
                  <a:gd name="T56" fmla="*/ 0 w 2843"/>
                  <a:gd name="T57" fmla="*/ 0 h 299"/>
                  <a:gd name="T58" fmla="*/ 0 w 2843"/>
                  <a:gd name="T59" fmla="*/ 0 h 299"/>
                  <a:gd name="T60" fmla="*/ 0 w 2843"/>
                  <a:gd name="T61" fmla="*/ 0 h 299"/>
                  <a:gd name="T62" fmla="*/ 0 w 2843"/>
                  <a:gd name="T63" fmla="*/ 0 h 299"/>
                  <a:gd name="T64" fmla="*/ 0 w 2843"/>
                  <a:gd name="T65" fmla="*/ 0 h 299"/>
                  <a:gd name="T66" fmla="*/ 0 w 2843"/>
                  <a:gd name="T67" fmla="*/ 0 h 299"/>
                  <a:gd name="T68" fmla="*/ 0 w 2843"/>
                  <a:gd name="T69" fmla="*/ 0 h 299"/>
                  <a:gd name="T70" fmla="*/ 0 w 2843"/>
                  <a:gd name="T71" fmla="*/ 0 h 299"/>
                  <a:gd name="T72" fmla="*/ 0 w 2843"/>
                  <a:gd name="T73" fmla="*/ 0 h 299"/>
                  <a:gd name="T74" fmla="*/ 0 w 2843"/>
                  <a:gd name="T75" fmla="*/ 0 h 299"/>
                  <a:gd name="T76" fmla="*/ 0 w 2843"/>
                  <a:gd name="T77" fmla="*/ 0 h 299"/>
                  <a:gd name="T78" fmla="*/ 0 w 2843"/>
                  <a:gd name="T79" fmla="*/ 0 h 299"/>
                  <a:gd name="T80" fmla="*/ 0 w 2843"/>
                  <a:gd name="T81" fmla="*/ 0 h 299"/>
                  <a:gd name="T82" fmla="*/ 0 w 2843"/>
                  <a:gd name="T83" fmla="*/ 0 h 299"/>
                  <a:gd name="T84" fmla="*/ 0 w 2843"/>
                  <a:gd name="T85" fmla="*/ 0 h 299"/>
                  <a:gd name="T86" fmla="*/ 0 w 2843"/>
                  <a:gd name="T87" fmla="*/ 0 h 299"/>
                  <a:gd name="T88" fmla="*/ 0 w 2843"/>
                  <a:gd name="T89" fmla="*/ 0 h 299"/>
                  <a:gd name="T90" fmla="*/ 0 w 2843"/>
                  <a:gd name="T91" fmla="*/ 0 h 299"/>
                  <a:gd name="T92" fmla="*/ 0 w 2843"/>
                  <a:gd name="T93" fmla="*/ 0 h 299"/>
                  <a:gd name="T94" fmla="*/ 0 w 2843"/>
                  <a:gd name="T95" fmla="*/ 0 h 299"/>
                  <a:gd name="T96" fmla="*/ 0 w 2843"/>
                  <a:gd name="T97" fmla="*/ 0 h 299"/>
                  <a:gd name="T98" fmla="*/ 0 w 2843"/>
                  <a:gd name="T99" fmla="*/ 0 h 299"/>
                  <a:gd name="T100" fmla="*/ 0 w 2843"/>
                  <a:gd name="T101" fmla="*/ 0 h 299"/>
                  <a:gd name="T102" fmla="*/ 0 w 2843"/>
                  <a:gd name="T103" fmla="*/ 0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43"/>
                  <a:gd name="T157" fmla="*/ 0 h 299"/>
                  <a:gd name="T158" fmla="*/ 2843 w 2843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43" h="299">
                    <a:moveTo>
                      <a:pt x="2811" y="64"/>
                    </a:moveTo>
                    <a:lnTo>
                      <a:pt x="2802" y="58"/>
                    </a:lnTo>
                    <a:lnTo>
                      <a:pt x="2795" y="54"/>
                    </a:lnTo>
                    <a:lnTo>
                      <a:pt x="2786" y="48"/>
                    </a:lnTo>
                    <a:lnTo>
                      <a:pt x="2777" y="42"/>
                    </a:lnTo>
                    <a:lnTo>
                      <a:pt x="2768" y="36"/>
                    </a:lnTo>
                    <a:lnTo>
                      <a:pt x="2761" y="32"/>
                    </a:lnTo>
                    <a:lnTo>
                      <a:pt x="2757" y="28"/>
                    </a:lnTo>
                    <a:lnTo>
                      <a:pt x="2752" y="25"/>
                    </a:lnTo>
                    <a:lnTo>
                      <a:pt x="2740" y="38"/>
                    </a:lnTo>
                    <a:lnTo>
                      <a:pt x="2724" y="53"/>
                    </a:lnTo>
                    <a:lnTo>
                      <a:pt x="2705" y="66"/>
                    </a:lnTo>
                    <a:lnTo>
                      <a:pt x="2682" y="79"/>
                    </a:lnTo>
                    <a:lnTo>
                      <a:pt x="2654" y="91"/>
                    </a:lnTo>
                    <a:lnTo>
                      <a:pt x="2623" y="98"/>
                    </a:lnTo>
                    <a:lnTo>
                      <a:pt x="2587" y="104"/>
                    </a:lnTo>
                    <a:lnTo>
                      <a:pt x="2545" y="104"/>
                    </a:lnTo>
                    <a:lnTo>
                      <a:pt x="2499" y="98"/>
                    </a:lnTo>
                    <a:lnTo>
                      <a:pt x="2458" y="88"/>
                    </a:lnTo>
                    <a:lnTo>
                      <a:pt x="2422" y="75"/>
                    </a:lnTo>
                    <a:lnTo>
                      <a:pt x="2395" y="60"/>
                    </a:lnTo>
                    <a:lnTo>
                      <a:pt x="2371" y="42"/>
                    </a:lnTo>
                    <a:lnTo>
                      <a:pt x="2352" y="26"/>
                    </a:lnTo>
                    <a:lnTo>
                      <a:pt x="2339" y="12"/>
                    </a:lnTo>
                    <a:lnTo>
                      <a:pt x="2330" y="0"/>
                    </a:lnTo>
                    <a:lnTo>
                      <a:pt x="2324" y="10"/>
                    </a:lnTo>
                    <a:lnTo>
                      <a:pt x="2312" y="25"/>
                    </a:lnTo>
                    <a:lnTo>
                      <a:pt x="2295" y="42"/>
                    </a:lnTo>
                    <a:lnTo>
                      <a:pt x="2271" y="61"/>
                    </a:lnTo>
                    <a:lnTo>
                      <a:pt x="2242" y="79"/>
                    </a:lnTo>
                    <a:lnTo>
                      <a:pt x="2204" y="94"/>
                    </a:lnTo>
                    <a:lnTo>
                      <a:pt x="2159" y="102"/>
                    </a:lnTo>
                    <a:lnTo>
                      <a:pt x="2106" y="104"/>
                    </a:lnTo>
                    <a:lnTo>
                      <a:pt x="2063" y="99"/>
                    </a:lnTo>
                    <a:lnTo>
                      <a:pt x="2025" y="91"/>
                    </a:lnTo>
                    <a:lnTo>
                      <a:pt x="1993" y="80"/>
                    </a:lnTo>
                    <a:lnTo>
                      <a:pt x="1967" y="67"/>
                    </a:lnTo>
                    <a:lnTo>
                      <a:pt x="1945" y="54"/>
                    </a:lnTo>
                    <a:lnTo>
                      <a:pt x="1927" y="39"/>
                    </a:lnTo>
                    <a:lnTo>
                      <a:pt x="1914" y="26"/>
                    </a:lnTo>
                    <a:lnTo>
                      <a:pt x="1904" y="14"/>
                    </a:lnTo>
                    <a:lnTo>
                      <a:pt x="1899" y="19"/>
                    </a:lnTo>
                    <a:lnTo>
                      <a:pt x="1895" y="25"/>
                    </a:lnTo>
                    <a:lnTo>
                      <a:pt x="1889" y="31"/>
                    </a:lnTo>
                    <a:lnTo>
                      <a:pt x="1880" y="38"/>
                    </a:lnTo>
                    <a:lnTo>
                      <a:pt x="1871" y="45"/>
                    </a:lnTo>
                    <a:lnTo>
                      <a:pt x="1861" y="54"/>
                    </a:lnTo>
                    <a:lnTo>
                      <a:pt x="1848" y="61"/>
                    </a:lnTo>
                    <a:lnTo>
                      <a:pt x="1835" y="70"/>
                    </a:lnTo>
                    <a:lnTo>
                      <a:pt x="1820" y="77"/>
                    </a:lnTo>
                    <a:lnTo>
                      <a:pt x="1802" y="85"/>
                    </a:lnTo>
                    <a:lnTo>
                      <a:pt x="1785" y="91"/>
                    </a:lnTo>
                    <a:lnTo>
                      <a:pt x="1764" y="97"/>
                    </a:lnTo>
                    <a:lnTo>
                      <a:pt x="1742" y="99"/>
                    </a:lnTo>
                    <a:lnTo>
                      <a:pt x="1719" y="102"/>
                    </a:lnTo>
                    <a:lnTo>
                      <a:pt x="1694" y="104"/>
                    </a:lnTo>
                    <a:lnTo>
                      <a:pt x="1666" y="104"/>
                    </a:lnTo>
                    <a:lnTo>
                      <a:pt x="1625" y="99"/>
                    </a:lnTo>
                    <a:lnTo>
                      <a:pt x="1588" y="92"/>
                    </a:lnTo>
                    <a:lnTo>
                      <a:pt x="1558" y="82"/>
                    </a:lnTo>
                    <a:lnTo>
                      <a:pt x="1533" y="70"/>
                    </a:lnTo>
                    <a:lnTo>
                      <a:pt x="1511" y="57"/>
                    </a:lnTo>
                    <a:lnTo>
                      <a:pt x="1493" y="44"/>
                    </a:lnTo>
                    <a:lnTo>
                      <a:pt x="1478" y="31"/>
                    </a:lnTo>
                    <a:lnTo>
                      <a:pt x="1468" y="19"/>
                    </a:lnTo>
                    <a:lnTo>
                      <a:pt x="1464" y="23"/>
                    </a:lnTo>
                    <a:lnTo>
                      <a:pt x="1459" y="28"/>
                    </a:lnTo>
                    <a:lnTo>
                      <a:pt x="1454" y="34"/>
                    </a:lnTo>
                    <a:lnTo>
                      <a:pt x="1445" y="41"/>
                    </a:lnTo>
                    <a:lnTo>
                      <a:pt x="1436" y="48"/>
                    </a:lnTo>
                    <a:lnTo>
                      <a:pt x="1424" y="55"/>
                    </a:lnTo>
                    <a:lnTo>
                      <a:pt x="1413" y="63"/>
                    </a:lnTo>
                    <a:lnTo>
                      <a:pt x="1399" y="70"/>
                    </a:lnTo>
                    <a:lnTo>
                      <a:pt x="1383" y="77"/>
                    </a:lnTo>
                    <a:lnTo>
                      <a:pt x="1366" y="85"/>
                    </a:lnTo>
                    <a:lnTo>
                      <a:pt x="1347" y="91"/>
                    </a:lnTo>
                    <a:lnTo>
                      <a:pt x="1328" y="97"/>
                    </a:lnTo>
                    <a:lnTo>
                      <a:pt x="1304" y="101"/>
                    </a:lnTo>
                    <a:lnTo>
                      <a:pt x="1281" y="102"/>
                    </a:lnTo>
                    <a:lnTo>
                      <a:pt x="1256" y="104"/>
                    </a:lnTo>
                    <a:lnTo>
                      <a:pt x="1228" y="104"/>
                    </a:lnTo>
                    <a:lnTo>
                      <a:pt x="1184" y="99"/>
                    </a:lnTo>
                    <a:lnTo>
                      <a:pt x="1147" y="91"/>
                    </a:lnTo>
                    <a:lnTo>
                      <a:pt x="1115" y="79"/>
                    </a:lnTo>
                    <a:lnTo>
                      <a:pt x="1087" y="66"/>
                    </a:lnTo>
                    <a:lnTo>
                      <a:pt x="1064" y="53"/>
                    </a:lnTo>
                    <a:lnTo>
                      <a:pt x="1045" y="38"/>
                    </a:lnTo>
                    <a:lnTo>
                      <a:pt x="1030" y="25"/>
                    </a:lnTo>
                    <a:lnTo>
                      <a:pt x="1018" y="12"/>
                    </a:lnTo>
                    <a:lnTo>
                      <a:pt x="1011" y="23"/>
                    </a:lnTo>
                    <a:lnTo>
                      <a:pt x="999" y="38"/>
                    </a:lnTo>
                    <a:lnTo>
                      <a:pt x="982" y="55"/>
                    </a:lnTo>
                    <a:lnTo>
                      <a:pt x="958" y="75"/>
                    </a:lnTo>
                    <a:lnTo>
                      <a:pt x="929" y="91"/>
                    </a:lnTo>
                    <a:lnTo>
                      <a:pt x="892" y="104"/>
                    </a:lnTo>
                    <a:lnTo>
                      <a:pt x="848" y="111"/>
                    </a:lnTo>
                    <a:lnTo>
                      <a:pt x="797" y="113"/>
                    </a:lnTo>
                    <a:lnTo>
                      <a:pt x="752" y="108"/>
                    </a:lnTo>
                    <a:lnTo>
                      <a:pt x="712" y="99"/>
                    </a:lnTo>
                    <a:lnTo>
                      <a:pt x="678" y="88"/>
                    </a:lnTo>
                    <a:lnTo>
                      <a:pt x="652" y="73"/>
                    </a:lnTo>
                    <a:lnTo>
                      <a:pt x="630" y="58"/>
                    </a:lnTo>
                    <a:lnTo>
                      <a:pt x="612" y="44"/>
                    </a:lnTo>
                    <a:lnTo>
                      <a:pt x="599" y="31"/>
                    </a:lnTo>
                    <a:lnTo>
                      <a:pt x="590" y="19"/>
                    </a:lnTo>
                    <a:lnTo>
                      <a:pt x="587" y="22"/>
                    </a:lnTo>
                    <a:lnTo>
                      <a:pt x="583" y="26"/>
                    </a:lnTo>
                    <a:lnTo>
                      <a:pt x="577" y="32"/>
                    </a:lnTo>
                    <a:lnTo>
                      <a:pt x="570" y="39"/>
                    </a:lnTo>
                    <a:lnTo>
                      <a:pt x="561" y="47"/>
                    </a:lnTo>
                    <a:lnTo>
                      <a:pt x="551" y="54"/>
                    </a:lnTo>
                    <a:lnTo>
                      <a:pt x="539" y="61"/>
                    </a:lnTo>
                    <a:lnTo>
                      <a:pt x="524" y="70"/>
                    </a:lnTo>
                    <a:lnTo>
                      <a:pt x="510" y="77"/>
                    </a:lnTo>
                    <a:lnTo>
                      <a:pt x="492" y="85"/>
                    </a:lnTo>
                    <a:lnTo>
                      <a:pt x="473" y="91"/>
                    </a:lnTo>
                    <a:lnTo>
                      <a:pt x="451" y="97"/>
                    </a:lnTo>
                    <a:lnTo>
                      <a:pt x="429" y="101"/>
                    </a:lnTo>
                    <a:lnTo>
                      <a:pt x="404" y="104"/>
                    </a:lnTo>
                    <a:lnTo>
                      <a:pt x="378" y="104"/>
                    </a:lnTo>
                    <a:lnTo>
                      <a:pt x="348" y="104"/>
                    </a:lnTo>
                    <a:lnTo>
                      <a:pt x="310" y="99"/>
                    </a:lnTo>
                    <a:lnTo>
                      <a:pt x="277" y="94"/>
                    </a:lnTo>
                    <a:lnTo>
                      <a:pt x="247" y="85"/>
                    </a:lnTo>
                    <a:lnTo>
                      <a:pt x="222" y="73"/>
                    </a:lnTo>
                    <a:lnTo>
                      <a:pt x="200" y="63"/>
                    </a:lnTo>
                    <a:lnTo>
                      <a:pt x="183" y="50"/>
                    </a:lnTo>
                    <a:lnTo>
                      <a:pt x="168" y="38"/>
                    </a:lnTo>
                    <a:lnTo>
                      <a:pt x="156" y="26"/>
                    </a:lnTo>
                    <a:lnTo>
                      <a:pt x="161" y="35"/>
                    </a:lnTo>
                    <a:lnTo>
                      <a:pt x="159" y="36"/>
                    </a:lnTo>
                    <a:lnTo>
                      <a:pt x="155" y="39"/>
                    </a:lnTo>
                    <a:lnTo>
                      <a:pt x="149" y="42"/>
                    </a:lnTo>
                    <a:lnTo>
                      <a:pt x="139" y="48"/>
                    </a:lnTo>
                    <a:lnTo>
                      <a:pt x="126" y="54"/>
                    </a:lnTo>
                    <a:lnTo>
                      <a:pt x="108" y="60"/>
                    </a:lnTo>
                    <a:lnTo>
                      <a:pt x="86" y="69"/>
                    </a:lnTo>
                    <a:lnTo>
                      <a:pt x="73" y="73"/>
                    </a:lnTo>
                    <a:lnTo>
                      <a:pt x="61" y="77"/>
                    </a:lnTo>
                    <a:lnTo>
                      <a:pt x="49" y="80"/>
                    </a:lnTo>
                    <a:lnTo>
                      <a:pt x="39" y="82"/>
                    </a:lnTo>
                    <a:lnTo>
                      <a:pt x="27" y="85"/>
                    </a:lnTo>
                    <a:lnTo>
                      <a:pt x="17" y="86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299"/>
                    </a:lnTo>
                    <a:lnTo>
                      <a:pt x="466" y="299"/>
                    </a:lnTo>
                    <a:lnTo>
                      <a:pt x="1114" y="299"/>
                    </a:lnTo>
                    <a:lnTo>
                      <a:pt x="2510" y="299"/>
                    </a:lnTo>
                    <a:lnTo>
                      <a:pt x="2843" y="299"/>
                    </a:lnTo>
                    <a:lnTo>
                      <a:pt x="2843" y="73"/>
                    </a:lnTo>
                    <a:lnTo>
                      <a:pt x="2833" y="72"/>
                    </a:lnTo>
                    <a:lnTo>
                      <a:pt x="2825" y="70"/>
                    </a:lnTo>
                    <a:lnTo>
                      <a:pt x="2817" y="67"/>
                    </a:lnTo>
                    <a:lnTo>
                      <a:pt x="2811" y="64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7" name="Freeform 115"/>
              <p:cNvSpPr>
                <a:spLocks/>
              </p:cNvSpPr>
              <p:nvPr/>
            </p:nvSpPr>
            <p:spPr bwMode="auto">
              <a:xfrm>
                <a:off x="4476" y="1680"/>
                <a:ext cx="948" cy="100"/>
              </a:xfrm>
              <a:custGeom>
                <a:avLst/>
                <a:gdLst>
                  <a:gd name="T0" fmla="*/ 0 w 2843"/>
                  <a:gd name="T1" fmla="*/ 0 h 299"/>
                  <a:gd name="T2" fmla="*/ 0 w 2843"/>
                  <a:gd name="T3" fmla="*/ 0 h 299"/>
                  <a:gd name="T4" fmla="*/ 0 w 2843"/>
                  <a:gd name="T5" fmla="*/ 0 h 299"/>
                  <a:gd name="T6" fmla="*/ 0 w 2843"/>
                  <a:gd name="T7" fmla="*/ 0 h 299"/>
                  <a:gd name="T8" fmla="*/ 0 w 2843"/>
                  <a:gd name="T9" fmla="*/ 0 h 299"/>
                  <a:gd name="T10" fmla="*/ 0 w 2843"/>
                  <a:gd name="T11" fmla="*/ 0 h 299"/>
                  <a:gd name="T12" fmla="*/ 0 w 2843"/>
                  <a:gd name="T13" fmla="*/ 0 h 299"/>
                  <a:gd name="T14" fmla="*/ 0 w 2843"/>
                  <a:gd name="T15" fmla="*/ 0 h 299"/>
                  <a:gd name="T16" fmla="*/ 0 w 2843"/>
                  <a:gd name="T17" fmla="*/ 0 h 299"/>
                  <a:gd name="T18" fmla="*/ 0 w 2843"/>
                  <a:gd name="T19" fmla="*/ 0 h 299"/>
                  <a:gd name="T20" fmla="*/ 0 w 2843"/>
                  <a:gd name="T21" fmla="*/ 0 h 299"/>
                  <a:gd name="T22" fmla="*/ 0 w 2843"/>
                  <a:gd name="T23" fmla="*/ 0 h 299"/>
                  <a:gd name="T24" fmla="*/ 0 w 2843"/>
                  <a:gd name="T25" fmla="*/ 0 h 299"/>
                  <a:gd name="T26" fmla="*/ 0 w 2843"/>
                  <a:gd name="T27" fmla="*/ 0 h 299"/>
                  <a:gd name="T28" fmla="*/ 0 w 2843"/>
                  <a:gd name="T29" fmla="*/ 0 h 299"/>
                  <a:gd name="T30" fmla="*/ 0 w 2843"/>
                  <a:gd name="T31" fmla="*/ 0 h 299"/>
                  <a:gd name="T32" fmla="*/ 0 w 2843"/>
                  <a:gd name="T33" fmla="*/ 0 h 299"/>
                  <a:gd name="T34" fmla="*/ 0 w 2843"/>
                  <a:gd name="T35" fmla="*/ 0 h 299"/>
                  <a:gd name="T36" fmla="*/ 0 w 2843"/>
                  <a:gd name="T37" fmla="*/ 0 h 299"/>
                  <a:gd name="T38" fmla="*/ 0 w 2843"/>
                  <a:gd name="T39" fmla="*/ 0 h 299"/>
                  <a:gd name="T40" fmla="*/ 0 w 2843"/>
                  <a:gd name="T41" fmla="*/ 0 h 299"/>
                  <a:gd name="T42" fmla="*/ 0 w 2843"/>
                  <a:gd name="T43" fmla="*/ 0 h 299"/>
                  <a:gd name="T44" fmla="*/ 0 w 2843"/>
                  <a:gd name="T45" fmla="*/ 0 h 299"/>
                  <a:gd name="T46" fmla="*/ 0 w 2843"/>
                  <a:gd name="T47" fmla="*/ 0 h 299"/>
                  <a:gd name="T48" fmla="*/ 0 w 2843"/>
                  <a:gd name="T49" fmla="*/ 0 h 299"/>
                  <a:gd name="T50" fmla="*/ 0 w 2843"/>
                  <a:gd name="T51" fmla="*/ 0 h 299"/>
                  <a:gd name="T52" fmla="*/ 0 w 2843"/>
                  <a:gd name="T53" fmla="*/ 0 h 299"/>
                  <a:gd name="T54" fmla="*/ 0 w 2843"/>
                  <a:gd name="T55" fmla="*/ 0 h 299"/>
                  <a:gd name="T56" fmla="*/ 0 w 2843"/>
                  <a:gd name="T57" fmla="*/ 0 h 299"/>
                  <a:gd name="T58" fmla="*/ 0 w 2843"/>
                  <a:gd name="T59" fmla="*/ 0 h 299"/>
                  <a:gd name="T60" fmla="*/ 0 w 2843"/>
                  <a:gd name="T61" fmla="*/ 0 h 299"/>
                  <a:gd name="T62" fmla="*/ 0 w 2843"/>
                  <a:gd name="T63" fmla="*/ 0 h 299"/>
                  <a:gd name="T64" fmla="*/ 0 w 2843"/>
                  <a:gd name="T65" fmla="*/ 0 h 299"/>
                  <a:gd name="T66" fmla="*/ 0 w 2843"/>
                  <a:gd name="T67" fmla="*/ 0 h 299"/>
                  <a:gd name="T68" fmla="*/ 0 w 2843"/>
                  <a:gd name="T69" fmla="*/ 0 h 299"/>
                  <a:gd name="T70" fmla="*/ 0 w 2843"/>
                  <a:gd name="T71" fmla="*/ 0 h 299"/>
                  <a:gd name="T72" fmla="*/ 0 w 2843"/>
                  <a:gd name="T73" fmla="*/ 0 h 299"/>
                  <a:gd name="T74" fmla="*/ 0 w 2843"/>
                  <a:gd name="T75" fmla="*/ 0 h 299"/>
                  <a:gd name="T76" fmla="*/ 0 w 2843"/>
                  <a:gd name="T77" fmla="*/ 0 h 299"/>
                  <a:gd name="T78" fmla="*/ 0 w 2843"/>
                  <a:gd name="T79" fmla="*/ 0 h 299"/>
                  <a:gd name="T80" fmla="*/ 0 w 2843"/>
                  <a:gd name="T81" fmla="*/ 0 h 299"/>
                  <a:gd name="T82" fmla="*/ 0 w 2843"/>
                  <a:gd name="T83" fmla="*/ 0 h 299"/>
                  <a:gd name="T84" fmla="*/ 0 w 2843"/>
                  <a:gd name="T85" fmla="*/ 0 h 299"/>
                  <a:gd name="T86" fmla="*/ 0 w 2843"/>
                  <a:gd name="T87" fmla="*/ 0 h 299"/>
                  <a:gd name="T88" fmla="*/ 0 w 2843"/>
                  <a:gd name="T89" fmla="*/ 0 h 299"/>
                  <a:gd name="T90" fmla="*/ 0 w 2843"/>
                  <a:gd name="T91" fmla="*/ 0 h 299"/>
                  <a:gd name="T92" fmla="*/ 0 w 2843"/>
                  <a:gd name="T93" fmla="*/ 0 h 299"/>
                  <a:gd name="T94" fmla="*/ 0 w 2843"/>
                  <a:gd name="T95" fmla="*/ 0 h 299"/>
                  <a:gd name="T96" fmla="*/ 0 w 2843"/>
                  <a:gd name="T97" fmla="*/ 0 h 299"/>
                  <a:gd name="T98" fmla="*/ 0 w 2843"/>
                  <a:gd name="T99" fmla="*/ 0 h 299"/>
                  <a:gd name="T100" fmla="*/ 0 w 2843"/>
                  <a:gd name="T101" fmla="*/ 0 h 299"/>
                  <a:gd name="T102" fmla="*/ 0 w 2843"/>
                  <a:gd name="T103" fmla="*/ 0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43"/>
                  <a:gd name="T157" fmla="*/ 0 h 299"/>
                  <a:gd name="T158" fmla="*/ 2843 w 2843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43" h="299">
                    <a:moveTo>
                      <a:pt x="2811" y="65"/>
                    </a:moveTo>
                    <a:lnTo>
                      <a:pt x="2802" y="60"/>
                    </a:lnTo>
                    <a:lnTo>
                      <a:pt x="2795" y="55"/>
                    </a:lnTo>
                    <a:lnTo>
                      <a:pt x="2786" y="49"/>
                    </a:lnTo>
                    <a:lnTo>
                      <a:pt x="2777" y="43"/>
                    </a:lnTo>
                    <a:lnTo>
                      <a:pt x="2768" y="37"/>
                    </a:lnTo>
                    <a:lnTo>
                      <a:pt x="2761" y="33"/>
                    </a:lnTo>
                    <a:lnTo>
                      <a:pt x="2757" y="28"/>
                    </a:lnTo>
                    <a:lnTo>
                      <a:pt x="2752" y="25"/>
                    </a:lnTo>
                    <a:lnTo>
                      <a:pt x="2740" y="38"/>
                    </a:lnTo>
                    <a:lnTo>
                      <a:pt x="2724" y="53"/>
                    </a:lnTo>
                    <a:lnTo>
                      <a:pt x="2705" y="66"/>
                    </a:lnTo>
                    <a:lnTo>
                      <a:pt x="2682" y="79"/>
                    </a:lnTo>
                    <a:lnTo>
                      <a:pt x="2654" y="91"/>
                    </a:lnTo>
                    <a:lnTo>
                      <a:pt x="2623" y="98"/>
                    </a:lnTo>
                    <a:lnTo>
                      <a:pt x="2587" y="104"/>
                    </a:lnTo>
                    <a:lnTo>
                      <a:pt x="2545" y="104"/>
                    </a:lnTo>
                    <a:lnTo>
                      <a:pt x="2499" y="98"/>
                    </a:lnTo>
                    <a:lnTo>
                      <a:pt x="2458" y="88"/>
                    </a:lnTo>
                    <a:lnTo>
                      <a:pt x="2422" y="75"/>
                    </a:lnTo>
                    <a:lnTo>
                      <a:pt x="2395" y="60"/>
                    </a:lnTo>
                    <a:lnTo>
                      <a:pt x="2371" y="43"/>
                    </a:lnTo>
                    <a:lnTo>
                      <a:pt x="2352" y="27"/>
                    </a:lnTo>
                    <a:lnTo>
                      <a:pt x="2339" y="12"/>
                    </a:lnTo>
                    <a:lnTo>
                      <a:pt x="2330" y="0"/>
                    </a:lnTo>
                    <a:lnTo>
                      <a:pt x="2324" y="11"/>
                    </a:lnTo>
                    <a:lnTo>
                      <a:pt x="2312" y="25"/>
                    </a:lnTo>
                    <a:lnTo>
                      <a:pt x="2295" y="44"/>
                    </a:lnTo>
                    <a:lnTo>
                      <a:pt x="2271" y="63"/>
                    </a:lnTo>
                    <a:lnTo>
                      <a:pt x="2242" y="81"/>
                    </a:lnTo>
                    <a:lnTo>
                      <a:pt x="2204" y="94"/>
                    </a:lnTo>
                    <a:lnTo>
                      <a:pt x="2159" y="103"/>
                    </a:lnTo>
                    <a:lnTo>
                      <a:pt x="2106" y="104"/>
                    </a:lnTo>
                    <a:lnTo>
                      <a:pt x="2063" y="100"/>
                    </a:lnTo>
                    <a:lnTo>
                      <a:pt x="2025" y="91"/>
                    </a:lnTo>
                    <a:lnTo>
                      <a:pt x="1993" y="81"/>
                    </a:lnTo>
                    <a:lnTo>
                      <a:pt x="1967" y="68"/>
                    </a:lnTo>
                    <a:lnTo>
                      <a:pt x="1945" y="55"/>
                    </a:lnTo>
                    <a:lnTo>
                      <a:pt x="1927" y="40"/>
                    </a:lnTo>
                    <a:lnTo>
                      <a:pt x="1914" y="27"/>
                    </a:lnTo>
                    <a:lnTo>
                      <a:pt x="1904" y="15"/>
                    </a:lnTo>
                    <a:lnTo>
                      <a:pt x="1899" y="19"/>
                    </a:lnTo>
                    <a:lnTo>
                      <a:pt x="1895" y="25"/>
                    </a:lnTo>
                    <a:lnTo>
                      <a:pt x="1889" y="31"/>
                    </a:lnTo>
                    <a:lnTo>
                      <a:pt x="1880" y="38"/>
                    </a:lnTo>
                    <a:lnTo>
                      <a:pt x="1871" y="47"/>
                    </a:lnTo>
                    <a:lnTo>
                      <a:pt x="1861" y="55"/>
                    </a:lnTo>
                    <a:lnTo>
                      <a:pt x="1848" y="63"/>
                    </a:lnTo>
                    <a:lnTo>
                      <a:pt x="1835" y="71"/>
                    </a:lnTo>
                    <a:lnTo>
                      <a:pt x="1820" y="78"/>
                    </a:lnTo>
                    <a:lnTo>
                      <a:pt x="1802" y="85"/>
                    </a:lnTo>
                    <a:lnTo>
                      <a:pt x="1785" y="91"/>
                    </a:lnTo>
                    <a:lnTo>
                      <a:pt x="1764" y="97"/>
                    </a:lnTo>
                    <a:lnTo>
                      <a:pt x="1742" y="101"/>
                    </a:lnTo>
                    <a:lnTo>
                      <a:pt x="1719" y="104"/>
                    </a:lnTo>
                    <a:lnTo>
                      <a:pt x="1694" y="104"/>
                    </a:lnTo>
                    <a:lnTo>
                      <a:pt x="1666" y="104"/>
                    </a:lnTo>
                    <a:lnTo>
                      <a:pt x="1625" y="100"/>
                    </a:lnTo>
                    <a:lnTo>
                      <a:pt x="1588" y="93"/>
                    </a:lnTo>
                    <a:lnTo>
                      <a:pt x="1558" y="82"/>
                    </a:lnTo>
                    <a:lnTo>
                      <a:pt x="1533" y="71"/>
                    </a:lnTo>
                    <a:lnTo>
                      <a:pt x="1511" y="57"/>
                    </a:lnTo>
                    <a:lnTo>
                      <a:pt x="1493" y="44"/>
                    </a:lnTo>
                    <a:lnTo>
                      <a:pt x="1478" y="31"/>
                    </a:lnTo>
                    <a:lnTo>
                      <a:pt x="1468" y="19"/>
                    </a:lnTo>
                    <a:lnTo>
                      <a:pt x="1464" y="24"/>
                    </a:lnTo>
                    <a:lnTo>
                      <a:pt x="1459" y="28"/>
                    </a:lnTo>
                    <a:lnTo>
                      <a:pt x="1454" y="34"/>
                    </a:lnTo>
                    <a:lnTo>
                      <a:pt x="1445" y="41"/>
                    </a:lnTo>
                    <a:lnTo>
                      <a:pt x="1436" y="49"/>
                    </a:lnTo>
                    <a:lnTo>
                      <a:pt x="1424" y="56"/>
                    </a:lnTo>
                    <a:lnTo>
                      <a:pt x="1413" y="65"/>
                    </a:lnTo>
                    <a:lnTo>
                      <a:pt x="1399" y="72"/>
                    </a:lnTo>
                    <a:lnTo>
                      <a:pt x="1383" y="79"/>
                    </a:lnTo>
                    <a:lnTo>
                      <a:pt x="1366" y="85"/>
                    </a:lnTo>
                    <a:lnTo>
                      <a:pt x="1347" y="93"/>
                    </a:lnTo>
                    <a:lnTo>
                      <a:pt x="1328" y="97"/>
                    </a:lnTo>
                    <a:lnTo>
                      <a:pt x="1304" y="101"/>
                    </a:lnTo>
                    <a:lnTo>
                      <a:pt x="1281" y="104"/>
                    </a:lnTo>
                    <a:lnTo>
                      <a:pt x="1256" y="104"/>
                    </a:lnTo>
                    <a:lnTo>
                      <a:pt x="1228" y="104"/>
                    </a:lnTo>
                    <a:lnTo>
                      <a:pt x="1184" y="100"/>
                    </a:lnTo>
                    <a:lnTo>
                      <a:pt x="1147" y="91"/>
                    </a:lnTo>
                    <a:lnTo>
                      <a:pt x="1115" y="79"/>
                    </a:lnTo>
                    <a:lnTo>
                      <a:pt x="1087" y="66"/>
                    </a:lnTo>
                    <a:lnTo>
                      <a:pt x="1064" y="53"/>
                    </a:lnTo>
                    <a:lnTo>
                      <a:pt x="1045" y="38"/>
                    </a:lnTo>
                    <a:lnTo>
                      <a:pt x="1030" y="25"/>
                    </a:lnTo>
                    <a:lnTo>
                      <a:pt x="1018" y="12"/>
                    </a:lnTo>
                    <a:lnTo>
                      <a:pt x="1011" y="24"/>
                    </a:lnTo>
                    <a:lnTo>
                      <a:pt x="999" y="38"/>
                    </a:lnTo>
                    <a:lnTo>
                      <a:pt x="982" y="56"/>
                    </a:lnTo>
                    <a:lnTo>
                      <a:pt x="958" y="75"/>
                    </a:lnTo>
                    <a:lnTo>
                      <a:pt x="929" y="91"/>
                    </a:lnTo>
                    <a:lnTo>
                      <a:pt x="892" y="104"/>
                    </a:lnTo>
                    <a:lnTo>
                      <a:pt x="848" y="113"/>
                    </a:lnTo>
                    <a:lnTo>
                      <a:pt x="797" y="115"/>
                    </a:lnTo>
                    <a:lnTo>
                      <a:pt x="752" y="110"/>
                    </a:lnTo>
                    <a:lnTo>
                      <a:pt x="712" y="100"/>
                    </a:lnTo>
                    <a:lnTo>
                      <a:pt x="678" y="88"/>
                    </a:lnTo>
                    <a:lnTo>
                      <a:pt x="652" y="75"/>
                    </a:lnTo>
                    <a:lnTo>
                      <a:pt x="630" y="60"/>
                    </a:lnTo>
                    <a:lnTo>
                      <a:pt x="612" y="46"/>
                    </a:lnTo>
                    <a:lnTo>
                      <a:pt x="599" y="33"/>
                    </a:lnTo>
                    <a:lnTo>
                      <a:pt x="590" y="21"/>
                    </a:lnTo>
                    <a:lnTo>
                      <a:pt x="587" y="24"/>
                    </a:lnTo>
                    <a:lnTo>
                      <a:pt x="583" y="28"/>
                    </a:lnTo>
                    <a:lnTo>
                      <a:pt x="577" y="34"/>
                    </a:lnTo>
                    <a:lnTo>
                      <a:pt x="570" y="40"/>
                    </a:lnTo>
                    <a:lnTo>
                      <a:pt x="561" y="47"/>
                    </a:lnTo>
                    <a:lnTo>
                      <a:pt x="551" y="55"/>
                    </a:lnTo>
                    <a:lnTo>
                      <a:pt x="539" y="62"/>
                    </a:lnTo>
                    <a:lnTo>
                      <a:pt x="524" y="71"/>
                    </a:lnTo>
                    <a:lnTo>
                      <a:pt x="510" y="78"/>
                    </a:lnTo>
                    <a:lnTo>
                      <a:pt x="492" y="85"/>
                    </a:lnTo>
                    <a:lnTo>
                      <a:pt x="473" y="91"/>
                    </a:lnTo>
                    <a:lnTo>
                      <a:pt x="451" y="97"/>
                    </a:lnTo>
                    <a:lnTo>
                      <a:pt x="429" y="101"/>
                    </a:lnTo>
                    <a:lnTo>
                      <a:pt x="404" y="104"/>
                    </a:lnTo>
                    <a:lnTo>
                      <a:pt x="378" y="104"/>
                    </a:lnTo>
                    <a:lnTo>
                      <a:pt x="348" y="104"/>
                    </a:lnTo>
                    <a:lnTo>
                      <a:pt x="310" y="100"/>
                    </a:lnTo>
                    <a:lnTo>
                      <a:pt x="277" y="94"/>
                    </a:lnTo>
                    <a:lnTo>
                      <a:pt x="247" y="85"/>
                    </a:lnTo>
                    <a:lnTo>
                      <a:pt x="222" y="75"/>
                    </a:lnTo>
                    <a:lnTo>
                      <a:pt x="200" y="63"/>
                    </a:lnTo>
                    <a:lnTo>
                      <a:pt x="183" y="52"/>
                    </a:lnTo>
                    <a:lnTo>
                      <a:pt x="168" y="40"/>
                    </a:lnTo>
                    <a:lnTo>
                      <a:pt x="156" y="28"/>
                    </a:lnTo>
                    <a:lnTo>
                      <a:pt x="161" y="35"/>
                    </a:lnTo>
                    <a:lnTo>
                      <a:pt x="159" y="37"/>
                    </a:lnTo>
                    <a:lnTo>
                      <a:pt x="155" y="40"/>
                    </a:lnTo>
                    <a:lnTo>
                      <a:pt x="149" y="44"/>
                    </a:lnTo>
                    <a:lnTo>
                      <a:pt x="139" y="49"/>
                    </a:lnTo>
                    <a:lnTo>
                      <a:pt x="126" y="55"/>
                    </a:lnTo>
                    <a:lnTo>
                      <a:pt x="108" y="62"/>
                    </a:lnTo>
                    <a:lnTo>
                      <a:pt x="86" y="71"/>
                    </a:lnTo>
                    <a:lnTo>
                      <a:pt x="73" y="75"/>
                    </a:lnTo>
                    <a:lnTo>
                      <a:pt x="61" y="78"/>
                    </a:lnTo>
                    <a:lnTo>
                      <a:pt x="49" y="81"/>
                    </a:lnTo>
                    <a:lnTo>
                      <a:pt x="39" y="84"/>
                    </a:lnTo>
                    <a:lnTo>
                      <a:pt x="27" y="85"/>
                    </a:lnTo>
                    <a:lnTo>
                      <a:pt x="17" y="87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299"/>
                    </a:lnTo>
                    <a:lnTo>
                      <a:pt x="466" y="299"/>
                    </a:lnTo>
                    <a:lnTo>
                      <a:pt x="1114" y="299"/>
                    </a:lnTo>
                    <a:lnTo>
                      <a:pt x="2510" y="299"/>
                    </a:lnTo>
                    <a:lnTo>
                      <a:pt x="2843" y="299"/>
                    </a:lnTo>
                    <a:lnTo>
                      <a:pt x="2843" y="74"/>
                    </a:lnTo>
                    <a:lnTo>
                      <a:pt x="2833" y="72"/>
                    </a:lnTo>
                    <a:lnTo>
                      <a:pt x="2825" y="71"/>
                    </a:lnTo>
                    <a:lnTo>
                      <a:pt x="2817" y="68"/>
                    </a:lnTo>
                    <a:lnTo>
                      <a:pt x="281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8" name="Freeform 116"/>
              <p:cNvSpPr>
                <a:spLocks/>
              </p:cNvSpPr>
              <p:nvPr/>
            </p:nvSpPr>
            <p:spPr bwMode="auto">
              <a:xfrm>
                <a:off x="4476" y="1746"/>
                <a:ext cx="948" cy="100"/>
              </a:xfrm>
              <a:custGeom>
                <a:avLst/>
                <a:gdLst>
                  <a:gd name="T0" fmla="*/ 0 w 2843"/>
                  <a:gd name="T1" fmla="*/ 0 h 299"/>
                  <a:gd name="T2" fmla="*/ 0 w 2843"/>
                  <a:gd name="T3" fmla="*/ 0 h 299"/>
                  <a:gd name="T4" fmla="*/ 0 w 2843"/>
                  <a:gd name="T5" fmla="*/ 0 h 299"/>
                  <a:gd name="T6" fmla="*/ 0 w 2843"/>
                  <a:gd name="T7" fmla="*/ 0 h 299"/>
                  <a:gd name="T8" fmla="*/ 0 w 2843"/>
                  <a:gd name="T9" fmla="*/ 0 h 299"/>
                  <a:gd name="T10" fmla="*/ 0 w 2843"/>
                  <a:gd name="T11" fmla="*/ 0 h 299"/>
                  <a:gd name="T12" fmla="*/ 0 w 2843"/>
                  <a:gd name="T13" fmla="*/ 0 h 299"/>
                  <a:gd name="T14" fmla="*/ 0 w 2843"/>
                  <a:gd name="T15" fmla="*/ 0 h 299"/>
                  <a:gd name="T16" fmla="*/ 0 w 2843"/>
                  <a:gd name="T17" fmla="*/ 0 h 299"/>
                  <a:gd name="T18" fmla="*/ 0 w 2843"/>
                  <a:gd name="T19" fmla="*/ 0 h 299"/>
                  <a:gd name="T20" fmla="*/ 0 w 2843"/>
                  <a:gd name="T21" fmla="*/ 0 h 299"/>
                  <a:gd name="T22" fmla="*/ 0 w 2843"/>
                  <a:gd name="T23" fmla="*/ 0 h 299"/>
                  <a:gd name="T24" fmla="*/ 0 w 2843"/>
                  <a:gd name="T25" fmla="*/ 0 h 299"/>
                  <a:gd name="T26" fmla="*/ 0 w 2843"/>
                  <a:gd name="T27" fmla="*/ 0 h 299"/>
                  <a:gd name="T28" fmla="*/ 0 w 2843"/>
                  <a:gd name="T29" fmla="*/ 0 h 299"/>
                  <a:gd name="T30" fmla="*/ 0 w 2843"/>
                  <a:gd name="T31" fmla="*/ 0 h 299"/>
                  <a:gd name="T32" fmla="*/ 0 w 2843"/>
                  <a:gd name="T33" fmla="*/ 0 h 299"/>
                  <a:gd name="T34" fmla="*/ 0 w 2843"/>
                  <a:gd name="T35" fmla="*/ 0 h 299"/>
                  <a:gd name="T36" fmla="*/ 0 w 2843"/>
                  <a:gd name="T37" fmla="*/ 0 h 299"/>
                  <a:gd name="T38" fmla="*/ 0 w 2843"/>
                  <a:gd name="T39" fmla="*/ 0 h 299"/>
                  <a:gd name="T40" fmla="*/ 0 w 2843"/>
                  <a:gd name="T41" fmla="*/ 0 h 299"/>
                  <a:gd name="T42" fmla="*/ 0 w 2843"/>
                  <a:gd name="T43" fmla="*/ 0 h 299"/>
                  <a:gd name="T44" fmla="*/ 0 w 2843"/>
                  <a:gd name="T45" fmla="*/ 0 h 299"/>
                  <a:gd name="T46" fmla="*/ 0 w 2843"/>
                  <a:gd name="T47" fmla="*/ 0 h 299"/>
                  <a:gd name="T48" fmla="*/ 0 w 2843"/>
                  <a:gd name="T49" fmla="*/ 0 h 299"/>
                  <a:gd name="T50" fmla="*/ 0 w 2843"/>
                  <a:gd name="T51" fmla="*/ 0 h 299"/>
                  <a:gd name="T52" fmla="*/ 0 w 2843"/>
                  <a:gd name="T53" fmla="*/ 0 h 299"/>
                  <a:gd name="T54" fmla="*/ 0 w 2843"/>
                  <a:gd name="T55" fmla="*/ 0 h 299"/>
                  <a:gd name="T56" fmla="*/ 0 w 2843"/>
                  <a:gd name="T57" fmla="*/ 0 h 299"/>
                  <a:gd name="T58" fmla="*/ 0 w 2843"/>
                  <a:gd name="T59" fmla="*/ 0 h 299"/>
                  <a:gd name="T60" fmla="*/ 0 w 2843"/>
                  <a:gd name="T61" fmla="*/ 0 h 299"/>
                  <a:gd name="T62" fmla="*/ 0 w 2843"/>
                  <a:gd name="T63" fmla="*/ 0 h 299"/>
                  <a:gd name="T64" fmla="*/ 0 w 2843"/>
                  <a:gd name="T65" fmla="*/ 0 h 299"/>
                  <a:gd name="T66" fmla="*/ 0 w 2843"/>
                  <a:gd name="T67" fmla="*/ 0 h 299"/>
                  <a:gd name="T68" fmla="*/ 0 w 2843"/>
                  <a:gd name="T69" fmla="*/ 0 h 299"/>
                  <a:gd name="T70" fmla="*/ 0 w 2843"/>
                  <a:gd name="T71" fmla="*/ 0 h 299"/>
                  <a:gd name="T72" fmla="*/ 0 w 2843"/>
                  <a:gd name="T73" fmla="*/ 0 h 299"/>
                  <a:gd name="T74" fmla="*/ 0 w 2843"/>
                  <a:gd name="T75" fmla="*/ 0 h 299"/>
                  <a:gd name="T76" fmla="*/ 0 w 2843"/>
                  <a:gd name="T77" fmla="*/ 0 h 299"/>
                  <a:gd name="T78" fmla="*/ 0 w 2843"/>
                  <a:gd name="T79" fmla="*/ 0 h 299"/>
                  <a:gd name="T80" fmla="*/ 0 w 2843"/>
                  <a:gd name="T81" fmla="*/ 0 h 299"/>
                  <a:gd name="T82" fmla="*/ 0 w 2843"/>
                  <a:gd name="T83" fmla="*/ 0 h 299"/>
                  <a:gd name="T84" fmla="*/ 0 w 2843"/>
                  <a:gd name="T85" fmla="*/ 0 h 299"/>
                  <a:gd name="T86" fmla="*/ 0 w 2843"/>
                  <a:gd name="T87" fmla="*/ 0 h 299"/>
                  <a:gd name="T88" fmla="*/ 0 w 2843"/>
                  <a:gd name="T89" fmla="*/ 0 h 299"/>
                  <a:gd name="T90" fmla="*/ 0 w 2843"/>
                  <a:gd name="T91" fmla="*/ 0 h 299"/>
                  <a:gd name="T92" fmla="*/ 0 w 2843"/>
                  <a:gd name="T93" fmla="*/ 0 h 299"/>
                  <a:gd name="T94" fmla="*/ 0 w 2843"/>
                  <a:gd name="T95" fmla="*/ 0 h 299"/>
                  <a:gd name="T96" fmla="*/ 0 w 2843"/>
                  <a:gd name="T97" fmla="*/ 0 h 299"/>
                  <a:gd name="T98" fmla="*/ 0 w 2843"/>
                  <a:gd name="T99" fmla="*/ 0 h 299"/>
                  <a:gd name="T100" fmla="*/ 0 w 2843"/>
                  <a:gd name="T101" fmla="*/ 0 h 299"/>
                  <a:gd name="T102" fmla="*/ 0 w 2843"/>
                  <a:gd name="T103" fmla="*/ 0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43"/>
                  <a:gd name="T157" fmla="*/ 0 h 299"/>
                  <a:gd name="T158" fmla="*/ 2843 w 2843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43" h="299">
                    <a:moveTo>
                      <a:pt x="2811" y="65"/>
                    </a:moveTo>
                    <a:lnTo>
                      <a:pt x="2802" y="59"/>
                    </a:lnTo>
                    <a:lnTo>
                      <a:pt x="2795" y="54"/>
                    </a:lnTo>
                    <a:lnTo>
                      <a:pt x="2786" y="48"/>
                    </a:lnTo>
                    <a:lnTo>
                      <a:pt x="2777" y="43"/>
                    </a:lnTo>
                    <a:lnTo>
                      <a:pt x="2768" y="37"/>
                    </a:lnTo>
                    <a:lnTo>
                      <a:pt x="2761" y="32"/>
                    </a:lnTo>
                    <a:lnTo>
                      <a:pt x="2757" y="28"/>
                    </a:lnTo>
                    <a:lnTo>
                      <a:pt x="2752" y="25"/>
                    </a:lnTo>
                    <a:lnTo>
                      <a:pt x="2740" y="38"/>
                    </a:lnTo>
                    <a:lnTo>
                      <a:pt x="2724" y="53"/>
                    </a:lnTo>
                    <a:lnTo>
                      <a:pt x="2705" y="66"/>
                    </a:lnTo>
                    <a:lnTo>
                      <a:pt x="2682" y="79"/>
                    </a:lnTo>
                    <a:lnTo>
                      <a:pt x="2654" y="91"/>
                    </a:lnTo>
                    <a:lnTo>
                      <a:pt x="2623" y="98"/>
                    </a:lnTo>
                    <a:lnTo>
                      <a:pt x="2587" y="104"/>
                    </a:lnTo>
                    <a:lnTo>
                      <a:pt x="2545" y="104"/>
                    </a:lnTo>
                    <a:lnTo>
                      <a:pt x="2499" y="98"/>
                    </a:lnTo>
                    <a:lnTo>
                      <a:pt x="2458" y="88"/>
                    </a:lnTo>
                    <a:lnTo>
                      <a:pt x="2422" y="75"/>
                    </a:lnTo>
                    <a:lnTo>
                      <a:pt x="2395" y="60"/>
                    </a:lnTo>
                    <a:lnTo>
                      <a:pt x="2371" y="43"/>
                    </a:lnTo>
                    <a:lnTo>
                      <a:pt x="2352" y="26"/>
                    </a:lnTo>
                    <a:lnTo>
                      <a:pt x="2339" y="12"/>
                    </a:lnTo>
                    <a:lnTo>
                      <a:pt x="2330" y="0"/>
                    </a:lnTo>
                    <a:lnTo>
                      <a:pt x="2324" y="10"/>
                    </a:lnTo>
                    <a:lnTo>
                      <a:pt x="2312" y="25"/>
                    </a:lnTo>
                    <a:lnTo>
                      <a:pt x="2295" y="43"/>
                    </a:lnTo>
                    <a:lnTo>
                      <a:pt x="2271" y="62"/>
                    </a:lnTo>
                    <a:lnTo>
                      <a:pt x="2242" y="79"/>
                    </a:lnTo>
                    <a:lnTo>
                      <a:pt x="2204" y="94"/>
                    </a:lnTo>
                    <a:lnTo>
                      <a:pt x="2159" y="103"/>
                    </a:lnTo>
                    <a:lnTo>
                      <a:pt x="2106" y="104"/>
                    </a:lnTo>
                    <a:lnTo>
                      <a:pt x="2063" y="100"/>
                    </a:lnTo>
                    <a:lnTo>
                      <a:pt x="2025" y="91"/>
                    </a:lnTo>
                    <a:lnTo>
                      <a:pt x="1993" y="81"/>
                    </a:lnTo>
                    <a:lnTo>
                      <a:pt x="1967" y="68"/>
                    </a:lnTo>
                    <a:lnTo>
                      <a:pt x="1945" y="54"/>
                    </a:lnTo>
                    <a:lnTo>
                      <a:pt x="1927" y="40"/>
                    </a:lnTo>
                    <a:lnTo>
                      <a:pt x="1914" y="26"/>
                    </a:lnTo>
                    <a:lnTo>
                      <a:pt x="1904" y="15"/>
                    </a:lnTo>
                    <a:lnTo>
                      <a:pt x="1899" y="19"/>
                    </a:lnTo>
                    <a:lnTo>
                      <a:pt x="1895" y="25"/>
                    </a:lnTo>
                    <a:lnTo>
                      <a:pt x="1889" y="31"/>
                    </a:lnTo>
                    <a:lnTo>
                      <a:pt x="1880" y="38"/>
                    </a:lnTo>
                    <a:lnTo>
                      <a:pt x="1871" y="46"/>
                    </a:lnTo>
                    <a:lnTo>
                      <a:pt x="1861" y="54"/>
                    </a:lnTo>
                    <a:lnTo>
                      <a:pt x="1848" y="62"/>
                    </a:lnTo>
                    <a:lnTo>
                      <a:pt x="1835" y="70"/>
                    </a:lnTo>
                    <a:lnTo>
                      <a:pt x="1820" y="78"/>
                    </a:lnTo>
                    <a:lnTo>
                      <a:pt x="1802" y="85"/>
                    </a:lnTo>
                    <a:lnTo>
                      <a:pt x="1785" y="91"/>
                    </a:lnTo>
                    <a:lnTo>
                      <a:pt x="1764" y="97"/>
                    </a:lnTo>
                    <a:lnTo>
                      <a:pt x="1742" y="100"/>
                    </a:lnTo>
                    <a:lnTo>
                      <a:pt x="1719" y="103"/>
                    </a:lnTo>
                    <a:lnTo>
                      <a:pt x="1694" y="104"/>
                    </a:lnTo>
                    <a:lnTo>
                      <a:pt x="1666" y="104"/>
                    </a:lnTo>
                    <a:lnTo>
                      <a:pt x="1625" y="100"/>
                    </a:lnTo>
                    <a:lnTo>
                      <a:pt x="1588" y="92"/>
                    </a:lnTo>
                    <a:lnTo>
                      <a:pt x="1558" y="82"/>
                    </a:lnTo>
                    <a:lnTo>
                      <a:pt x="1533" y="70"/>
                    </a:lnTo>
                    <a:lnTo>
                      <a:pt x="1511" y="57"/>
                    </a:lnTo>
                    <a:lnTo>
                      <a:pt x="1493" y="44"/>
                    </a:lnTo>
                    <a:lnTo>
                      <a:pt x="1478" y="31"/>
                    </a:lnTo>
                    <a:lnTo>
                      <a:pt x="1468" y="19"/>
                    </a:lnTo>
                    <a:lnTo>
                      <a:pt x="1464" y="24"/>
                    </a:lnTo>
                    <a:lnTo>
                      <a:pt x="1459" y="28"/>
                    </a:lnTo>
                    <a:lnTo>
                      <a:pt x="1454" y="34"/>
                    </a:lnTo>
                    <a:lnTo>
                      <a:pt x="1445" y="41"/>
                    </a:lnTo>
                    <a:lnTo>
                      <a:pt x="1436" y="48"/>
                    </a:lnTo>
                    <a:lnTo>
                      <a:pt x="1424" y="56"/>
                    </a:lnTo>
                    <a:lnTo>
                      <a:pt x="1413" y="63"/>
                    </a:lnTo>
                    <a:lnTo>
                      <a:pt x="1399" y="70"/>
                    </a:lnTo>
                    <a:lnTo>
                      <a:pt x="1383" y="78"/>
                    </a:lnTo>
                    <a:lnTo>
                      <a:pt x="1366" y="85"/>
                    </a:lnTo>
                    <a:lnTo>
                      <a:pt x="1347" y="91"/>
                    </a:lnTo>
                    <a:lnTo>
                      <a:pt x="1328" y="97"/>
                    </a:lnTo>
                    <a:lnTo>
                      <a:pt x="1304" y="101"/>
                    </a:lnTo>
                    <a:lnTo>
                      <a:pt x="1281" y="103"/>
                    </a:lnTo>
                    <a:lnTo>
                      <a:pt x="1256" y="104"/>
                    </a:lnTo>
                    <a:lnTo>
                      <a:pt x="1228" y="104"/>
                    </a:lnTo>
                    <a:lnTo>
                      <a:pt x="1184" y="100"/>
                    </a:lnTo>
                    <a:lnTo>
                      <a:pt x="1147" y="91"/>
                    </a:lnTo>
                    <a:lnTo>
                      <a:pt x="1115" y="79"/>
                    </a:lnTo>
                    <a:lnTo>
                      <a:pt x="1087" y="66"/>
                    </a:lnTo>
                    <a:lnTo>
                      <a:pt x="1064" y="53"/>
                    </a:lnTo>
                    <a:lnTo>
                      <a:pt x="1045" y="38"/>
                    </a:lnTo>
                    <a:lnTo>
                      <a:pt x="1030" y="25"/>
                    </a:lnTo>
                    <a:lnTo>
                      <a:pt x="1018" y="12"/>
                    </a:lnTo>
                    <a:lnTo>
                      <a:pt x="1011" y="24"/>
                    </a:lnTo>
                    <a:lnTo>
                      <a:pt x="999" y="38"/>
                    </a:lnTo>
                    <a:lnTo>
                      <a:pt x="982" y="56"/>
                    </a:lnTo>
                    <a:lnTo>
                      <a:pt x="958" y="75"/>
                    </a:lnTo>
                    <a:lnTo>
                      <a:pt x="929" y="91"/>
                    </a:lnTo>
                    <a:lnTo>
                      <a:pt x="892" y="104"/>
                    </a:lnTo>
                    <a:lnTo>
                      <a:pt x="848" y="111"/>
                    </a:lnTo>
                    <a:lnTo>
                      <a:pt x="797" y="113"/>
                    </a:lnTo>
                    <a:lnTo>
                      <a:pt x="752" y="109"/>
                    </a:lnTo>
                    <a:lnTo>
                      <a:pt x="712" y="100"/>
                    </a:lnTo>
                    <a:lnTo>
                      <a:pt x="678" y="88"/>
                    </a:lnTo>
                    <a:lnTo>
                      <a:pt x="652" y="73"/>
                    </a:lnTo>
                    <a:lnTo>
                      <a:pt x="630" y="59"/>
                    </a:lnTo>
                    <a:lnTo>
                      <a:pt x="612" y="44"/>
                    </a:lnTo>
                    <a:lnTo>
                      <a:pt x="599" y="31"/>
                    </a:lnTo>
                    <a:lnTo>
                      <a:pt x="590" y="19"/>
                    </a:lnTo>
                    <a:lnTo>
                      <a:pt x="587" y="22"/>
                    </a:lnTo>
                    <a:lnTo>
                      <a:pt x="583" y="26"/>
                    </a:lnTo>
                    <a:lnTo>
                      <a:pt x="577" y="32"/>
                    </a:lnTo>
                    <a:lnTo>
                      <a:pt x="570" y="40"/>
                    </a:lnTo>
                    <a:lnTo>
                      <a:pt x="561" y="47"/>
                    </a:lnTo>
                    <a:lnTo>
                      <a:pt x="551" y="54"/>
                    </a:lnTo>
                    <a:lnTo>
                      <a:pt x="539" y="62"/>
                    </a:lnTo>
                    <a:lnTo>
                      <a:pt x="524" y="70"/>
                    </a:lnTo>
                    <a:lnTo>
                      <a:pt x="510" y="78"/>
                    </a:lnTo>
                    <a:lnTo>
                      <a:pt x="492" y="85"/>
                    </a:lnTo>
                    <a:lnTo>
                      <a:pt x="473" y="91"/>
                    </a:lnTo>
                    <a:lnTo>
                      <a:pt x="451" y="97"/>
                    </a:lnTo>
                    <a:lnTo>
                      <a:pt x="429" y="101"/>
                    </a:lnTo>
                    <a:lnTo>
                      <a:pt x="404" y="104"/>
                    </a:lnTo>
                    <a:lnTo>
                      <a:pt x="378" y="104"/>
                    </a:lnTo>
                    <a:lnTo>
                      <a:pt x="348" y="104"/>
                    </a:lnTo>
                    <a:lnTo>
                      <a:pt x="310" y="100"/>
                    </a:lnTo>
                    <a:lnTo>
                      <a:pt x="277" y="94"/>
                    </a:lnTo>
                    <a:lnTo>
                      <a:pt x="247" y="85"/>
                    </a:lnTo>
                    <a:lnTo>
                      <a:pt x="222" y="73"/>
                    </a:lnTo>
                    <a:lnTo>
                      <a:pt x="200" y="63"/>
                    </a:lnTo>
                    <a:lnTo>
                      <a:pt x="183" y="50"/>
                    </a:lnTo>
                    <a:lnTo>
                      <a:pt x="168" y="38"/>
                    </a:lnTo>
                    <a:lnTo>
                      <a:pt x="156" y="26"/>
                    </a:lnTo>
                    <a:lnTo>
                      <a:pt x="161" y="35"/>
                    </a:lnTo>
                    <a:lnTo>
                      <a:pt x="159" y="37"/>
                    </a:lnTo>
                    <a:lnTo>
                      <a:pt x="155" y="40"/>
                    </a:lnTo>
                    <a:lnTo>
                      <a:pt x="149" y="43"/>
                    </a:lnTo>
                    <a:lnTo>
                      <a:pt x="139" y="48"/>
                    </a:lnTo>
                    <a:lnTo>
                      <a:pt x="126" y="54"/>
                    </a:lnTo>
                    <a:lnTo>
                      <a:pt x="108" y="60"/>
                    </a:lnTo>
                    <a:lnTo>
                      <a:pt x="86" y="69"/>
                    </a:lnTo>
                    <a:lnTo>
                      <a:pt x="73" y="73"/>
                    </a:lnTo>
                    <a:lnTo>
                      <a:pt x="61" y="78"/>
                    </a:lnTo>
                    <a:lnTo>
                      <a:pt x="49" y="81"/>
                    </a:lnTo>
                    <a:lnTo>
                      <a:pt x="39" y="82"/>
                    </a:lnTo>
                    <a:lnTo>
                      <a:pt x="27" y="85"/>
                    </a:lnTo>
                    <a:lnTo>
                      <a:pt x="17" y="87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0" y="299"/>
                    </a:lnTo>
                    <a:lnTo>
                      <a:pt x="466" y="299"/>
                    </a:lnTo>
                    <a:lnTo>
                      <a:pt x="1114" y="299"/>
                    </a:lnTo>
                    <a:lnTo>
                      <a:pt x="2510" y="299"/>
                    </a:lnTo>
                    <a:lnTo>
                      <a:pt x="2843" y="299"/>
                    </a:lnTo>
                    <a:lnTo>
                      <a:pt x="2843" y="73"/>
                    </a:lnTo>
                    <a:lnTo>
                      <a:pt x="2833" y="72"/>
                    </a:lnTo>
                    <a:lnTo>
                      <a:pt x="2825" y="70"/>
                    </a:lnTo>
                    <a:lnTo>
                      <a:pt x="2817" y="68"/>
                    </a:lnTo>
                    <a:lnTo>
                      <a:pt x="2811" y="6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7" name="Group 117"/>
            <p:cNvGrpSpPr>
              <a:grpSpLocks/>
            </p:cNvGrpSpPr>
            <p:nvPr/>
          </p:nvGrpSpPr>
          <p:grpSpPr bwMode="auto">
            <a:xfrm>
              <a:off x="1776" y="3072"/>
              <a:ext cx="720" cy="434"/>
              <a:chOff x="4556" y="1292"/>
              <a:chExt cx="909" cy="599"/>
            </a:xfrm>
          </p:grpSpPr>
          <p:sp>
            <p:nvSpPr>
              <p:cNvPr id="32830" name="Freeform 118"/>
              <p:cNvSpPr>
                <a:spLocks/>
              </p:cNvSpPr>
              <p:nvPr/>
            </p:nvSpPr>
            <p:spPr bwMode="auto">
              <a:xfrm>
                <a:off x="5292" y="1757"/>
                <a:ext cx="112" cy="125"/>
              </a:xfrm>
              <a:custGeom>
                <a:avLst/>
                <a:gdLst>
                  <a:gd name="T0" fmla="*/ 1 w 224"/>
                  <a:gd name="T1" fmla="*/ 1 h 249"/>
                  <a:gd name="T2" fmla="*/ 1 w 224"/>
                  <a:gd name="T3" fmla="*/ 1 h 249"/>
                  <a:gd name="T4" fmla="*/ 1 w 224"/>
                  <a:gd name="T5" fmla="*/ 0 h 249"/>
                  <a:gd name="T6" fmla="*/ 1 w 224"/>
                  <a:gd name="T7" fmla="*/ 0 h 249"/>
                  <a:gd name="T8" fmla="*/ 1 w 224"/>
                  <a:gd name="T9" fmla="*/ 0 h 249"/>
                  <a:gd name="T10" fmla="*/ 1 w 224"/>
                  <a:gd name="T11" fmla="*/ 0 h 249"/>
                  <a:gd name="T12" fmla="*/ 1 w 224"/>
                  <a:gd name="T13" fmla="*/ 1 h 249"/>
                  <a:gd name="T14" fmla="*/ 1 w 224"/>
                  <a:gd name="T15" fmla="*/ 1 h 249"/>
                  <a:gd name="T16" fmla="*/ 1 w 224"/>
                  <a:gd name="T17" fmla="*/ 1 h 249"/>
                  <a:gd name="T18" fmla="*/ 1 w 224"/>
                  <a:gd name="T19" fmla="*/ 1 h 249"/>
                  <a:gd name="T20" fmla="*/ 1 w 224"/>
                  <a:gd name="T21" fmla="*/ 1 h 249"/>
                  <a:gd name="T22" fmla="*/ 1 w 224"/>
                  <a:gd name="T23" fmla="*/ 1 h 249"/>
                  <a:gd name="T24" fmla="*/ 1 w 224"/>
                  <a:gd name="T25" fmla="*/ 1 h 249"/>
                  <a:gd name="T26" fmla="*/ 1 w 224"/>
                  <a:gd name="T27" fmla="*/ 1 h 249"/>
                  <a:gd name="T28" fmla="*/ 1 w 224"/>
                  <a:gd name="T29" fmla="*/ 1 h 249"/>
                  <a:gd name="T30" fmla="*/ 1 w 224"/>
                  <a:gd name="T31" fmla="*/ 1 h 249"/>
                  <a:gd name="T32" fmla="*/ 0 w 224"/>
                  <a:gd name="T33" fmla="*/ 1 h 249"/>
                  <a:gd name="T34" fmla="*/ 0 w 224"/>
                  <a:gd name="T35" fmla="*/ 1 h 249"/>
                  <a:gd name="T36" fmla="*/ 0 w 224"/>
                  <a:gd name="T37" fmla="*/ 1 h 249"/>
                  <a:gd name="T38" fmla="*/ 0 w 224"/>
                  <a:gd name="T39" fmla="*/ 1 h 249"/>
                  <a:gd name="T40" fmla="*/ 1 w 224"/>
                  <a:gd name="T41" fmla="*/ 1 h 249"/>
                  <a:gd name="T42" fmla="*/ 1 w 224"/>
                  <a:gd name="T43" fmla="*/ 1 h 249"/>
                  <a:gd name="T44" fmla="*/ 1 w 224"/>
                  <a:gd name="T45" fmla="*/ 1 h 249"/>
                  <a:gd name="T46" fmla="*/ 1 w 224"/>
                  <a:gd name="T47" fmla="*/ 1 h 249"/>
                  <a:gd name="T48" fmla="*/ 1 w 224"/>
                  <a:gd name="T49" fmla="*/ 1 h 249"/>
                  <a:gd name="T50" fmla="*/ 1 w 224"/>
                  <a:gd name="T51" fmla="*/ 1 h 249"/>
                  <a:gd name="T52" fmla="*/ 1 w 224"/>
                  <a:gd name="T53" fmla="*/ 1 h 249"/>
                  <a:gd name="T54" fmla="*/ 1 w 224"/>
                  <a:gd name="T55" fmla="*/ 1 h 249"/>
                  <a:gd name="T56" fmla="*/ 1 w 224"/>
                  <a:gd name="T57" fmla="*/ 1 h 249"/>
                  <a:gd name="T58" fmla="*/ 1 w 224"/>
                  <a:gd name="T59" fmla="*/ 1 h 249"/>
                  <a:gd name="T60" fmla="*/ 1 w 224"/>
                  <a:gd name="T61" fmla="*/ 1 h 249"/>
                  <a:gd name="T62" fmla="*/ 1 w 224"/>
                  <a:gd name="T63" fmla="*/ 1 h 249"/>
                  <a:gd name="T64" fmla="*/ 1 w 224"/>
                  <a:gd name="T65" fmla="*/ 1 h 249"/>
                  <a:gd name="T66" fmla="*/ 1 w 224"/>
                  <a:gd name="T67" fmla="*/ 1 h 249"/>
                  <a:gd name="T68" fmla="*/ 1 w 224"/>
                  <a:gd name="T69" fmla="*/ 1 h 249"/>
                  <a:gd name="T70" fmla="*/ 1 w 224"/>
                  <a:gd name="T71" fmla="*/ 1 h 249"/>
                  <a:gd name="T72" fmla="*/ 1 w 224"/>
                  <a:gd name="T73" fmla="*/ 1 h 249"/>
                  <a:gd name="T74" fmla="*/ 1 w 224"/>
                  <a:gd name="T75" fmla="*/ 1 h 249"/>
                  <a:gd name="T76" fmla="*/ 1 w 224"/>
                  <a:gd name="T77" fmla="*/ 1 h 249"/>
                  <a:gd name="T78" fmla="*/ 1 w 224"/>
                  <a:gd name="T79" fmla="*/ 1 h 249"/>
                  <a:gd name="T80" fmla="*/ 1 w 224"/>
                  <a:gd name="T81" fmla="*/ 1 h 249"/>
                  <a:gd name="T82" fmla="*/ 1 w 224"/>
                  <a:gd name="T83" fmla="*/ 1 h 249"/>
                  <a:gd name="T84" fmla="*/ 1 w 224"/>
                  <a:gd name="T85" fmla="*/ 1 h 249"/>
                  <a:gd name="T86" fmla="*/ 1 w 224"/>
                  <a:gd name="T87" fmla="*/ 1 h 249"/>
                  <a:gd name="T88" fmla="*/ 1 w 224"/>
                  <a:gd name="T89" fmla="*/ 1 h 249"/>
                  <a:gd name="T90" fmla="*/ 1 w 224"/>
                  <a:gd name="T91" fmla="*/ 1 h 249"/>
                  <a:gd name="T92" fmla="*/ 1 w 224"/>
                  <a:gd name="T93" fmla="*/ 1 h 249"/>
                  <a:gd name="T94" fmla="*/ 1 w 224"/>
                  <a:gd name="T95" fmla="*/ 1 h 249"/>
                  <a:gd name="T96" fmla="*/ 1 w 224"/>
                  <a:gd name="T97" fmla="*/ 1 h 249"/>
                  <a:gd name="T98" fmla="*/ 1 w 224"/>
                  <a:gd name="T99" fmla="*/ 1 h 249"/>
                  <a:gd name="T100" fmla="*/ 1 w 224"/>
                  <a:gd name="T101" fmla="*/ 1 h 249"/>
                  <a:gd name="T102" fmla="*/ 1 w 224"/>
                  <a:gd name="T103" fmla="*/ 1 h 249"/>
                  <a:gd name="T104" fmla="*/ 1 w 224"/>
                  <a:gd name="T105" fmla="*/ 1 h 249"/>
                  <a:gd name="T106" fmla="*/ 1 w 224"/>
                  <a:gd name="T107" fmla="*/ 1 h 249"/>
                  <a:gd name="T108" fmla="*/ 1 w 224"/>
                  <a:gd name="T109" fmla="*/ 1 h 249"/>
                  <a:gd name="T110" fmla="*/ 1 w 224"/>
                  <a:gd name="T111" fmla="*/ 1 h 249"/>
                  <a:gd name="T112" fmla="*/ 1 w 224"/>
                  <a:gd name="T113" fmla="*/ 1 h 249"/>
                  <a:gd name="T114" fmla="*/ 1 w 224"/>
                  <a:gd name="T115" fmla="*/ 1 h 249"/>
                  <a:gd name="T116" fmla="*/ 1 w 224"/>
                  <a:gd name="T117" fmla="*/ 1 h 2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"/>
                  <a:gd name="T178" fmla="*/ 0 h 249"/>
                  <a:gd name="T179" fmla="*/ 224 w 224"/>
                  <a:gd name="T180" fmla="*/ 249 h 2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" h="249">
                    <a:moveTo>
                      <a:pt x="142" y="3"/>
                    </a:moveTo>
                    <a:lnTo>
                      <a:pt x="141" y="3"/>
                    </a:lnTo>
                    <a:lnTo>
                      <a:pt x="139" y="2"/>
                    </a:lnTo>
                    <a:lnTo>
                      <a:pt x="135" y="2"/>
                    </a:lnTo>
                    <a:lnTo>
                      <a:pt x="131" y="2"/>
                    </a:lnTo>
                    <a:lnTo>
                      <a:pt x="126" y="0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3"/>
                    </a:lnTo>
                    <a:lnTo>
                      <a:pt x="70" y="4"/>
                    </a:lnTo>
                    <a:lnTo>
                      <a:pt x="62" y="7"/>
                    </a:lnTo>
                    <a:lnTo>
                      <a:pt x="55" y="11"/>
                    </a:lnTo>
                    <a:lnTo>
                      <a:pt x="48" y="16"/>
                    </a:lnTo>
                    <a:lnTo>
                      <a:pt x="40" y="22"/>
                    </a:lnTo>
                    <a:lnTo>
                      <a:pt x="34" y="27"/>
                    </a:lnTo>
                    <a:lnTo>
                      <a:pt x="27" y="34"/>
                    </a:lnTo>
                    <a:lnTo>
                      <a:pt x="23" y="40"/>
                    </a:lnTo>
                    <a:lnTo>
                      <a:pt x="20" y="44"/>
                    </a:lnTo>
                    <a:lnTo>
                      <a:pt x="18" y="48"/>
                    </a:lnTo>
                    <a:lnTo>
                      <a:pt x="15" y="54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9" y="67"/>
                    </a:lnTo>
                    <a:lnTo>
                      <a:pt x="8" y="71"/>
                    </a:lnTo>
                    <a:lnTo>
                      <a:pt x="7" y="76"/>
                    </a:lnTo>
                    <a:lnTo>
                      <a:pt x="4" y="82"/>
                    </a:lnTo>
                    <a:lnTo>
                      <a:pt x="4" y="86"/>
                    </a:lnTo>
                    <a:lnTo>
                      <a:pt x="3" y="91"/>
                    </a:lnTo>
                    <a:lnTo>
                      <a:pt x="3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1" y="137"/>
                    </a:lnTo>
                    <a:lnTo>
                      <a:pt x="1" y="142"/>
                    </a:lnTo>
                    <a:lnTo>
                      <a:pt x="3" y="147"/>
                    </a:lnTo>
                    <a:lnTo>
                      <a:pt x="4" y="153"/>
                    </a:lnTo>
                    <a:lnTo>
                      <a:pt x="5" y="158"/>
                    </a:lnTo>
                    <a:lnTo>
                      <a:pt x="7" y="162"/>
                    </a:lnTo>
                    <a:lnTo>
                      <a:pt x="8" y="166"/>
                    </a:lnTo>
                    <a:lnTo>
                      <a:pt x="9" y="170"/>
                    </a:lnTo>
                    <a:lnTo>
                      <a:pt x="11" y="176"/>
                    </a:lnTo>
                    <a:lnTo>
                      <a:pt x="14" y="180"/>
                    </a:lnTo>
                    <a:lnTo>
                      <a:pt x="15" y="184"/>
                    </a:lnTo>
                    <a:lnTo>
                      <a:pt x="18" y="189"/>
                    </a:lnTo>
                    <a:lnTo>
                      <a:pt x="20" y="193"/>
                    </a:lnTo>
                    <a:lnTo>
                      <a:pt x="26" y="201"/>
                    </a:lnTo>
                    <a:lnTo>
                      <a:pt x="31" y="208"/>
                    </a:lnTo>
                    <a:lnTo>
                      <a:pt x="38" y="216"/>
                    </a:lnTo>
                    <a:lnTo>
                      <a:pt x="44" y="222"/>
                    </a:lnTo>
                    <a:lnTo>
                      <a:pt x="52" y="228"/>
                    </a:lnTo>
                    <a:lnTo>
                      <a:pt x="59" y="233"/>
                    </a:lnTo>
                    <a:lnTo>
                      <a:pt x="66" y="237"/>
                    </a:lnTo>
                    <a:lnTo>
                      <a:pt x="75" y="241"/>
                    </a:lnTo>
                    <a:lnTo>
                      <a:pt x="82" y="244"/>
                    </a:lnTo>
                    <a:lnTo>
                      <a:pt x="91" y="247"/>
                    </a:lnTo>
                    <a:lnTo>
                      <a:pt x="94" y="247"/>
                    </a:lnTo>
                    <a:lnTo>
                      <a:pt x="99" y="248"/>
                    </a:lnTo>
                    <a:lnTo>
                      <a:pt x="103" y="249"/>
                    </a:lnTo>
                    <a:lnTo>
                      <a:pt x="109" y="249"/>
                    </a:lnTo>
                    <a:lnTo>
                      <a:pt x="113" y="249"/>
                    </a:lnTo>
                    <a:lnTo>
                      <a:pt x="117" y="249"/>
                    </a:lnTo>
                    <a:lnTo>
                      <a:pt x="121" y="248"/>
                    </a:lnTo>
                    <a:lnTo>
                      <a:pt x="125" y="248"/>
                    </a:lnTo>
                    <a:lnTo>
                      <a:pt x="129" y="247"/>
                    </a:lnTo>
                    <a:lnTo>
                      <a:pt x="134" y="245"/>
                    </a:lnTo>
                    <a:lnTo>
                      <a:pt x="137" y="245"/>
                    </a:lnTo>
                    <a:lnTo>
                      <a:pt x="142" y="244"/>
                    </a:lnTo>
                    <a:lnTo>
                      <a:pt x="150" y="240"/>
                    </a:lnTo>
                    <a:lnTo>
                      <a:pt x="157" y="237"/>
                    </a:lnTo>
                    <a:lnTo>
                      <a:pt x="165" y="233"/>
                    </a:lnTo>
                    <a:lnTo>
                      <a:pt x="173" y="229"/>
                    </a:lnTo>
                    <a:lnTo>
                      <a:pt x="180" y="222"/>
                    </a:lnTo>
                    <a:lnTo>
                      <a:pt x="186" y="217"/>
                    </a:lnTo>
                    <a:lnTo>
                      <a:pt x="192" y="212"/>
                    </a:lnTo>
                    <a:lnTo>
                      <a:pt x="198" y="205"/>
                    </a:lnTo>
                    <a:lnTo>
                      <a:pt x="202" y="198"/>
                    </a:lnTo>
                    <a:lnTo>
                      <a:pt x="208" y="192"/>
                    </a:lnTo>
                    <a:lnTo>
                      <a:pt x="212" y="185"/>
                    </a:lnTo>
                    <a:lnTo>
                      <a:pt x="216" y="180"/>
                    </a:lnTo>
                    <a:lnTo>
                      <a:pt x="218" y="172"/>
                    </a:lnTo>
                    <a:lnTo>
                      <a:pt x="220" y="165"/>
                    </a:lnTo>
                    <a:lnTo>
                      <a:pt x="222" y="158"/>
                    </a:lnTo>
                    <a:lnTo>
                      <a:pt x="224" y="151"/>
                    </a:lnTo>
                    <a:lnTo>
                      <a:pt x="224" y="143"/>
                    </a:lnTo>
                    <a:lnTo>
                      <a:pt x="224" y="137"/>
                    </a:lnTo>
                    <a:lnTo>
                      <a:pt x="222" y="130"/>
                    </a:lnTo>
                    <a:lnTo>
                      <a:pt x="222" y="122"/>
                    </a:lnTo>
                    <a:lnTo>
                      <a:pt x="220" y="115"/>
                    </a:lnTo>
                    <a:lnTo>
                      <a:pt x="217" y="109"/>
                    </a:lnTo>
                    <a:lnTo>
                      <a:pt x="214" y="102"/>
                    </a:lnTo>
                    <a:lnTo>
                      <a:pt x="212" y="94"/>
                    </a:lnTo>
                    <a:lnTo>
                      <a:pt x="208" y="87"/>
                    </a:lnTo>
                    <a:lnTo>
                      <a:pt x="205" y="81"/>
                    </a:lnTo>
                    <a:lnTo>
                      <a:pt x="201" y="74"/>
                    </a:lnTo>
                    <a:lnTo>
                      <a:pt x="198" y="67"/>
                    </a:lnTo>
                    <a:lnTo>
                      <a:pt x="193" y="60"/>
                    </a:lnTo>
                    <a:lnTo>
                      <a:pt x="189" y="54"/>
                    </a:lnTo>
                    <a:lnTo>
                      <a:pt x="184" y="47"/>
                    </a:lnTo>
                    <a:lnTo>
                      <a:pt x="180" y="42"/>
                    </a:lnTo>
                    <a:lnTo>
                      <a:pt x="174" y="35"/>
                    </a:lnTo>
                    <a:lnTo>
                      <a:pt x="169" y="30"/>
                    </a:lnTo>
                    <a:lnTo>
                      <a:pt x="165" y="26"/>
                    </a:lnTo>
                    <a:lnTo>
                      <a:pt x="161" y="22"/>
                    </a:lnTo>
                    <a:lnTo>
                      <a:pt x="157" y="18"/>
                    </a:lnTo>
                    <a:lnTo>
                      <a:pt x="153" y="14"/>
                    </a:lnTo>
                    <a:lnTo>
                      <a:pt x="150" y="11"/>
                    </a:lnTo>
                    <a:lnTo>
                      <a:pt x="147" y="8"/>
                    </a:lnTo>
                    <a:lnTo>
                      <a:pt x="142" y="4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Freeform 119"/>
              <p:cNvSpPr>
                <a:spLocks/>
              </p:cNvSpPr>
              <p:nvPr/>
            </p:nvSpPr>
            <p:spPr bwMode="auto">
              <a:xfrm>
                <a:off x="4616" y="1458"/>
                <a:ext cx="849" cy="433"/>
              </a:xfrm>
              <a:custGeom>
                <a:avLst/>
                <a:gdLst>
                  <a:gd name="T0" fmla="*/ 4 w 1697"/>
                  <a:gd name="T1" fmla="*/ 1 h 866"/>
                  <a:gd name="T2" fmla="*/ 6 w 1697"/>
                  <a:gd name="T3" fmla="*/ 1 h 866"/>
                  <a:gd name="T4" fmla="*/ 7 w 1697"/>
                  <a:gd name="T5" fmla="*/ 2 h 866"/>
                  <a:gd name="T6" fmla="*/ 7 w 1697"/>
                  <a:gd name="T7" fmla="*/ 2 h 866"/>
                  <a:gd name="T8" fmla="*/ 7 w 1697"/>
                  <a:gd name="T9" fmla="*/ 2 h 866"/>
                  <a:gd name="T10" fmla="*/ 7 w 1697"/>
                  <a:gd name="T11" fmla="*/ 2 h 866"/>
                  <a:gd name="T12" fmla="*/ 7 w 1697"/>
                  <a:gd name="T13" fmla="*/ 2 h 866"/>
                  <a:gd name="T14" fmla="*/ 7 w 1697"/>
                  <a:gd name="T15" fmla="*/ 2 h 866"/>
                  <a:gd name="T16" fmla="*/ 7 w 1697"/>
                  <a:gd name="T17" fmla="*/ 2 h 866"/>
                  <a:gd name="T18" fmla="*/ 7 w 1697"/>
                  <a:gd name="T19" fmla="*/ 2 h 866"/>
                  <a:gd name="T20" fmla="*/ 7 w 1697"/>
                  <a:gd name="T21" fmla="*/ 3 h 866"/>
                  <a:gd name="T22" fmla="*/ 7 w 1697"/>
                  <a:gd name="T23" fmla="*/ 3 h 866"/>
                  <a:gd name="T24" fmla="*/ 7 w 1697"/>
                  <a:gd name="T25" fmla="*/ 3 h 866"/>
                  <a:gd name="T26" fmla="*/ 7 w 1697"/>
                  <a:gd name="T27" fmla="*/ 3 h 866"/>
                  <a:gd name="T28" fmla="*/ 7 w 1697"/>
                  <a:gd name="T29" fmla="*/ 3 h 866"/>
                  <a:gd name="T30" fmla="*/ 7 w 1697"/>
                  <a:gd name="T31" fmla="*/ 3 h 866"/>
                  <a:gd name="T32" fmla="*/ 7 w 1697"/>
                  <a:gd name="T33" fmla="*/ 3 h 866"/>
                  <a:gd name="T34" fmla="*/ 7 w 1697"/>
                  <a:gd name="T35" fmla="*/ 3 h 866"/>
                  <a:gd name="T36" fmla="*/ 7 w 1697"/>
                  <a:gd name="T37" fmla="*/ 3 h 866"/>
                  <a:gd name="T38" fmla="*/ 7 w 1697"/>
                  <a:gd name="T39" fmla="*/ 3 h 866"/>
                  <a:gd name="T40" fmla="*/ 7 w 1697"/>
                  <a:gd name="T41" fmla="*/ 3 h 866"/>
                  <a:gd name="T42" fmla="*/ 7 w 1697"/>
                  <a:gd name="T43" fmla="*/ 2 h 866"/>
                  <a:gd name="T44" fmla="*/ 7 w 1697"/>
                  <a:gd name="T45" fmla="*/ 2 h 866"/>
                  <a:gd name="T46" fmla="*/ 6 w 1697"/>
                  <a:gd name="T47" fmla="*/ 2 h 866"/>
                  <a:gd name="T48" fmla="*/ 6 w 1697"/>
                  <a:gd name="T49" fmla="*/ 2 h 866"/>
                  <a:gd name="T50" fmla="*/ 6 w 1697"/>
                  <a:gd name="T51" fmla="*/ 2 h 866"/>
                  <a:gd name="T52" fmla="*/ 6 w 1697"/>
                  <a:gd name="T53" fmla="*/ 2 h 866"/>
                  <a:gd name="T54" fmla="*/ 6 w 1697"/>
                  <a:gd name="T55" fmla="*/ 2 h 866"/>
                  <a:gd name="T56" fmla="*/ 6 w 1697"/>
                  <a:gd name="T57" fmla="*/ 2 h 866"/>
                  <a:gd name="T58" fmla="*/ 6 w 1697"/>
                  <a:gd name="T59" fmla="*/ 2 h 866"/>
                  <a:gd name="T60" fmla="*/ 6 w 1697"/>
                  <a:gd name="T61" fmla="*/ 3 h 866"/>
                  <a:gd name="T62" fmla="*/ 6 w 1697"/>
                  <a:gd name="T63" fmla="*/ 3 h 866"/>
                  <a:gd name="T64" fmla="*/ 6 w 1697"/>
                  <a:gd name="T65" fmla="*/ 3 h 866"/>
                  <a:gd name="T66" fmla="*/ 6 w 1697"/>
                  <a:gd name="T67" fmla="*/ 3 h 866"/>
                  <a:gd name="T68" fmla="*/ 6 w 1697"/>
                  <a:gd name="T69" fmla="*/ 3 h 866"/>
                  <a:gd name="T70" fmla="*/ 6 w 1697"/>
                  <a:gd name="T71" fmla="*/ 3 h 866"/>
                  <a:gd name="T72" fmla="*/ 6 w 1697"/>
                  <a:gd name="T73" fmla="*/ 3 h 866"/>
                  <a:gd name="T74" fmla="*/ 2 w 1697"/>
                  <a:gd name="T75" fmla="*/ 3 h 866"/>
                  <a:gd name="T76" fmla="*/ 2 w 1697"/>
                  <a:gd name="T77" fmla="*/ 3 h 866"/>
                  <a:gd name="T78" fmla="*/ 2 w 1697"/>
                  <a:gd name="T79" fmla="*/ 3 h 866"/>
                  <a:gd name="T80" fmla="*/ 2 w 1697"/>
                  <a:gd name="T81" fmla="*/ 3 h 866"/>
                  <a:gd name="T82" fmla="*/ 2 w 1697"/>
                  <a:gd name="T83" fmla="*/ 3 h 866"/>
                  <a:gd name="T84" fmla="*/ 2 w 1697"/>
                  <a:gd name="T85" fmla="*/ 3 h 866"/>
                  <a:gd name="T86" fmla="*/ 2 w 1697"/>
                  <a:gd name="T87" fmla="*/ 3 h 866"/>
                  <a:gd name="T88" fmla="*/ 2 w 1697"/>
                  <a:gd name="T89" fmla="*/ 3 h 866"/>
                  <a:gd name="T90" fmla="*/ 2 w 1697"/>
                  <a:gd name="T91" fmla="*/ 3 h 866"/>
                  <a:gd name="T92" fmla="*/ 2 w 1697"/>
                  <a:gd name="T93" fmla="*/ 3 h 866"/>
                  <a:gd name="T94" fmla="*/ 2 w 1697"/>
                  <a:gd name="T95" fmla="*/ 3 h 866"/>
                  <a:gd name="T96" fmla="*/ 2 w 1697"/>
                  <a:gd name="T97" fmla="*/ 3 h 866"/>
                  <a:gd name="T98" fmla="*/ 2 w 1697"/>
                  <a:gd name="T99" fmla="*/ 3 h 866"/>
                  <a:gd name="T100" fmla="*/ 1 w 1697"/>
                  <a:gd name="T101" fmla="*/ 3 h 866"/>
                  <a:gd name="T102" fmla="*/ 1 w 1697"/>
                  <a:gd name="T103" fmla="*/ 3 h 866"/>
                  <a:gd name="T104" fmla="*/ 1 w 1697"/>
                  <a:gd name="T105" fmla="*/ 3 h 866"/>
                  <a:gd name="T106" fmla="*/ 1 w 1697"/>
                  <a:gd name="T107" fmla="*/ 3 h 866"/>
                  <a:gd name="T108" fmla="*/ 1 w 1697"/>
                  <a:gd name="T109" fmla="*/ 3 h 866"/>
                  <a:gd name="T110" fmla="*/ 1 w 1697"/>
                  <a:gd name="T111" fmla="*/ 3 h 866"/>
                  <a:gd name="T112" fmla="*/ 1 w 1697"/>
                  <a:gd name="T113" fmla="*/ 3 h 866"/>
                  <a:gd name="T114" fmla="*/ 1 w 1697"/>
                  <a:gd name="T115" fmla="*/ 3 h 866"/>
                  <a:gd name="T116" fmla="*/ 0 w 1697"/>
                  <a:gd name="T117" fmla="*/ 3 h 8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7"/>
                  <a:gd name="T178" fmla="*/ 0 h 866"/>
                  <a:gd name="T179" fmla="*/ 1697 w 1697"/>
                  <a:gd name="T180" fmla="*/ 866 h 86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7" h="866">
                    <a:moveTo>
                      <a:pt x="0" y="562"/>
                    </a:moveTo>
                    <a:lnTo>
                      <a:pt x="113" y="567"/>
                    </a:lnTo>
                    <a:lnTo>
                      <a:pt x="136" y="0"/>
                    </a:lnTo>
                    <a:lnTo>
                      <a:pt x="869" y="5"/>
                    </a:lnTo>
                    <a:lnTo>
                      <a:pt x="873" y="567"/>
                    </a:lnTo>
                    <a:lnTo>
                      <a:pt x="955" y="559"/>
                    </a:lnTo>
                    <a:lnTo>
                      <a:pt x="947" y="95"/>
                    </a:lnTo>
                    <a:lnTo>
                      <a:pt x="1300" y="91"/>
                    </a:lnTo>
                    <a:lnTo>
                      <a:pt x="1373" y="281"/>
                    </a:lnTo>
                    <a:lnTo>
                      <a:pt x="1654" y="313"/>
                    </a:lnTo>
                    <a:lnTo>
                      <a:pt x="1654" y="314"/>
                    </a:lnTo>
                    <a:lnTo>
                      <a:pt x="1655" y="317"/>
                    </a:lnTo>
                    <a:lnTo>
                      <a:pt x="1657" y="321"/>
                    </a:lnTo>
                    <a:lnTo>
                      <a:pt x="1659" y="328"/>
                    </a:lnTo>
                    <a:lnTo>
                      <a:pt x="1659" y="330"/>
                    </a:lnTo>
                    <a:lnTo>
                      <a:pt x="1661" y="336"/>
                    </a:lnTo>
                    <a:lnTo>
                      <a:pt x="1661" y="340"/>
                    </a:lnTo>
                    <a:lnTo>
                      <a:pt x="1663" y="345"/>
                    </a:lnTo>
                    <a:lnTo>
                      <a:pt x="1665" y="349"/>
                    </a:lnTo>
                    <a:lnTo>
                      <a:pt x="1666" y="354"/>
                    </a:lnTo>
                    <a:lnTo>
                      <a:pt x="1667" y="360"/>
                    </a:lnTo>
                    <a:lnTo>
                      <a:pt x="1670" y="366"/>
                    </a:lnTo>
                    <a:lnTo>
                      <a:pt x="1671" y="372"/>
                    </a:lnTo>
                    <a:lnTo>
                      <a:pt x="1673" y="379"/>
                    </a:lnTo>
                    <a:lnTo>
                      <a:pt x="1674" y="385"/>
                    </a:lnTo>
                    <a:lnTo>
                      <a:pt x="1677" y="392"/>
                    </a:lnTo>
                    <a:lnTo>
                      <a:pt x="1677" y="399"/>
                    </a:lnTo>
                    <a:lnTo>
                      <a:pt x="1678" y="405"/>
                    </a:lnTo>
                    <a:lnTo>
                      <a:pt x="1679" y="413"/>
                    </a:lnTo>
                    <a:lnTo>
                      <a:pt x="1682" y="420"/>
                    </a:lnTo>
                    <a:lnTo>
                      <a:pt x="1683" y="427"/>
                    </a:lnTo>
                    <a:lnTo>
                      <a:pt x="1685" y="435"/>
                    </a:lnTo>
                    <a:lnTo>
                      <a:pt x="1686" y="443"/>
                    </a:lnTo>
                    <a:lnTo>
                      <a:pt x="1689" y="450"/>
                    </a:lnTo>
                    <a:lnTo>
                      <a:pt x="1689" y="458"/>
                    </a:lnTo>
                    <a:lnTo>
                      <a:pt x="1690" y="464"/>
                    </a:lnTo>
                    <a:lnTo>
                      <a:pt x="1691" y="472"/>
                    </a:lnTo>
                    <a:lnTo>
                      <a:pt x="1693" y="480"/>
                    </a:lnTo>
                    <a:lnTo>
                      <a:pt x="1693" y="486"/>
                    </a:lnTo>
                    <a:lnTo>
                      <a:pt x="1694" y="492"/>
                    </a:lnTo>
                    <a:lnTo>
                      <a:pt x="1694" y="500"/>
                    </a:lnTo>
                    <a:lnTo>
                      <a:pt x="1695" y="507"/>
                    </a:lnTo>
                    <a:lnTo>
                      <a:pt x="1695" y="512"/>
                    </a:lnTo>
                    <a:lnTo>
                      <a:pt x="1695" y="519"/>
                    </a:lnTo>
                    <a:lnTo>
                      <a:pt x="1695" y="527"/>
                    </a:lnTo>
                    <a:lnTo>
                      <a:pt x="1697" y="534"/>
                    </a:lnTo>
                    <a:lnTo>
                      <a:pt x="1697" y="539"/>
                    </a:lnTo>
                    <a:lnTo>
                      <a:pt x="1697" y="545"/>
                    </a:lnTo>
                    <a:lnTo>
                      <a:pt x="1697" y="551"/>
                    </a:lnTo>
                    <a:lnTo>
                      <a:pt x="1697" y="557"/>
                    </a:lnTo>
                    <a:lnTo>
                      <a:pt x="1697" y="562"/>
                    </a:lnTo>
                    <a:lnTo>
                      <a:pt x="1697" y="567"/>
                    </a:lnTo>
                    <a:lnTo>
                      <a:pt x="1697" y="573"/>
                    </a:lnTo>
                    <a:lnTo>
                      <a:pt x="1697" y="578"/>
                    </a:lnTo>
                    <a:lnTo>
                      <a:pt x="1695" y="582"/>
                    </a:lnTo>
                    <a:lnTo>
                      <a:pt x="1695" y="587"/>
                    </a:lnTo>
                    <a:lnTo>
                      <a:pt x="1695" y="591"/>
                    </a:lnTo>
                    <a:lnTo>
                      <a:pt x="1695" y="595"/>
                    </a:lnTo>
                    <a:lnTo>
                      <a:pt x="1694" y="602"/>
                    </a:lnTo>
                    <a:lnTo>
                      <a:pt x="1694" y="609"/>
                    </a:lnTo>
                    <a:lnTo>
                      <a:pt x="1693" y="614"/>
                    </a:lnTo>
                    <a:lnTo>
                      <a:pt x="1693" y="618"/>
                    </a:lnTo>
                    <a:lnTo>
                      <a:pt x="1693" y="620"/>
                    </a:lnTo>
                    <a:lnTo>
                      <a:pt x="1693" y="621"/>
                    </a:lnTo>
                    <a:lnTo>
                      <a:pt x="1623" y="621"/>
                    </a:lnTo>
                    <a:lnTo>
                      <a:pt x="1623" y="620"/>
                    </a:lnTo>
                    <a:lnTo>
                      <a:pt x="1623" y="618"/>
                    </a:lnTo>
                    <a:lnTo>
                      <a:pt x="1622" y="613"/>
                    </a:lnTo>
                    <a:lnTo>
                      <a:pt x="1620" y="609"/>
                    </a:lnTo>
                    <a:lnTo>
                      <a:pt x="1618" y="601"/>
                    </a:lnTo>
                    <a:lnTo>
                      <a:pt x="1616" y="594"/>
                    </a:lnTo>
                    <a:lnTo>
                      <a:pt x="1612" y="586"/>
                    </a:lnTo>
                    <a:lnTo>
                      <a:pt x="1611" y="578"/>
                    </a:lnTo>
                    <a:lnTo>
                      <a:pt x="1608" y="573"/>
                    </a:lnTo>
                    <a:lnTo>
                      <a:pt x="1606" y="569"/>
                    </a:lnTo>
                    <a:lnTo>
                      <a:pt x="1603" y="565"/>
                    </a:lnTo>
                    <a:lnTo>
                      <a:pt x="1602" y="559"/>
                    </a:lnTo>
                    <a:lnTo>
                      <a:pt x="1599" y="555"/>
                    </a:lnTo>
                    <a:lnTo>
                      <a:pt x="1596" y="550"/>
                    </a:lnTo>
                    <a:lnTo>
                      <a:pt x="1594" y="546"/>
                    </a:lnTo>
                    <a:lnTo>
                      <a:pt x="1591" y="541"/>
                    </a:lnTo>
                    <a:lnTo>
                      <a:pt x="1588" y="535"/>
                    </a:lnTo>
                    <a:lnTo>
                      <a:pt x="1584" y="531"/>
                    </a:lnTo>
                    <a:lnTo>
                      <a:pt x="1580" y="527"/>
                    </a:lnTo>
                    <a:lnTo>
                      <a:pt x="1577" y="522"/>
                    </a:lnTo>
                    <a:lnTo>
                      <a:pt x="1573" y="518"/>
                    </a:lnTo>
                    <a:lnTo>
                      <a:pt x="1569" y="512"/>
                    </a:lnTo>
                    <a:lnTo>
                      <a:pt x="1565" y="508"/>
                    </a:lnTo>
                    <a:lnTo>
                      <a:pt x="1561" y="506"/>
                    </a:lnTo>
                    <a:lnTo>
                      <a:pt x="1556" y="502"/>
                    </a:lnTo>
                    <a:lnTo>
                      <a:pt x="1552" y="498"/>
                    </a:lnTo>
                    <a:lnTo>
                      <a:pt x="1547" y="495"/>
                    </a:lnTo>
                    <a:lnTo>
                      <a:pt x="1541" y="491"/>
                    </a:lnTo>
                    <a:lnTo>
                      <a:pt x="1535" y="488"/>
                    </a:lnTo>
                    <a:lnTo>
                      <a:pt x="1529" y="486"/>
                    </a:lnTo>
                    <a:lnTo>
                      <a:pt x="1524" y="484"/>
                    </a:lnTo>
                    <a:lnTo>
                      <a:pt x="1519" y="482"/>
                    </a:lnTo>
                    <a:lnTo>
                      <a:pt x="1512" y="479"/>
                    </a:lnTo>
                    <a:lnTo>
                      <a:pt x="1505" y="476"/>
                    </a:lnTo>
                    <a:lnTo>
                      <a:pt x="1500" y="475"/>
                    </a:lnTo>
                    <a:lnTo>
                      <a:pt x="1493" y="475"/>
                    </a:lnTo>
                    <a:lnTo>
                      <a:pt x="1486" y="474"/>
                    </a:lnTo>
                    <a:lnTo>
                      <a:pt x="1481" y="472"/>
                    </a:lnTo>
                    <a:lnTo>
                      <a:pt x="1474" y="472"/>
                    </a:lnTo>
                    <a:lnTo>
                      <a:pt x="1469" y="472"/>
                    </a:lnTo>
                    <a:lnTo>
                      <a:pt x="1461" y="471"/>
                    </a:lnTo>
                    <a:lnTo>
                      <a:pt x="1454" y="471"/>
                    </a:lnTo>
                    <a:lnTo>
                      <a:pt x="1448" y="471"/>
                    </a:lnTo>
                    <a:lnTo>
                      <a:pt x="1442" y="474"/>
                    </a:lnTo>
                    <a:lnTo>
                      <a:pt x="1436" y="474"/>
                    </a:lnTo>
                    <a:lnTo>
                      <a:pt x="1429" y="475"/>
                    </a:lnTo>
                    <a:lnTo>
                      <a:pt x="1422" y="476"/>
                    </a:lnTo>
                    <a:lnTo>
                      <a:pt x="1417" y="479"/>
                    </a:lnTo>
                    <a:lnTo>
                      <a:pt x="1410" y="480"/>
                    </a:lnTo>
                    <a:lnTo>
                      <a:pt x="1403" y="483"/>
                    </a:lnTo>
                    <a:lnTo>
                      <a:pt x="1398" y="484"/>
                    </a:lnTo>
                    <a:lnTo>
                      <a:pt x="1391" y="488"/>
                    </a:lnTo>
                    <a:lnTo>
                      <a:pt x="1385" y="491"/>
                    </a:lnTo>
                    <a:lnTo>
                      <a:pt x="1379" y="495"/>
                    </a:lnTo>
                    <a:lnTo>
                      <a:pt x="1374" y="498"/>
                    </a:lnTo>
                    <a:lnTo>
                      <a:pt x="1370" y="503"/>
                    </a:lnTo>
                    <a:lnTo>
                      <a:pt x="1363" y="506"/>
                    </a:lnTo>
                    <a:lnTo>
                      <a:pt x="1358" y="511"/>
                    </a:lnTo>
                    <a:lnTo>
                      <a:pt x="1354" y="515"/>
                    </a:lnTo>
                    <a:lnTo>
                      <a:pt x="1348" y="519"/>
                    </a:lnTo>
                    <a:lnTo>
                      <a:pt x="1344" y="525"/>
                    </a:lnTo>
                    <a:lnTo>
                      <a:pt x="1339" y="530"/>
                    </a:lnTo>
                    <a:lnTo>
                      <a:pt x="1335" y="535"/>
                    </a:lnTo>
                    <a:lnTo>
                      <a:pt x="1332" y="541"/>
                    </a:lnTo>
                    <a:lnTo>
                      <a:pt x="1327" y="546"/>
                    </a:lnTo>
                    <a:lnTo>
                      <a:pt x="1323" y="551"/>
                    </a:lnTo>
                    <a:lnTo>
                      <a:pt x="1319" y="557"/>
                    </a:lnTo>
                    <a:lnTo>
                      <a:pt x="1316" y="563"/>
                    </a:lnTo>
                    <a:lnTo>
                      <a:pt x="1312" y="567"/>
                    </a:lnTo>
                    <a:lnTo>
                      <a:pt x="1310" y="574"/>
                    </a:lnTo>
                    <a:lnTo>
                      <a:pt x="1307" y="579"/>
                    </a:lnTo>
                    <a:lnTo>
                      <a:pt x="1306" y="585"/>
                    </a:lnTo>
                    <a:lnTo>
                      <a:pt x="1302" y="590"/>
                    </a:lnTo>
                    <a:lnTo>
                      <a:pt x="1300" y="594"/>
                    </a:lnTo>
                    <a:lnTo>
                      <a:pt x="1298" y="600"/>
                    </a:lnTo>
                    <a:lnTo>
                      <a:pt x="1296" y="605"/>
                    </a:lnTo>
                    <a:lnTo>
                      <a:pt x="1294" y="609"/>
                    </a:lnTo>
                    <a:lnTo>
                      <a:pt x="1291" y="613"/>
                    </a:lnTo>
                    <a:lnTo>
                      <a:pt x="1289" y="617"/>
                    </a:lnTo>
                    <a:lnTo>
                      <a:pt x="1289" y="621"/>
                    </a:lnTo>
                    <a:lnTo>
                      <a:pt x="1287" y="628"/>
                    </a:lnTo>
                    <a:lnTo>
                      <a:pt x="1285" y="633"/>
                    </a:lnTo>
                    <a:lnTo>
                      <a:pt x="1284" y="636"/>
                    </a:lnTo>
                    <a:lnTo>
                      <a:pt x="1284" y="637"/>
                    </a:lnTo>
                    <a:lnTo>
                      <a:pt x="1273" y="709"/>
                    </a:lnTo>
                    <a:lnTo>
                      <a:pt x="442" y="707"/>
                    </a:lnTo>
                    <a:lnTo>
                      <a:pt x="440" y="707"/>
                    </a:lnTo>
                    <a:lnTo>
                      <a:pt x="440" y="709"/>
                    </a:lnTo>
                    <a:lnTo>
                      <a:pt x="439" y="713"/>
                    </a:lnTo>
                    <a:lnTo>
                      <a:pt x="438" y="719"/>
                    </a:lnTo>
                    <a:lnTo>
                      <a:pt x="436" y="725"/>
                    </a:lnTo>
                    <a:lnTo>
                      <a:pt x="434" y="733"/>
                    </a:lnTo>
                    <a:lnTo>
                      <a:pt x="432" y="736"/>
                    </a:lnTo>
                    <a:lnTo>
                      <a:pt x="431" y="741"/>
                    </a:lnTo>
                    <a:lnTo>
                      <a:pt x="430" y="745"/>
                    </a:lnTo>
                    <a:lnTo>
                      <a:pt x="428" y="751"/>
                    </a:lnTo>
                    <a:lnTo>
                      <a:pt x="427" y="756"/>
                    </a:lnTo>
                    <a:lnTo>
                      <a:pt x="425" y="760"/>
                    </a:lnTo>
                    <a:lnTo>
                      <a:pt x="423" y="766"/>
                    </a:lnTo>
                    <a:lnTo>
                      <a:pt x="421" y="771"/>
                    </a:lnTo>
                    <a:lnTo>
                      <a:pt x="417" y="775"/>
                    </a:lnTo>
                    <a:lnTo>
                      <a:pt x="416" y="782"/>
                    </a:lnTo>
                    <a:lnTo>
                      <a:pt x="413" y="786"/>
                    </a:lnTo>
                    <a:lnTo>
                      <a:pt x="411" y="792"/>
                    </a:lnTo>
                    <a:lnTo>
                      <a:pt x="408" y="796"/>
                    </a:lnTo>
                    <a:lnTo>
                      <a:pt x="405" y="802"/>
                    </a:lnTo>
                    <a:lnTo>
                      <a:pt x="403" y="806"/>
                    </a:lnTo>
                    <a:lnTo>
                      <a:pt x="399" y="811"/>
                    </a:lnTo>
                    <a:lnTo>
                      <a:pt x="395" y="816"/>
                    </a:lnTo>
                    <a:lnTo>
                      <a:pt x="392" y="820"/>
                    </a:lnTo>
                    <a:lnTo>
                      <a:pt x="388" y="826"/>
                    </a:lnTo>
                    <a:lnTo>
                      <a:pt x="384" y="830"/>
                    </a:lnTo>
                    <a:lnTo>
                      <a:pt x="379" y="833"/>
                    </a:lnTo>
                    <a:lnTo>
                      <a:pt x="375" y="837"/>
                    </a:lnTo>
                    <a:lnTo>
                      <a:pt x="371" y="841"/>
                    </a:lnTo>
                    <a:lnTo>
                      <a:pt x="365" y="843"/>
                    </a:lnTo>
                    <a:lnTo>
                      <a:pt x="360" y="847"/>
                    </a:lnTo>
                    <a:lnTo>
                      <a:pt x="354" y="850"/>
                    </a:lnTo>
                    <a:lnTo>
                      <a:pt x="349" y="853"/>
                    </a:lnTo>
                    <a:lnTo>
                      <a:pt x="345" y="855"/>
                    </a:lnTo>
                    <a:lnTo>
                      <a:pt x="338" y="857"/>
                    </a:lnTo>
                    <a:lnTo>
                      <a:pt x="333" y="859"/>
                    </a:lnTo>
                    <a:lnTo>
                      <a:pt x="328" y="861"/>
                    </a:lnTo>
                    <a:lnTo>
                      <a:pt x="322" y="862"/>
                    </a:lnTo>
                    <a:lnTo>
                      <a:pt x="317" y="863"/>
                    </a:lnTo>
                    <a:lnTo>
                      <a:pt x="312" y="865"/>
                    </a:lnTo>
                    <a:lnTo>
                      <a:pt x="306" y="865"/>
                    </a:lnTo>
                    <a:lnTo>
                      <a:pt x="301" y="866"/>
                    </a:lnTo>
                    <a:lnTo>
                      <a:pt x="294" y="866"/>
                    </a:lnTo>
                    <a:lnTo>
                      <a:pt x="289" y="866"/>
                    </a:lnTo>
                    <a:lnTo>
                      <a:pt x="284" y="866"/>
                    </a:lnTo>
                    <a:lnTo>
                      <a:pt x="278" y="866"/>
                    </a:lnTo>
                    <a:lnTo>
                      <a:pt x="271" y="865"/>
                    </a:lnTo>
                    <a:lnTo>
                      <a:pt x="267" y="863"/>
                    </a:lnTo>
                    <a:lnTo>
                      <a:pt x="261" y="862"/>
                    </a:lnTo>
                    <a:lnTo>
                      <a:pt x="257" y="861"/>
                    </a:lnTo>
                    <a:lnTo>
                      <a:pt x="251" y="859"/>
                    </a:lnTo>
                    <a:lnTo>
                      <a:pt x="246" y="858"/>
                    </a:lnTo>
                    <a:lnTo>
                      <a:pt x="241" y="855"/>
                    </a:lnTo>
                    <a:lnTo>
                      <a:pt x="235" y="853"/>
                    </a:lnTo>
                    <a:lnTo>
                      <a:pt x="231" y="850"/>
                    </a:lnTo>
                    <a:lnTo>
                      <a:pt x="226" y="847"/>
                    </a:lnTo>
                    <a:lnTo>
                      <a:pt x="222" y="843"/>
                    </a:lnTo>
                    <a:lnTo>
                      <a:pt x="218" y="841"/>
                    </a:lnTo>
                    <a:lnTo>
                      <a:pt x="214" y="837"/>
                    </a:lnTo>
                    <a:lnTo>
                      <a:pt x="208" y="833"/>
                    </a:lnTo>
                    <a:lnTo>
                      <a:pt x="206" y="827"/>
                    </a:lnTo>
                    <a:lnTo>
                      <a:pt x="202" y="823"/>
                    </a:lnTo>
                    <a:lnTo>
                      <a:pt x="198" y="818"/>
                    </a:lnTo>
                    <a:lnTo>
                      <a:pt x="194" y="814"/>
                    </a:lnTo>
                    <a:lnTo>
                      <a:pt x="191" y="807"/>
                    </a:lnTo>
                    <a:lnTo>
                      <a:pt x="188" y="803"/>
                    </a:lnTo>
                    <a:lnTo>
                      <a:pt x="186" y="798"/>
                    </a:lnTo>
                    <a:lnTo>
                      <a:pt x="182" y="792"/>
                    </a:lnTo>
                    <a:lnTo>
                      <a:pt x="180" y="787"/>
                    </a:lnTo>
                    <a:lnTo>
                      <a:pt x="178" y="782"/>
                    </a:lnTo>
                    <a:lnTo>
                      <a:pt x="175" y="776"/>
                    </a:lnTo>
                    <a:lnTo>
                      <a:pt x="174" y="771"/>
                    </a:lnTo>
                    <a:lnTo>
                      <a:pt x="171" y="767"/>
                    </a:lnTo>
                    <a:lnTo>
                      <a:pt x="170" y="762"/>
                    </a:lnTo>
                    <a:lnTo>
                      <a:pt x="168" y="756"/>
                    </a:lnTo>
                    <a:lnTo>
                      <a:pt x="166" y="751"/>
                    </a:lnTo>
                    <a:lnTo>
                      <a:pt x="164" y="747"/>
                    </a:lnTo>
                    <a:lnTo>
                      <a:pt x="163" y="741"/>
                    </a:lnTo>
                    <a:lnTo>
                      <a:pt x="160" y="733"/>
                    </a:lnTo>
                    <a:lnTo>
                      <a:pt x="159" y="727"/>
                    </a:lnTo>
                    <a:lnTo>
                      <a:pt x="158" y="720"/>
                    </a:lnTo>
                    <a:lnTo>
                      <a:pt x="156" y="716"/>
                    </a:lnTo>
                    <a:lnTo>
                      <a:pt x="156" y="713"/>
                    </a:lnTo>
                    <a:lnTo>
                      <a:pt x="2" y="703"/>
                    </a:lnTo>
                    <a:lnTo>
                      <a:pt x="0" y="5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2" name="Freeform 120"/>
              <p:cNvSpPr>
                <a:spLocks/>
              </p:cNvSpPr>
              <p:nvPr/>
            </p:nvSpPr>
            <p:spPr bwMode="auto">
              <a:xfrm>
                <a:off x="4620" y="1406"/>
                <a:ext cx="409" cy="309"/>
              </a:xfrm>
              <a:custGeom>
                <a:avLst/>
                <a:gdLst>
                  <a:gd name="T0" fmla="*/ 0 w 817"/>
                  <a:gd name="T1" fmla="*/ 2 h 618"/>
                  <a:gd name="T2" fmla="*/ 1 w 817"/>
                  <a:gd name="T3" fmla="*/ 0 h 618"/>
                  <a:gd name="T4" fmla="*/ 4 w 817"/>
                  <a:gd name="T5" fmla="*/ 1 h 618"/>
                  <a:gd name="T6" fmla="*/ 4 w 817"/>
                  <a:gd name="T7" fmla="*/ 2 h 618"/>
                  <a:gd name="T8" fmla="*/ 3 w 817"/>
                  <a:gd name="T9" fmla="*/ 2 h 618"/>
                  <a:gd name="T10" fmla="*/ 3 w 817"/>
                  <a:gd name="T11" fmla="*/ 1 h 618"/>
                  <a:gd name="T12" fmla="*/ 1 w 817"/>
                  <a:gd name="T13" fmla="*/ 1 h 618"/>
                  <a:gd name="T14" fmla="*/ 1 w 817"/>
                  <a:gd name="T15" fmla="*/ 2 h 618"/>
                  <a:gd name="T16" fmla="*/ 0 w 817"/>
                  <a:gd name="T17" fmla="*/ 2 h 618"/>
                  <a:gd name="T18" fmla="*/ 0 w 817"/>
                  <a:gd name="T19" fmla="*/ 2 h 6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7"/>
                  <a:gd name="T31" fmla="*/ 0 h 618"/>
                  <a:gd name="T32" fmla="*/ 817 w 817"/>
                  <a:gd name="T33" fmla="*/ 618 h 6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7" h="618">
                    <a:moveTo>
                      <a:pt x="0" y="618"/>
                    </a:moveTo>
                    <a:lnTo>
                      <a:pt x="9" y="0"/>
                    </a:lnTo>
                    <a:lnTo>
                      <a:pt x="817" y="4"/>
                    </a:lnTo>
                    <a:lnTo>
                      <a:pt x="817" y="607"/>
                    </a:lnTo>
                    <a:lnTo>
                      <a:pt x="754" y="607"/>
                    </a:lnTo>
                    <a:lnTo>
                      <a:pt x="758" y="62"/>
                    </a:lnTo>
                    <a:lnTo>
                      <a:pt x="65" y="67"/>
                    </a:lnTo>
                    <a:lnTo>
                      <a:pt x="58" y="610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Freeform 121"/>
              <p:cNvSpPr>
                <a:spLocks/>
              </p:cNvSpPr>
              <p:nvPr/>
            </p:nvSpPr>
            <p:spPr bwMode="auto">
              <a:xfrm>
                <a:off x="4557" y="1691"/>
                <a:ext cx="669" cy="97"/>
              </a:xfrm>
              <a:custGeom>
                <a:avLst/>
                <a:gdLst>
                  <a:gd name="T0" fmla="*/ 0 w 1340"/>
                  <a:gd name="T1" fmla="*/ 0 h 193"/>
                  <a:gd name="T2" fmla="*/ 5 w 1340"/>
                  <a:gd name="T3" fmla="*/ 0 h 193"/>
                  <a:gd name="T4" fmla="*/ 5 w 1340"/>
                  <a:gd name="T5" fmla="*/ 1 h 193"/>
                  <a:gd name="T6" fmla="*/ 0 w 1340"/>
                  <a:gd name="T7" fmla="*/ 1 h 193"/>
                  <a:gd name="T8" fmla="*/ 0 w 1340"/>
                  <a:gd name="T9" fmla="*/ 1 h 193"/>
                  <a:gd name="T10" fmla="*/ 4 w 1340"/>
                  <a:gd name="T11" fmla="*/ 1 h 193"/>
                  <a:gd name="T12" fmla="*/ 4 w 1340"/>
                  <a:gd name="T13" fmla="*/ 1 h 193"/>
                  <a:gd name="T14" fmla="*/ 0 w 1340"/>
                  <a:gd name="T15" fmla="*/ 1 h 193"/>
                  <a:gd name="T16" fmla="*/ 0 w 1340"/>
                  <a:gd name="T17" fmla="*/ 0 h 193"/>
                  <a:gd name="T18" fmla="*/ 0 w 1340"/>
                  <a:gd name="T19" fmla="*/ 0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40"/>
                  <a:gd name="T31" fmla="*/ 0 h 193"/>
                  <a:gd name="T32" fmla="*/ 1340 w 1340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40" h="193">
                    <a:moveTo>
                      <a:pt x="0" y="0"/>
                    </a:moveTo>
                    <a:lnTo>
                      <a:pt x="1333" y="0"/>
                    </a:lnTo>
                    <a:lnTo>
                      <a:pt x="1340" y="193"/>
                    </a:lnTo>
                    <a:lnTo>
                      <a:pt x="10" y="177"/>
                    </a:lnTo>
                    <a:lnTo>
                      <a:pt x="43" y="127"/>
                    </a:lnTo>
                    <a:lnTo>
                      <a:pt x="1272" y="138"/>
                    </a:lnTo>
                    <a:lnTo>
                      <a:pt x="1272" y="70"/>
                    </a:lnTo>
                    <a:lnTo>
                      <a:pt x="4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4" name="Freeform 122"/>
              <p:cNvSpPr>
                <a:spLocks/>
              </p:cNvSpPr>
              <p:nvPr/>
            </p:nvSpPr>
            <p:spPr bwMode="auto">
              <a:xfrm>
                <a:off x="4557" y="1690"/>
                <a:ext cx="29" cy="90"/>
              </a:xfrm>
              <a:custGeom>
                <a:avLst/>
                <a:gdLst>
                  <a:gd name="T0" fmla="*/ 0 w 59"/>
                  <a:gd name="T1" fmla="*/ 0 h 180"/>
                  <a:gd name="T2" fmla="*/ 0 w 59"/>
                  <a:gd name="T3" fmla="*/ 1 h 180"/>
                  <a:gd name="T4" fmla="*/ 0 w 59"/>
                  <a:gd name="T5" fmla="*/ 1 h 180"/>
                  <a:gd name="T6" fmla="*/ 0 w 59"/>
                  <a:gd name="T7" fmla="*/ 1 h 180"/>
                  <a:gd name="T8" fmla="*/ 0 w 59"/>
                  <a:gd name="T9" fmla="*/ 0 h 180"/>
                  <a:gd name="T10" fmla="*/ 0 w 59"/>
                  <a:gd name="T11" fmla="*/ 0 h 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180"/>
                  <a:gd name="T20" fmla="*/ 59 w 59"/>
                  <a:gd name="T21" fmla="*/ 180 h 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180">
                    <a:moveTo>
                      <a:pt x="0" y="0"/>
                    </a:moveTo>
                    <a:lnTo>
                      <a:pt x="6" y="180"/>
                    </a:lnTo>
                    <a:lnTo>
                      <a:pt x="59" y="157"/>
                    </a:lnTo>
                    <a:lnTo>
                      <a:pt x="5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5" name="Freeform 123"/>
              <p:cNvSpPr>
                <a:spLocks/>
              </p:cNvSpPr>
              <p:nvPr/>
            </p:nvSpPr>
            <p:spPr bwMode="auto">
              <a:xfrm>
                <a:off x="4667" y="1479"/>
                <a:ext cx="304" cy="101"/>
              </a:xfrm>
              <a:custGeom>
                <a:avLst/>
                <a:gdLst>
                  <a:gd name="T0" fmla="*/ 0 w 608"/>
                  <a:gd name="T1" fmla="*/ 0 h 201"/>
                  <a:gd name="T2" fmla="*/ 2 w 608"/>
                  <a:gd name="T3" fmla="*/ 0 h 201"/>
                  <a:gd name="T4" fmla="*/ 2 w 608"/>
                  <a:gd name="T5" fmla="*/ 1 h 201"/>
                  <a:gd name="T6" fmla="*/ 0 w 608"/>
                  <a:gd name="T7" fmla="*/ 1 h 201"/>
                  <a:gd name="T8" fmla="*/ 1 w 608"/>
                  <a:gd name="T9" fmla="*/ 1 h 201"/>
                  <a:gd name="T10" fmla="*/ 2 w 608"/>
                  <a:gd name="T11" fmla="*/ 1 h 201"/>
                  <a:gd name="T12" fmla="*/ 2 w 608"/>
                  <a:gd name="T13" fmla="*/ 1 h 201"/>
                  <a:gd name="T14" fmla="*/ 1 w 608"/>
                  <a:gd name="T15" fmla="*/ 1 h 201"/>
                  <a:gd name="T16" fmla="*/ 0 w 608"/>
                  <a:gd name="T17" fmla="*/ 0 h 201"/>
                  <a:gd name="T18" fmla="*/ 0 w 608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8"/>
                  <a:gd name="T31" fmla="*/ 0 h 201"/>
                  <a:gd name="T32" fmla="*/ 608 w 608"/>
                  <a:gd name="T33" fmla="*/ 201 h 2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8" h="201">
                    <a:moveTo>
                      <a:pt x="0" y="0"/>
                    </a:moveTo>
                    <a:lnTo>
                      <a:pt x="608" y="0"/>
                    </a:lnTo>
                    <a:lnTo>
                      <a:pt x="608" y="201"/>
                    </a:lnTo>
                    <a:lnTo>
                      <a:pt x="0" y="193"/>
                    </a:lnTo>
                    <a:lnTo>
                      <a:pt x="18" y="140"/>
                    </a:lnTo>
                    <a:lnTo>
                      <a:pt x="550" y="144"/>
                    </a:lnTo>
                    <a:lnTo>
                      <a:pt x="547" y="71"/>
                    </a:lnTo>
                    <a:lnTo>
                      <a:pt x="27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Freeform 124"/>
              <p:cNvSpPr>
                <a:spLocks/>
              </p:cNvSpPr>
              <p:nvPr/>
            </p:nvSpPr>
            <p:spPr bwMode="auto">
              <a:xfrm>
                <a:off x="4667" y="1484"/>
                <a:ext cx="33" cy="94"/>
              </a:xfrm>
              <a:custGeom>
                <a:avLst/>
                <a:gdLst>
                  <a:gd name="T0" fmla="*/ 0 w 66"/>
                  <a:gd name="T1" fmla="*/ 0 h 189"/>
                  <a:gd name="T2" fmla="*/ 0 w 66"/>
                  <a:gd name="T3" fmla="*/ 0 h 189"/>
                  <a:gd name="T4" fmla="*/ 1 w 66"/>
                  <a:gd name="T5" fmla="*/ 0 h 189"/>
                  <a:gd name="T6" fmla="*/ 1 w 66"/>
                  <a:gd name="T7" fmla="*/ 0 h 189"/>
                  <a:gd name="T8" fmla="*/ 0 w 66"/>
                  <a:gd name="T9" fmla="*/ 0 h 189"/>
                  <a:gd name="T10" fmla="*/ 0 w 66"/>
                  <a:gd name="T11" fmla="*/ 0 h 1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189"/>
                  <a:gd name="T20" fmla="*/ 66 w 66"/>
                  <a:gd name="T21" fmla="*/ 189 h 1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189">
                    <a:moveTo>
                      <a:pt x="0" y="0"/>
                    </a:moveTo>
                    <a:lnTo>
                      <a:pt x="0" y="189"/>
                    </a:lnTo>
                    <a:lnTo>
                      <a:pt x="57" y="163"/>
                    </a:lnTo>
                    <a:lnTo>
                      <a:pt x="66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7" name="Freeform 125"/>
              <p:cNvSpPr>
                <a:spLocks/>
              </p:cNvSpPr>
              <p:nvPr/>
            </p:nvSpPr>
            <p:spPr bwMode="auto">
              <a:xfrm>
                <a:off x="4639" y="1763"/>
                <a:ext cx="180" cy="103"/>
              </a:xfrm>
              <a:custGeom>
                <a:avLst/>
                <a:gdLst>
                  <a:gd name="T0" fmla="*/ 0 w 359"/>
                  <a:gd name="T1" fmla="*/ 1 h 205"/>
                  <a:gd name="T2" fmla="*/ 1 w 359"/>
                  <a:gd name="T3" fmla="*/ 1 h 205"/>
                  <a:gd name="T4" fmla="*/ 1 w 359"/>
                  <a:gd name="T5" fmla="*/ 1 h 205"/>
                  <a:gd name="T6" fmla="*/ 1 w 359"/>
                  <a:gd name="T7" fmla="*/ 1 h 205"/>
                  <a:gd name="T8" fmla="*/ 1 w 359"/>
                  <a:gd name="T9" fmla="*/ 1 h 205"/>
                  <a:gd name="T10" fmla="*/ 1 w 359"/>
                  <a:gd name="T11" fmla="*/ 1 h 205"/>
                  <a:gd name="T12" fmla="*/ 1 w 359"/>
                  <a:gd name="T13" fmla="*/ 1 h 205"/>
                  <a:gd name="T14" fmla="*/ 1 w 359"/>
                  <a:gd name="T15" fmla="*/ 1 h 205"/>
                  <a:gd name="T16" fmla="*/ 1 w 359"/>
                  <a:gd name="T17" fmla="*/ 1 h 205"/>
                  <a:gd name="T18" fmla="*/ 1 w 359"/>
                  <a:gd name="T19" fmla="*/ 1 h 205"/>
                  <a:gd name="T20" fmla="*/ 1 w 359"/>
                  <a:gd name="T21" fmla="*/ 1 h 205"/>
                  <a:gd name="T22" fmla="*/ 1 w 359"/>
                  <a:gd name="T23" fmla="*/ 1 h 205"/>
                  <a:gd name="T24" fmla="*/ 1 w 359"/>
                  <a:gd name="T25" fmla="*/ 1 h 205"/>
                  <a:gd name="T26" fmla="*/ 1 w 359"/>
                  <a:gd name="T27" fmla="*/ 1 h 205"/>
                  <a:gd name="T28" fmla="*/ 1 w 359"/>
                  <a:gd name="T29" fmla="*/ 1 h 205"/>
                  <a:gd name="T30" fmla="*/ 1 w 359"/>
                  <a:gd name="T31" fmla="*/ 1 h 205"/>
                  <a:gd name="T32" fmla="*/ 1 w 359"/>
                  <a:gd name="T33" fmla="*/ 1 h 205"/>
                  <a:gd name="T34" fmla="*/ 1 w 359"/>
                  <a:gd name="T35" fmla="*/ 1 h 205"/>
                  <a:gd name="T36" fmla="*/ 1 w 359"/>
                  <a:gd name="T37" fmla="*/ 1 h 205"/>
                  <a:gd name="T38" fmla="*/ 1 w 359"/>
                  <a:gd name="T39" fmla="*/ 1 h 205"/>
                  <a:gd name="T40" fmla="*/ 2 w 359"/>
                  <a:gd name="T41" fmla="*/ 1 h 205"/>
                  <a:gd name="T42" fmla="*/ 2 w 359"/>
                  <a:gd name="T43" fmla="*/ 1 h 205"/>
                  <a:gd name="T44" fmla="*/ 2 w 359"/>
                  <a:gd name="T45" fmla="*/ 1 h 205"/>
                  <a:gd name="T46" fmla="*/ 2 w 359"/>
                  <a:gd name="T47" fmla="*/ 1 h 205"/>
                  <a:gd name="T48" fmla="*/ 2 w 359"/>
                  <a:gd name="T49" fmla="*/ 1 h 205"/>
                  <a:gd name="T50" fmla="*/ 2 w 359"/>
                  <a:gd name="T51" fmla="*/ 1 h 205"/>
                  <a:gd name="T52" fmla="*/ 2 w 359"/>
                  <a:gd name="T53" fmla="*/ 1 h 205"/>
                  <a:gd name="T54" fmla="*/ 2 w 359"/>
                  <a:gd name="T55" fmla="*/ 1 h 205"/>
                  <a:gd name="T56" fmla="*/ 2 w 359"/>
                  <a:gd name="T57" fmla="*/ 1 h 205"/>
                  <a:gd name="T58" fmla="*/ 2 w 359"/>
                  <a:gd name="T59" fmla="*/ 1 h 205"/>
                  <a:gd name="T60" fmla="*/ 2 w 359"/>
                  <a:gd name="T61" fmla="*/ 1 h 205"/>
                  <a:gd name="T62" fmla="*/ 2 w 359"/>
                  <a:gd name="T63" fmla="*/ 1 h 205"/>
                  <a:gd name="T64" fmla="*/ 2 w 359"/>
                  <a:gd name="T65" fmla="*/ 1 h 205"/>
                  <a:gd name="T66" fmla="*/ 2 w 359"/>
                  <a:gd name="T67" fmla="*/ 1 h 205"/>
                  <a:gd name="T68" fmla="*/ 2 w 359"/>
                  <a:gd name="T69" fmla="*/ 1 h 205"/>
                  <a:gd name="T70" fmla="*/ 2 w 359"/>
                  <a:gd name="T71" fmla="*/ 1 h 205"/>
                  <a:gd name="T72" fmla="*/ 2 w 359"/>
                  <a:gd name="T73" fmla="*/ 1 h 205"/>
                  <a:gd name="T74" fmla="*/ 1 w 359"/>
                  <a:gd name="T75" fmla="*/ 1 h 205"/>
                  <a:gd name="T76" fmla="*/ 1 w 359"/>
                  <a:gd name="T77" fmla="*/ 1 h 205"/>
                  <a:gd name="T78" fmla="*/ 1 w 359"/>
                  <a:gd name="T79" fmla="*/ 1 h 205"/>
                  <a:gd name="T80" fmla="*/ 1 w 359"/>
                  <a:gd name="T81" fmla="*/ 1 h 205"/>
                  <a:gd name="T82" fmla="*/ 1 w 359"/>
                  <a:gd name="T83" fmla="*/ 1 h 205"/>
                  <a:gd name="T84" fmla="*/ 1 w 359"/>
                  <a:gd name="T85" fmla="*/ 1 h 205"/>
                  <a:gd name="T86" fmla="*/ 1 w 359"/>
                  <a:gd name="T87" fmla="*/ 1 h 205"/>
                  <a:gd name="T88" fmla="*/ 1 w 359"/>
                  <a:gd name="T89" fmla="*/ 1 h 205"/>
                  <a:gd name="T90" fmla="*/ 1 w 359"/>
                  <a:gd name="T91" fmla="*/ 1 h 205"/>
                  <a:gd name="T92" fmla="*/ 1 w 359"/>
                  <a:gd name="T93" fmla="*/ 1 h 205"/>
                  <a:gd name="T94" fmla="*/ 1 w 359"/>
                  <a:gd name="T95" fmla="*/ 1 h 205"/>
                  <a:gd name="T96" fmla="*/ 1 w 359"/>
                  <a:gd name="T97" fmla="*/ 1 h 205"/>
                  <a:gd name="T98" fmla="*/ 1 w 359"/>
                  <a:gd name="T99" fmla="*/ 1 h 205"/>
                  <a:gd name="T100" fmla="*/ 1 w 359"/>
                  <a:gd name="T101" fmla="*/ 1 h 205"/>
                  <a:gd name="T102" fmla="*/ 1 w 359"/>
                  <a:gd name="T103" fmla="*/ 1 h 205"/>
                  <a:gd name="T104" fmla="*/ 1 w 359"/>
                  <a:gd name="T105" fmla="*/ 1 h 205"/>
                  <a:gd name="T106" fmla="*/ 1 w 359"/>
                  <a:gd name="T107" fmla="*/ 1 h 205"/>
                  <a:gd name="T108" fmla="*/ 0 w 359"/>
                  <a:gd name="T109" fmla="*/ 1 h 2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59"/>
                  <a:gd name="T166" fmla="*/ 0 h 205"/>
                  <a:gd name="T167" fmla="*/ 359 w 359"/>
                  <a:gd name="T168" fmla="*/ 205 h 2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59" h="205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30"/>
                    </a:lnTo>
                    <a:lnTo>
                      <a:pt x="4" y="34"/>
                    </a:lnTo>
                    <a:lnTo>
                      <a:pt x="5" y="39"/>
                    </a:lnTo>
                    <a:lnTo>
                      <a:pt x="5" y="44"/>
                    </a:lnTo>
                    <a:lnTo>
                      <a:pt x="8" y="50"/>
                    </a:lnTo>
                    <a:lnTo>
                      <a:pt x="8" y="55"/>
                    </a:lnTo>
                    <a:lnTo>
                      <a:pt x="11" y="60"/>
                    </a:lnTo>
                    <a:lnTo>
                      <a:pt x="11" y="66"/>
                    </a:lnTo>
                    <a:lnTo>
                      <a:pt x="12" y="71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7" y="90"/>
                    </a:lnTo>
                    <a:lnTo>
                      <a:pt x="20" y="95"/>
                    </a:lnTo>
                    <a:lnTo>
                      <a:pt x="23" y="102"/>
                    </a:lnTo>
                    <a:lnTo>
                      <a:pt x="26" y="109"/>
                    </a:lnTo>
                    <a:lnTo>
                      <a:pt x="28" y="114"/>
                    </a:lnTo>
                    <a:lnTo>
                      <a:pt x="31" y="119"/>
                    </a:lnTo>
                    <a:lnTo>
                      <a:pt x="34" y="126"/>
                    </a:lnTo>
                    <a:lnTo>
                      <a:pt x="38" y="131"/>
                    </a:lnTo>
                    <a:lnTo>
                      <a:pt x="39" y="137"/>
                    </a:lnTo>
                    <a:lnTo>
                      <a:pt x="43" y="142"/>
                    </a:lnTo>
                    <a:lnTo>
                      <a:pt x="47" y="148"/>
                    </a:lnTo>
                    <a:lnTo>
                      <a:pt x="51" y="154"/>
                    </a:lnTo>
                    <a:lnTo>
                      <a:pt x="54" y="158"/>
                    </a:lnTo>
                    <a:lnTo>
                      <a:pt x="59" y="162"/>
                    </a:lnTo>
                    <a:lnTo>
                      <a:pt x="63" y="168"/>
                    </a:lnTo>
                    <a:lnTo>
                      <a:pt x="68" y="172"/>
                    </a:lnTo>
                    <a:lnTo>
                      <a:pt x="74" y="176"/>
                    </a:lnTo>
                    <a:lnTo>
                      <a:pt x="80" y="180"/>
                    </a:lnTo>
                    <a:lnTo>
                      <a:pt x="87" y="184"/>
                    </a:lnTo>
                    <a:lnTo>
                      <a:pt x="94" y="188"/>
                    </a:lnTo>
                    <a:lnTo>
                      <a:pt x="101" y="189"/>
                    </a:lnTo>
                    <a:lnTo>
                      <a:pt x="107" y="192"/>
                    </a:lnTo>
                    <a:lnTo>
                      <a:pt x="115" y="194"/>
                    </a:lnTo>
                    <a:lnTo>
                      <a:pt x="123" y="197"/>
                    </a:lnTo>
                    <a:lnTo>
                      <a:pt x="130" y="198"/>
                    </a:lnTo>
                    <a:lnTo>
                      <a:pt x="138" y="201"/>
                    </a:lnTo>
                    <a:lnTo>
                      <a:pt x="142" y="201"/>
                    </a:lnTo>
                    <a:lnTo>
                      <a:pt x="146" y="202"/>
                    </a:lnTo>
                    <a:lnTo>
                      <a:pt x="151" y="202"/>
                    </a:lnTo>
                    <a:lnTo>
                      <a:pt x="155" y="204"/>
                    </a:lnTo>
                    <a:lnTo>
                      <a:pt x="163" y="204"/>
                    </a:lnTo>
                    <a:lnTo>
                      <a:pt x="172" y="205"/>
                    </a:lnTo>
                    <a:lnTo>
                      <a:pt x="180" y="205"/>
                    </a:lnTo>
                    <a:lnTo>
                      <a:pt x="188" y="205"/>
                    </a:lnTo>
                    <a:lnTo>
                      <a:pt x="196" y="204"/>
                    </a:lnTo>
                    <a:lnTo>
                      <a:pt x="202" y="204"/>
                    </a:lnTo>
                    <a:lnTo>
                      <a:pt x="210" y="202"/>
                    </a:lnTo>
                    <a:lnTo>
                      <a:pt x="218" y="201"/>
                    </a:lnTo>
                    <a:lnTo>
                      <a:pt x="225" y="200"/>
                    </a:lnTo>
                    <a:lnTo>
                      <a:pt x="232" y="197"/>
                    </a:lnTo>
                    <a:lnTo>
                      <a:pt x="239" y="194"/>
                    </a:lnTo>
                    <a:lnTo>
                      <a:pt x="245" y="192"/>
                    </a:lnTo>
                    <a:lnTo>
                      <a:pt x="251" y="189"/>
                    </a:lnTo>
                    <a:lnTo>
                      <a:pt x="257" y="185"/>
                    </a:lnTo>
                    <a:lnTo>
                      <a:pt x="263" y="182"/>
                    </a:lnTo>
                    <a:lnTo>
                      <a:pt x="268" y="178"/>
                    </a:lnTo>
                    <a:lnTo>
                      <a:pt x="272" y="172"/>
                    </a:lnTo>
                    <a:lnTo>
                      <a:pt x="277" y="166"/>
                    </a:lnTo>
                    <a:lnTo>
                      <a:pt x="281" y="161"/>
                    </a:lnTo>
                    <a:lnTo>
                      <a:pt x="287" y="156"/>
                    </a:lnTo>
                    <a:lnTo>
                      <a:pt x="289" y="149"/>
                    </a:lnTo>
                    <a:lnTo>
                      <a:pt x="295" y="142"/>
                    </a:lnTo>
                    <a:lnTo>
                      <a:pt x="299" y="135"/>
                    </a:lnTo>
                    <a:lnTo>
                      <a:pt x="304" y="130"/>
                    </a:lnTo>
                    <a:lnTo>
                      <a:pt x="307" y="122"/>
                    </a:lnTo>
                    <a:lnTo>
                      <a:pt x="311" y="115"/>
                    </a:lnTo>
                    <a:lnTo>
                      <a:pt x="315" y="109"/>
                    </a:lnTo>
                    <a:lnTo>
                      <a:pt x="319" y="102"/>
                    </a:lnTo>
                    <a:lnTo>
                      <a:pt x="322" y="94"/>
                    </a:lnTo>
                    <a:lnTo>
                      <a:pt x="326" y="87"/>
                    </a:lnTo>
                    <a:lnTo>
                      <a:pt x="328" y="81"/>
                    </a:lnTo>
                    <a:lnTo>
                      <a:pt x="332" y="74"/>
                    </a:lnTo>
                    <a:lnTo>
                      <a:pt x="335" y="67"/>
                    </a:lnTo>
                    <a:lnTo>
                      <a:pt x="338" y="60"/>
                    </a:lnTo>
                    <a:lnTo>
                      <a:pt x="339" y="54"/>
                    </a:lnTo>
                    <a:lnTo>
                      <a:pt x="343" y="48"/>
                    </a:lnTo>
                    <a:lnTo>
                      <a:pt x="344" y="42"/>
                    </a:lnTo>
                    <a:lnTo>
                      <a:pt x="347" y="36"/>
                    </a:lnTo>
                    <a:lnTo>
                      <a:pt x="348" y="31"/>
                    </a:lnTo>
                    <a:lnTo>
                      <a:pt x="351" y="27"/>
                    </a:lnTo>
                    <a:lnTo>
                      <a:pt x="352" y="22"/>
                    </a:lnTo>
                    <a:lnTo>
                      <a:pt x="354" y="18"/>
                    </a:lnTo>
                    <a:lnTo>
                      <a:pt x="355" y="15"/>
                    </a:lnTo>
                    <a:lnTo>
                      <a:pt x="356" y="12"/>
                    </a:lnTo>
                    <a:lnTo>
                      <a:pt x="358" y="8"/>
                    </a:lnTo>
                    <a:lnTo>
                      <a:pt x="359" y="8"/>
                    </a:lnTo>
                    <a:lnTo>
                      <a:pt x="281" y="0"/>
                    </a:lnTo>
                    <a:lnTo>
                      <a:pt x="280" y="0"/>
                    </a:lnTo>
                    <a:lnTo>
                      <a:pt x="280" y="4"/>
                    </a:lnTo>
                    <a:lnTo>
                      <a:pt x="279" y="8"/>
                    </a:lnTo>
                    <a:lnTo>
                      <a:pt x="279" y="12"/>
                    </a:lnTo>
                    <a:lnTo>
                      <a:pt x="277" y="19"/>
                    </a:lnTo>
                    <a:lnTo>
                      <a:pt x="276" y="27"/>
                    </a:lnTo>
                    <a:lnTo>
                      <a:pt x="273" y="31"/>
                    </a:lnTo>
                    <a:lnTo>
                      <a:pt x="273" y="35"/>
                    </a:lnTo>
                    <a:lnTo>
                      <a:pt x="272" y="39"/>
                    </a:lnTo>
                    <a:lnTo>
                      <a:pt x="272" y="44"/>
                    </a:lnTo>
                    <a:lnTo>
                      <a:pt x="271" y="48"/>
                    </a:lnTo>
                    <a:lnTo>
                      <a:pt x="268" y="52"/>
                    </a:lnTo>
                    <a:lnTo>
                      <a:pt x="267" y="58"/>
                    </a:lnTo>
                    <a:lnTo>
                      <a:pt x="267" y="62"/>
                    </a:lnTo>
                    <a:lnTo>
                      <a:pt x="264" y="66"/>
                    </a:lnTo>
                    <a:lnTo>
                      <a:pt x="263" y="71"/>
                    </a:lnTo>
                    <a:lnTo>
                      <a:pt x="261" y="75"/>
                    </a:lnTo>
                    <a:lnTo>
                      <a:pt x="260" y="81"/>
                    </a:lnTo>
                    <a:lnTo>
                      <a:pt x="257" y="85"/>
                    </a:lnTo>
                    <a:lnTo>
                      <a:pt x="256" y="90"/>
                    </a:lnTo>
                    <a:lnTo>
                      <a:pt x="255" y="93"/>
                    </a:lnTo>
                    <a:lnTo>
                      <a:pt x="253" y="98"/>
                    </a:lnTo>
                    <a:lnTo>
                      <a:pt x="249" y="105"/>
                    </a:lnTo>
                    <a:lnTo>
                      <a:pt x="245" y="113"/>
                    </a:lnTo>
                    <a:lnTo>
                      <a:pt x="240" y="115"/>
                    </a:lnTo>
                    <a:lnTo>
                      <a:pt x="233" y="121"/>
                    </a:lnTo>
                    <a:lnTo>
                      <a:pt x="228" y="122"/>
                    </a:lnTo>
                    <a:lnTo>
                      <a:pt x="224" y="125"/>
                    </a:lnTo>
                    <a:lnTo>
                      <a:pt x="220" y="126"/>
                    </a:lnTo>
                    <a:lnTo>
                      <a:pt x="216" y="127"/>
                    </a:lnTo>
                    <a:lnTo>
                      <a:pt x="210" y="129"/>
                    </a:lnTo>
                    <a:lnTo>
                      <a:pt x="205" y="129"/>
                    </a:lnTo>
                    <a:lnTo>
                      <a:pt x="200" y="130"/>
                    </a:lnTo>
                    <a:lnTo>
                      <a:pt x="194" y="131"/>
                    </a:lnTo>
                    <a:lnTo>
                      <a:pt x="189" y="131"/>
                    </a:lnTo>
                    <a:lnTo>
                      <a:pt x="184" y="131"/>
                    </a:lnTo>
                    <a:lnTo>
                      <a:pt x="178" y="131"/>
                    </a:lnTo>
                    <a:lnTo>
                      <a:pt x="173" y="131"/>
                    </a:lnTo>
                    <a:lnTo>
                      <a:pt x="166" y="131"/>
                    </a:lnTo>
                    <a:lnTo>
                      <a:pt x="161" y="130"/>
                    </a:lnTo>
                    <a:lnTo>
                      <a:pt x="155" y="130"/>
                    </a:lnTo>
                    <a:lnTo>
                      <a:pt x="149" y="129"/>
                    </a:lnTo>
                    <a:lnTo>
                      <a:pt x="143" y="127"/>
                    </a:lnTo>
                    <a:lnTo>
                      <a:pt x="138" y="126"/>
                    </a:lnTo>
                    <a:lnTo>
                      <a:pt x="134" y="125"/>
                    </a:lnTo>
                    <a:lnTo>
                      <a:pt x="129" y="123"/>
                    </a:lnTo>
                    <a:lnTo>
                      <a:pt x="125" y="121"/>
                    </a:lnTo>
                    <a:lnTo>
                      <a:pt x="119" y="118"/>
                    </a:lnTo>
                    <a:lnTo>
                      <a:pt x="115" y="115"/>
                    </a:lnTo>
                    <a:lnTo>
                      <a:pt x="113" y="114"/>
                    </a:lnTo>
                    <a:lnTo>
                      <a:pt x="106" y="109"/>
                    </a:lnTo>
                    <a:lnTo>
                      <a:pt x="102" y="103"/>
                    </a:lnTo>
                    <a:lnTo>
                      <a:pt x="98" y="95"/>
                    </a:lnTo>
                    <a:lnTo>
                      <a:pt x="95" y="89"/>
                    </a:lnTo>
                    <a:lnTo>
                      <a:pt x="90" y="81"/>
                    </a:lnTo>
                    <a:lnTo>
                      <a:pt x="87" y="74"/>
                    </a:lnTo>
                    <a:lnTo>
                      <a:pt x="84" y="69"/>
                    </a:lnTo>
                    <a:lnTo>
                      <a:pt x="83" y="64"/>
                    </a:lnTo>
                    <a:lnTo>
                      <a:pt x="82" y="60"/>
                    </a:lnTo>
                    <a:lnTo>
                      <a:pt x="80" y="56"/>
                    </a:lnTo>
                    <a:lnTo>
                      <a:pt x="76" y="48"/>
                    </a:lnTo>
                    <a:lnTo>
                      <a:pt x="75" y="42"/>
                    </a:lnTo>
                    <a:lnTo>
                      <a:pt x="71" y="32"/>
                    </a:lnTo>
                    <a:lnTo>
                      <a:pt x="68" y="26"/>
                    </a:lnTo>
                    <a:lnTo>
                      <a:pt x="66" y="19"/>
                    </a:lnTo>
                    <a:lnTo>
                      <a:pt x="64" y="15"/>
                    </a:lnTo>
                    <a:lnTo>
                      <a:pt x="63" y="10"/>
                    </a:lnTo>
                    <a:lnTo>
                      <a:pt x="62" y="7"/>
                    </a:lnTo>
                    <a:lnTo>
                      <a:pt x="6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8" name="Freeform 126"/>
              <p:cNvSpPr>
                <a:spLocks/>
              </p:cNvSpPr>
              <p:nvPr/>
            </p:nvSpPr>
            <p:spPr bwMode="auto">
              <a:xfrm>
                <a:off x="5034" y="1446"/>
                <a:ext cx="402" cy="306"/>
              </a:xfrm>
              <a:custGeom>
                <a:avLst/>
                <a:gdLst>
                  <a:gd name="T0" fmla="*/ 3 w 804"/>
                  <a:gd name="T1" fmla="*/ 1 h 610"/>
                  <a:gd name="T2" fmla="*/ 3 w 804"/>
                  <a:gd name="T3" fmla="*/ 2 h 610"/>
                  <a:gd name="T4" fmla="*/ 3 w 804"/>
                  <a:gd name="T5" fmla="*/ 2 h 610"/>
                  <a:gd name="T6" fmla="*/ 3 w 804"/>
                  <a:gd name="T7" fmla="*/ 2 h 610"/>
                  <a:gd name="T8" fmla="*/ 3 w 804"/>
                  <a:gd name="T9" fmla="*/ 2 h 610"/>
                  <a:gd name="T10" fmla="*/ 3 w 804"/>
                  <a:gd name="T11" fmla="*/ 2 h 610"/>
                  <a:gd name="T12" fmla="*/ 3 w 804"/>
                  <a:gd name="T13" fmla="*/ 2 h 610"/>
                  <a:gd name="T14" fmla="*/ 3 w 804"/>
                  <a:gd name="T15" fmla="*/ 2 h 610"/>
                  <a:gd name="T16" fmla="*/ 3 w 804"/>
                  <a:gd name="T17" fmla="*/ 2 h 610"/>
                  <a:gd name="T18" fmla="*/ 3 w 804"/>
                  <a:gd name="T19" fmla="*/ 2 h 610"/>
                  <a:gd name="T20" fmla="*/ 3 w 804"/>
                  <a:gd name="T21" fmla="*/ 2 h 610"/>
                  <a:gd name="T22" fmla="*/ 3 w 804"/>
                  <a:gd name="T23" fmla="*/ 3 h 610"/>
                  <a:gd name="T24" fmla="*/ 3 w 804"/>
                  <a:gd name="T25" fmla="*/ 3 h 610"/>
                  <a:gd name="T26" fmla="*/ 3 w 804"/>
                  <a:gd name="T27" fmla="*/ 3 h 610"/>
                  <a:gd name="T28" fmla="*/ 3 w 804"/>
                  <a:gd name="T29" fmla="*/ 3 h 610"/>
                  <a:gd name="T30" fmla="*/ 3 w 804"/>
                  <a:gd name="T31" fmla="*/ 3 h 610"/>
                  <a:gd name="T32" fmla="*/ 3 w 804"/>
                  <a:gd name="T33" fmla="*/ 3 h 610"/>
                  <a:gd name="T34" fmla="*/ 3 w 804"/>
                  <a:gd name="T35" fmla="*/ 3 h 610"/>
                  <a:gd name="T36" fmla="*/ 3 w 804"/>
                  <a:gd name="T37" fmla="*/ 2 h 610"/>
                  <a:gd name="T38" fmla="*/ 3 w 804"/>
                  <a:gd name="T39" fmla="*/ 2 h 610"/>
                  <a:gd name="T40" fmla="*/ 3 w 804"/>
                  <a:gd name="T41" fmla="*/ 2 h 610"/>
                  <a:gd name="T42" fmla="*/ 3 w 804"/>
                  <a:gd name="T43" fmla="*/ 2 h 610"/>
                  <a:gd name="T44" fmla="*/ 3 w 804"/>
                  <a:gd name="T45" fmla="*/ 2 h 610"/>
                  <a:gd name="T46" fmla="*/ 3 w 804"/>
                  <a:gd name="T47" fmla="*/ 2 h 610"/>
                  <a:gd name="T48" fmla="*/ 2 w 804"/>
                  <a:gd name="T49" fmla="*/ 2 h 610"/>
                  <a:gd name="T50" fmla="*/ 2 w 804"/>
                  <a:gd name="T51" fmla="*/ 2 h 610"/>
                  <a:gd name="T52" fmla="*/ 2 w 804"/>
                  <a:gd name="T53" fmla="*/ 2 h 610"/>
                  <a:gd name="T54" fmla="*/ 2 w 804"/>
                  <a:gd name="T55" fmla="*/ 3 h 610"/>
                  <a:gd name="T56" fmla="*/ 2 w 804"/>
                  <a:gd name="T57" fmla="*/ 3 h 610"/>
                  <a:gd name="T58" fmla="*/ 2 w 804"/>
                  <a:gd name="T59" fmla="*/ 3 h 610"/>
                  <a:gd name="T60" fmla="*/ 2 w 804"/>
                  <a:gd name="T61" fmla="*/ 3 h 610"/>
                  <a:gd name="T62" fmla="*/ 2 w 804"/>
                  <a:gd name="T63" fmla="*/ 3 h 610"/>
                  <a:gd name="T64" fmla="*/ 2 w 804"/>
                  <a:gd name="T65" fmla="*/ 3 h 610"/>
                  <a:gd name="T66" fmla="*/ 2 w 804"/>
                  <a:gd name="T67" fmla="*/ 2 h 610"/>
                  <a:gd name="T68" fmla="*/ 2 w 804"/>
                  <a:gd name="T69" fmla="*/ 2 h 610"/>
                  <a:gd name="T70" fmla="*/ 2 w 804"/>
                  <a:gd name="T71" fmla="*/ 2 h 610"/>
                  <a:gd name="T72" fmla="*/ 2 w 804"/>
                  <a:gd name="T73" fmla="*/ 2 h 610"/>
                  <a:gd name="T74" fmla="*/ 2 w 804"/>
                  <a:gd name="T75" fmla="*/ 2 h 610"/>
                  <a:gd name="T76" fmla="*/ 2 w 804"/>
                  <a:gd name="T77" fmla="*/ 2 h 610"/>
                  <a:gd name="T78" fmla="*/ 3 w 804"/>
                  <a:gd name="T79" fmla="*/ 2 h 610"/>
                  <a:gd name="T80" fmla="*/ 3 w 804"/>
                  <a:gd name="T81" fmla="*/ 2 h 610"/>
                  <a:gd name="T82" fmla="*/ 3 w 804"/>
                  <a:gd name="T83" fmla="*/ 2 h 610"/>
                  <a:gd name="T84" fmla="*/ 3 w 804"/>
                  <a:gd name="T85" fmla="*/ 2 h 610"/>
                  <a:gd name="T86" fmla="*/ 3 w 804"/>
                  <a:gd name="T87" fmla="*/ 2 h 610"/>
                  <a:gd name="T88" fmla="*/ 3 w 804"/>
                  <a:gd name="T89" fmla="*/ 2 h 610"/>
                  <a:gd name="T90" fmla="*/ 3 w 804"/>
                  <a:gd name="T91" fmla="*/ 2 h 610"/>
                  <a:gd name="T92" fmla="*/ 3 w 804"/>
                  <a:gd name="T93" fmla="*/ 3 h 610"/>
                  <a:gd name="T94" fmla="*/ 3 w 804"/>
                  <a:gd name="T95" fmla="*/ 3 h 610"/>
                  <a:gd name="T96" fmla="*/ 3 w 804"/>
                  <a:gd name="T97" fmla="*/ 3 h 610"/>
                  <a:gd name="T98" fmla="*/ 3 w 804"/>
                  <a:gd name="T99" fmla="*/ 3 h 610"/>
                  <a:gd name="T100" fmla="*/ 3 w 804"/>
                  <a:gd name="T101" fmla="*/ 2 h 610"/>
                  <a:gd name="T102" fmla="*/ 3 w 804"/>
                  <a:gd name="T103" fmla="*/ 2 h 610"/>
                  <a:gd name="T104" fmla="*/ 3 w 804"/>
                  <a:gd name="T105" fmla="*/ 2 h 610"/>
                  <a:gd name="T106" fmla="*/ 3 w 804"/>
                  <a:gd name="T107" fmla="*/ 2 h 610"/>
                  <a:gd name="T108" fmla="*/ 3 w 804"/>
                  <a:gd name="T109" fmla="*/ 2 h 610"/>
                  <a:gd name="T110" fmla="*/ 3 w 804"/>
                  <a:gd name="T111" fmla="*/ 2 h 610"/>
                  <a:gd name="T112" fmla="*/ 3 w 804"/>
                  <a:gd name="T113" fmla="*/ 2 h 610"/>
                  <a:gd name="T114" fmla="*/ 3 w 804"/>
                  <a:gd name="T115" fmla="*/ 2 h 610"/>
                  <a:gd name="T116" fmla="*/ 1 w 804"/>
                  <a:gd name="T117" fmla="*/ 3 h 6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4"/>
                  <a:gd name="T178" fmla="*/ 0 h 610"/>
                  <a:gd name="T179" fmla="*/ 804 w 804"/>
                  <a:gd name="T180" fmla="*/ 610 h 6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4" h="610">
                    <a:moveTo>
                      <a:pt x="2" y="517"/>
                    </a:moveTo>
                    <a:lnTo>
                      <a:pt x="0" y="9"/>
                    </a:lnTo>
                    <a:lnTo>
                      <a:pt x="398" y="0"/>
                    </a:lnTo>
                    <a:lnTo>
                      <a:pt x="483" y="209"/>
                    </a:lnTo>
                    <a:lnTo>
                      <a:pt x="757" y="238"/>
                    </a:lnTo>
                    <a:lnTo>
                      <a:pt x="759" y="241"/>
                    </a:lnTo>
                    <a:lnTo>
                      <a:pt x="760" y="245"/>
                    </a:lnTo>
                    <a:lnTo>
                      <a:pt x="761" y="250"/>
                    </a:lnTo>
                    <a:lnTo>
                      <a:pt x="764" y="256"/>
                    </a:lnTo>
                    <a:lnTo>
                      <a:pt x="767" y="264"/>
                    </a:lnTo>
                    <a:lnTo>
                      <a:pt x="768" y="269"/>
                    </a:lnTo>
                    <a:lnTo>
                      <a:pt x="769" y="273"/>
                    </a:lnTo>
                    <a:lnTo>
                      <a:pt x="771" y="277"/>
                    </a:lnTo>
                    <a:lnTo>
                      <a:pt x="773" y="284"/>
                    </a:lnTo>
                    <a:lnTo>
                      <a:pt x="775" y="288"/>
                    </a:lnTo>
                    <a:lnTo>
                      <a:pt x="776" y="294"/>
                    </a:lnTo>
                    <a:lnTo>
                      <a:pt x="777" y="300"/>
                    </a:lnTo>
                    <a:lnTo>
                      <a:pt x="780" y="306"/>
                    </a:lnTo>
                    <a:lnTo>
                      <a:pt x="781" y="313"/>
                    </a:lnTo>
                    <a:lnTo>
                      <a:pt x="783" y="320"/>
                    </a:lnTo>
                    <a:lnTo>
                      <a:pt x="784" y="327"/>
                    </a:lnTo>
                    <a:lnTo>
                      <a:pt x="787" y="335"/>
                    </a:lnTo>
                    <a:lnTo>
                      <a:pt x="788" y="341"/>
                    </a:lnTo>
                    <a:lnTo>
                      <a:pt x="789" y="348"/>
                    </a:lnTo>
                    <a:lnTo>
                      <a:pt x="792" y="356"/>
                    </a:lnTo>
                    <a:lnTo>
                      <a:pt x="793" y="364"/>
                    </a:lnTo>
                    <a:lnTo>
                      <a:pt x="795" y="372"/>
                    </a:lnTo>
                    <a:lnTo>
                      <a:pt x="796" y="380"/>
                    </a:lnTo>
                    <a:lnTo>
                      <a:pt x="796" y="384"/>
                    </a:lnTo>
                    <a:lnTo>
                      <a:pt x="797" y="389"/>
                    </a:lnTo>
                    <a:lnTo>
                      <a:pt x="797" y="394"/>
                    </a:lnTo>
                    <a:lnTo>
                      <a:pt x="799" y="399"/>
                    </a:lnTo>
                    <a:lnTo>
                      <a:pt x="799" y="402"/>
                    </a:lnTo>
                    <a:lnTo>
                      <a:pt x="799" y="407"/>
                    </a:lnTo>
                    <a:lnTo>
                      <a:pt x="799" y="411"/>
                    </a:lnTo>
                    <a:lnTo>
                      <a:pt x="800" y="415"/>
                    </a:lnTo>
                    <a:lnTo>
                      <a:pt x="800" y="419"/>
                    </a:lnTo>
                    <a:lnTo>
                      <a:pt x="800" y="423"/>
                    </a:lnTo>
                    <a:lnTo>
                      <a:pt x="800" y="428"/>
                    </a:lnTo>
                    <a:lnTo>
                      <a:pt x="801" y="432"/>
                    </a:lnTo>
                    <a:lnTo>
                      <a:pt x="801" y="436"/>
                    </a:lnTo>
                    <a:lnTo>
                      <a:pt x="801" y="442"/>
                    </a:lnTo>
                    <a:lnTo>
                      <a:pt x="801" y="446"/>
                    </a:lnTo>
                    <a:lnTo>
                      <a:pt x="801" y="450"/>
                    </a:lnTo>
                    <a:lnTo>
                      <a:pt x="801" y="455"/>
                    </a:lnTo>
                    <a:lnTo>
                      <a:pt x="803" y="459"/>
                    </a:lnTo>
                    <a:lnTo>
                      <a:pt x="803" y="464"/>
                    </a:lnTo>
                    <a:lnTo>
                      <a:pt x="804" y="469"/>
                    </a:lnTo>
                    <a:lnTo>
                      <a:pt x="804" y="473"/>
                    </a:lnTo>
                    <a:lnTo>
                      <a:pt x="804" y="477"/>
                    </a:lnTo>
                    <a:lnTo>
                      <a:pt x="804" y="481"/>
                    </a:lnTo>
                    <a:lnTo>
                      <a:pt x="804" y="486"/>
                    </a:lnTo>
                    <a:lnTo>
                      <a:pt x="804" y="489"/>
                    </a:lnTo>
                    <a:lnTo>
                      <a:pt x="804" y="494"/>
                    </a:lnTo>
                    <a:lnTo>
                      <a:pt x="804" y="498"/>
                    </a:lnTo>
                    <a:lnTo>
                      <a:pt x="804" y="502"/>
                    </a:lnTo>
                    <a:lnTo>
                      <a:pt x="804" y="510"/>
                    </a:lnTo>
                    <a:lnTo>
                      <a:pt x="804" y="518"/>
                    </a:lnTo>
                    <a:lnTo>
                      <a:pt x="804" y="526"/>
                    </a:lnTo>
                    <a:lnTo>
                      <a:pt x="804" y="534"/>
                    </a:lnTo>
                    <a:lnTo>
                      <a:pt x="804" y="541"/>
                    </a:lnTo>
                    <a:lnTo>
                      <a:pt x="804" y="548"/>
                    </a:lnTo>
                    <a:lnTo>
                      <a:pt x="804" y="553"/>
                    </a:lnTo>
                    <a:lnTo>
                      <a:pt x="804" y="561"/>
                    </a:lnTo>
                    <a:lnTo>
                      <a:pt x="804" y="566"/>
                    </a:lnTo>
                    <a:lnTo>
                      <a:pt x="804" y="572"/>
                    </a:lnTo>
                    <a:lnTo>
                      <a:pt x="804" y="577"/>
                    </a:lnTo>
                    <a:lnTo>
                      <a:pt x="804" y="582"/>
                    </a:lnTo>
                    <a:lnTo>
                      <a:pt x="803" y="589"/>
                    </a:lnTo>
                    <a:lnTo>
                      <a:pt x="803" y="596"/>
                    </a:lnTo>
                    <a:lnTo>
                      <a:pt x="803" y="600"/>
                    </a:lnTo>
                    <a:lnTo>
                      <a:pt x="803" y="601"/>
                    </a:lnTo>
                    <a:lnTo>
                      <a:pt x="696" y="610"/>
                    </a:lnTo>
                    <a:lnTo>
                      <a:pt x="694" y="609"/>
                    </a:lnTo>
                    <a:lnTo>
                      <a:pt x="694" y="606"/>
                    </a:lnTo>
                    <a:lnTo>
                      <a:pt x="692" y="602"/>
                    </a:lnTo>
                    <a:lnTo>
                      <a:pt x="690" y="597"/>
                    </a:lnTo>
                    <a:lnTo>
                      <a:pt x="686" y="590"/>
                    </a:lnTo>
                    <a:lnTo>
                      <a:pt x="685" y="582"/>
                    </a:lnTo>
                    <a:lnTo>
                      <a:pt x="684" y="578"/>
                    </a:lnTo>
                    <a:lnTo>
                      <a:pt x="681" y="574"/>
                    </a:lnTo>
                    <a:lnTo>
                      <a:pt x="680" y="569"/>
                    </a:lnTo>
                    <a:lnTo>
                      <a:pt x="678" y="566"/>
                    </a:lnTo>
                    <a:lnTo>
                      <a:pt x="676" y="561"/>
                    </a:lnTo>
                    <a:lnTo>
                      <a:pt x="674" y="556"/>
                    </a:lnTo>
                    <a:lnTo>
                      <a:pt x="671" y="552"/>
                    </a:lnTo>
                    <a:lnTo>
                      <a:pt x="669" y="546"/>
                    </a:lnTo>
                    <a:lnTo>
                      <a:pt x="666" y="541"/>
                    </a:lnTo>
                    <a:lnTo>
                      <a:pt x="663" y="537"/>
                    </a:lnTo>
                    <a:lnTo>
                      <a:pt x="662" y="531"/>
                    </a:lnTo>
                    <a:lnTo>
                      <a:pt x="659" y="527"/>
                    </a:lnTo>
                    <a:lnTo>
                      <a:pt x="657" y="522"/>
                    </a:lnTo>
                    <a:lnTo>
                      <a:pt x="653" y="518"/>
                    </a:lnTo>
                    <a:lnTo>
                      <a:pt x="650" y="513"/>
                    </a:lnTo>
                    <a:lnTo>
                      <a:pt x="647" y="509"/>
                    </a:lnTo>
                    <a:lnTo>
                      <a:pt x="645" y="505"/>
                    </a:lnTo>
                    <a:lnTo>
                      <a:pt x="642" y="501"/>
                    </a:lnTo>
                    <a:lnTo>
                      <a:pt x="639" y="497"/>
                    </a:lnTo>
                    <a:lnTo>
                      <a:pt x="637" y="494"/>
                    </a:lnTo>
                    <a:lnTo>
                      <a:pt x="633" y="490"/>
                    </a:lnTo>
                    <a:lnTo>
                      <a:pt x="629" y="487"/>
                    </a:lnTo>
                    <a:lnTo>
                      <a:pt x="625" y="483"/>
                    </a:lnTo>
                    <a:lnTo>
                      <a:pt x="621" y="482"/>
                    </a:lnTo>
                    <a:lnTo>
                      <a:pt x="615" y="478"/>
                    </a:lnTo>
                    <a:lnTo>
                      <a:pt x="610" y="477"/>
                    </a:lnTo>
                    <a:lnTo>
                      <a:pt x="605" y="475"/>
                    </a:lnTo>
                    <a:lnTo>
                      <a:pt x="601" y="473"/>
                    </a:lnTo>
                    <a:lnTo>
                      <a:pt x="595" y="471"/>
                    </a:lnTo>
                    <a:lnTo>
                      <a:pt x="588" y="470"/>
                    </a:lnTo>
                    <a:lnTo>
                      <a:pt x="582" y="469"/>
                    </a:lnTo>
                    <a:lnTo>
                      <a:pt x="576" y="467"/>
                    </a:lnTo>
                    <a:lnTo>
                      <a:pt x="570" y="466"/>
                    </a:lnTo>
                    <a:lnTo>
                      <a:pt x="563" y="464"/>
                    </a:lnTo>
                    <a:lnTo>
                      <a:pt x="558" y="464"/>
                    </a:lnTo>
                    <a:lnTo>
                      <a:pt x="551" y="464"/>
                    </a:lnTo>
                    <a:lnTo>
                      <a:pt x="544" y="464"/>
                    </a:lnTo>
                    <a:lnTo>
                      <a:pt x="538" y="464"/>
                    </a:lnTo>
                    <a:lnTo>
                      <a:pt x="531" y="464"/>
                    </a:lnTo>
                    <a:lnTo>
                      <a:pt x="524" y="464"/>
                    </a:lnTo>
                    <a:lnTo>
                      <a:pt x="517" y="464"/>
                    </a:lnTo>
                    <a:lnTo>
                      <a:pt x="511" y="466"/>
                    </a:lnTo>
                    <a:lnTo>
                      <a:pt x="505" y="467"/>
                    </a:lnTo>
                    <a:lnTo>
                      <a:pt x="500" y="470"/>
                    </a:lnTo>
                    <a:lnTo>
                      <a:pt x="493" y="471"/>
                    </a:lnTo>
                    <a:lnTo>
                      <a:pt x="488" y="473"/>
                    </a:lnTo>
                    <a:lnTo>
                      <a:pt x="483" y="475"/>
                    </a:lnTo>
                    <a:lnTo>
                      <a:pt x="477" y="477"/>
                    </a:lnTo>
                    <a:lnTo>
                      <a:pt x="472" y="479"/>
                    </a:lnTo>
                    <a:lnTo>
                      <a:pt x="468" y="482"/>
                    </a:lnTo>
                    <a:lnTo>
                      <a:pt x="464" y="485"/>
                    </a:lnTo>
                    <a:lnTo>
                      <a:pt x="460" y="489"/>
                    </a:lnTo>
                    <a:lnTo>
                      <a:pt x="452" y="494"/>
                    </a:lnTo>
                    <a:lnTo>
                      <a:pt x="445" y="502"/>
                    </a:lnTo>
                    <a:lnTo>
                      <a:pt x="442" y="506"/>
                    </a:lnTo>
                    <a:lnTo>
                      <a:pt x="440" y="510"/>
                    </a:lnTo>
                    <a:lnTo>
                      <a:pt x="437" y="514"/>
                    </a:lnTo>
                    <a:lnTo>
                      <a:pt x="434" y="519"/>
                    </a:lnTo>
                    <a:lnTo>
                      <a:pt x="433" y="523"/>
                    </a:lnTo>
                    <a:lnTo>
                      <a:pt x="430" y="527"/>
                    </a:lnTo>
                    <a:lnTo>
                      <a:pt x="428" y="531"/>
                    </a:lnTo>
                    <a:lnTo>
                      <a:pt x="428" y="537"/>
                    </a:lnTo>
                    <a:lnTo>
                      <a:pt x="425" y="541"/>
                    </a:lnTo>
                    <a:lnTo>
                      <a:pt x="424" y="545"/>
                    </a:lnTo>
                    <a:lnTo>
                      <a:pt x="422" y="550"/>
                    </a:lnTo>
                    <a:lnTo>
                      <a:pt x="422" y="554"/>
                    </a:lnTo>
                    <a:lnTo>
                      <a:pt x="421" y="562"/>
                    </a:lnTo>
                    <a:lnTo>
                      <a:pt x="418" y="569"/>
                    </a:lnTo>
                    <a:lnTo>
                      <a:pt x="417" y="576"/>
                    </a:lnTo>
                    <a:lnTo>
                      <a:pt x="417" y="582"/>
                    </a:lnTo>
                    <a:lnTo>
                      <a:pt x="417" y="588"/>
                    </a:lnTo>
                    <a:lnTo>
                      <a:pt x="417" y="590"/>
                    </a:lnTo>
                    <a:lnTo>
                      <a:pt x="417" y="593"/>
                    </a:lnTo>
                    <a:lnTo>
                      <a:pt x="417" y="594"/>
                    </a:lnTo>
                    <a:lnTo>
                      <a:pt x="374" y="598"/>
                    </a:lnTo>
                    <a:lnTo>
                      <a:pt x="355" y="552"/>
                    </a:lnTo>
                    <a:lnTo>
                      <a:pt x="355" y="550"/>
                    </a:lnTo>
                    <a:lnTo>
                      <a:pt x="357" y="548"/>
                    </a:lnTo>
                    <a:lnTo>
                      <a:pt x="358" y="542"/>
                    </a:lnTo>
                    <a:lnTo>
                      <a:pt x="361" y="537"/>
                    </a:lnTo>
                    <a:lnTo>
                      <a:pt x="361" y="534"/>
                    </a:lnTo>
                    <a:lnTo>
                      <a:pt x="362" y="530"/>
                    </a:lnTo>
                    <a:lnTo>
                      <a:pt x="363" y="525"/>
                    </a:lnTo>
                    <a:lnTo>
                      <a:pt x="366" y="521"/>
                    </a:lnTo>
                    <a:lnTo>
                      <a:pt x="367" y="517"/>
                    </a:lnTo>
                    <a:lnTo>
                      <a:pt x="369" y="513"/>
                    </a:lnTo>
                    <a:lnTo>
                      <a:pt x="371" y="507"/>
                    </a:lnTo>
                    <a:lnTo>
                      <a:pt x="374" y="503"/>
                    </a:lnTo>
                    <a:lnTo>
                      <a:pt x="377" y="498"/>
                    </a:lnTo>
                    <a:lnTo>
                      <a:pt x="378" y="493"/>
                    </a:lnTo>
                    <a:lnTo>
                      <a:pt x="381" y="487"/>
                    </a:lnTo>
                    <a:lnTo>
                      <a:pt x="385" y="483"/>
                    </a:lnTo>
                    <a:lnTo>
                      <a:pt x="388" y="478"/>
                    </a:lnTo>
                    <a:lnTo>
                      <a:pt x="390" y="473"/>
                    </a:lnTo>
                    <a:lnTo>
                      <a:pt x="394" y="469"/>
                    </a:lnTo>
                    <a:lnTo>
                      <a:pt x="398" y="464"/>
                    </a:lnTo>
                    <a:lnTo>
                      <a:pt x="401" y="459"/>
                    </a:lnTo>
                    <a:lnTo>
                      <a:pt x="405" y="454"/>
                    </a:lnTo>
                    <a:lnTo>
                      <a:pt x="410" y="450"/>
                    </a:lnTo>
                    <a:lnTo>
                      <a:pt x="414" y="446"/>
                    </a:lnTo>
                    <a:lnTo>
                      <a:pt x="418" y="442"/>
                    </a:lnTo>
                    <a:lnTo>
                      <a:pt x="422" y="438"/>
                    </a:lnTo>
                    <a:lnTo>
                      <a:pt x="428" y="434"/>
                    </a:lnTo>
                    <a:lnTo>
                      <a:pt x="433" y="432"/>
                    </a:lnTo>
                    <a:lnTo>
                      <a:pt x="438" y="428"/>
                    </a:lnTo>
                    <a:lnTo>
                      <a:pt x="444" y="426"/>
                    </a:lnTo>
                    <a:lnTo>
                      <a:pt x="449" y="423"/>
                    </a:lnTo>
                    <a:lnTo>
                      <a:pt x="454" y="420"/>
                    </a:lnTo>
                    <a:lnTo>
                      <a:pt x="460" y="418"/>
                    </a:lnTo>
                    <a:lnTo>
                      <a:pt x="467" y="416"/>
                    </a:lnTo>
                    <a:lnTo>
                      <a:pt x="473" y="414"/>
                    </a:lnTo>
                    <a:lnTo>
                      <a:pt x="480" y="412"/>
                    </a:lnTo>
                    <a:lnTo>
                      <a:pt x="487" y="410"/>
                    </a:lnTo>
                    <a:lnTo>
                      <a:pt x="493" y="408"/>
                    </a:lnTo>
                    <a:lnTo>
                      <a:pt x="500" y="407"/>
                    </a:lnTo>
                    <a:lnTo>
                      <a:pt x="508" y="407"/>
                    </a:lnTo>
                    <a:lnTo>
                      <a:pt x="515" y="406"/>
                    </a:lnTo>
                    <a:lnTo>
                      <a:pt x="521" y="404"/>
                    </a:lnTo>
                    <a:lnTo>
                      <a:pt x="530" y="404"/>
                    </a:lnTo>
                    <a:lnTo>
                      <a:pt x="538" y="404"/>
                    </a:lnTo>
                    <a:lnTo>
                      <a:pt x="544" y="404"/>
                    </a:lnTo>
                    <a:lnTo>
                      <a:pt x="552" y="404"/>
                    </a:lnTo>
                    <a:lnTo>
                      <a:pt x="559" y="404"/>
                    </a:lnTo>
                    <a:lnTo>
                      <a:pt x="566" y="404"/>
                    </a:lnTo>
                    <a:lnTo>
                      <a:pt x="574" y="404"/>
                    </a:lnTo>
                    <a:lnTo>
                      <a:pt x="580" y="406"/>
                    </a:lnTo>
                    <a:lnTo>
                      <a:pt x="587" y="406"/>
                    </a:lnTo>
                    <a:lnTo>
                      <a:pt x="595" y="407"/>
                    </a:lnTo>
                    <a:lnTo>
                      <a:pt x="602" y="408"/>
                    </a:lnTo>
                    <a:lnTo>
                      <a:pt x="609" y="410"/>
                    </a:lnTo>
                    <a:lnTo>
                      <a:pt x="614" y="412"/>
                    </a:lnTo>
                    <a:lnTo>
                      <a:pt x="621" y="415"/>
                    </a:lnTo>
                    <a:lnTo>
                      <a:pt x="626" y="416"/>
                    </a:lnTo>
                    <a:lnTo>
                      <a:pt x="633" y="419"/>
                    </a:lnTo>
                    <a:lnTo>
                      <a:pt x="638" y="422"/>
                    </a:lnTo>
                    <a:lnTo>
                      <a:pt x="645" y="426"/>
                    </a:lnTo>
                    <a:lnTo>
                      <a:pt x="649" y="427"/>
                    </a:lnTo>
                    <a:lnTo>
                      <a:pt x="654" y="431"/>
                    </a:lnTo>
                    <a:lnTo>
                      <a:pt x="658" y="434"/>
                    </a:lnTo>
                    <a:lnTo>
                      <a:pt x="663" y="439"/>
                    </a:lnTo>
                    <a:lnTo>
                      <a:pt x="669" y="443"/>
                    </a:lnTo>
                    <a:lnTo>
                      <a:pt x="673" y="447"/>
                    </a:lnTo>
                    <a:lnTo>
                      <a:pt x="678" y="452"/>
                    </a:lnTo>
                    <a:lnTo>
                      <a:pt x="682" y="458"/>
                    </a:lnTo>
                    <a:lnTo>
                      <a:pt x="685" y="463"/>
                    </a:lnTo>
                    <a:lnTo>
                      <a:pt x="690" y="469"/>
                    </a:lnTo>
                    <a:lnTo>
                      <a:pt x="693" y="473"/>
                    </a:lnTo>
                    <a:lnTo>
                      <a:pt x="698" y="479"/>
                    </a:lnTo>
                    <a:lnTo>
                      <a:pt x="701" y="483"/>
                    </a:lnTo>
                    <a:lnTo>
                      <a:pt x="705" y="490"/>
                    </a:lnTo>
                    <a:lnTo>
                      <a:pt x="708" y="495"/>
                    </a:lnTo>
                    <a:lnTo>
                      <a:pt x="712" y="502"/>
                    </a:lnTo>
                    <a:lnTo>
                      <a:pt x="713" y="506"/>
                    </a:lnTo>
                    <a:lnTo>
                      <a:pt x="717" y="511"/>
                    </a:lnTo>
                    <a:lnTo>
                      <a:pt x="718" y="515"/>
                    </a:lnTo>
                    <a:lnTo>
                      <a:pt x="722" y="521"/>
                    </a:lnTo>
                    <a:lnTo>
                      <a:pt x="724" y="526"/>
                    </a:lnTo>
                    <a:lnTo>
                      <a:pt x="726" y="530"/>
                    </a:lnTo>
                    <a:lnTo>
                      <a:pt x="728" y="534"/>
                    </a:lnTo>
                    <a:lnTo>
                      <a:pt x="730" y="539"/>
                    </a:lnTo>
                    <a:lnTo>
                      <a:pt x="733" y="545"/>
                    </a:lnTo>
                    <a:lnTo>
                      <a:pt x="734" y="550"/>
                    </a:lnTo>
                    <a:lnTo>
                      <a:pt x="736" y="554"/>
                    </a:lnTo>
                    <a:lnTo>
                      <a:pt x="737" y="556"/>
                    </a:lnTo>
                    <a:lnTo>
                      <a:pt x="737" y="554"/>
                    </a:lnTo>
                    <a:lnTo>
                      <a:pt x="737" y="552"/>
                    </a:lnTo>
                    <a:lnTo>
                      <a:pt x="738" y="546"/>
                    </a:lnTo>
                    <a:lnTo>
                      <a:pt x="738" y="541"/>
                    </a:lnTo>
                    <a:lnTo>
                      <a:pt x="738" y="535"/>
                    </a:lnTo>
                    <a:lnTo>
                      <a:pt x="740" y="531"/>
                    </a:lnTo>
                    <a:lnTo>
                      <a:pt x="740" y="527"/>
                    </a:lnTo>
                    <a:lnTo>
                      <a:pt x="741" y="523"/>
                    </a:lnTo>
                    <a:lnTo>
                      <a:pt x="741" y="518"/>
                    </a:lnTo>
                    <a:lnTo>
                      <a:pt x="741" y="514"/>
                    </a:lnTo>
                    <a:lnTo>
                      <a:pt x="742" y="509"/>
                    </a:lnTo>
                    <a:lnTo>
                      <a:pt x="744" y="503"/>
                    </a:lnTo>
                    <a:lnTo>
                      <a:pt x="744" y="497"/>
                    </a:lnTo>
                    <a:lnTo>
                      <a:pt x="744" y="491"/>
                    </a:lnTo>
                    <a:lnTo>
                      <a:pt x="744" y="485"/>
                    </a:lnTo>
                    <a:lnTo>
                      <a:pt x="745" y="478"/>
                    </a:lnTo>
                    <a:lnTo>
                      <a:pt x="745" y="471"/>
                    </a:lnTo>
                    <a:lnTo>
                      <a:pt x="745" y="466"/>
                    </a:lnTo>
                    <a:lnTo>
                      <a:pt x="745" y="459"/>
                    </a:lnTo>
                    <a:lnTo>
                      <a:pt x="747" y="452"/>
                    </a:lnTo>
                    <a:lnTo>
                      <a:pt x="745" y="446"/>
                    </a:lnTo>
                    <a:lnTo>
                      <a:pt x="745" y="439"/>
                    </a:lnTo>
                    <a:lnTo>
                      <a:pt x="745" y="432"/>
                    </a:lnTo>
                    <a:lnTo>
                      <a:pt x="745" y="426"/>
                    </a:lnTo>
                    <a:lnTo>
                      <a:pt x="745" y="419"/>
                    </a:lnTo>
                    <a:lnTo>
                      <a:pt x="745" y="412"/>
                    </a:lnTo>
                    <a:lnTo>
                      <a:pt x="745" y="407"/>
                    </a:lnTo>
                    <a:lnTo>
                      <a:pt x="745" y="402"/>
                    </a:lnTo>
                    <a:lnTo>
                      <a:pt x="744" y="395"/>
                    </a:lnTo>
                    <a:lnTo>
                      <a:pt x="742" y="388"/>
                    </a:lnTo>
                    <a:lnTo>
                      <a:pt x="741" y="383"/>
                    </a:lnTo>
                    <a:lnTo>
                      <a:pt x="740" y="377"/>
                    </a:lnTo>
                    <a:lnTo>
                      <a:pt x="738" y="372"/>
                    </a:lnTo>
                    <a:lnTo>
                      <a:pt x="736" y="367"/>
                    </a:lnTo>
                    <a:lnTo>
                      <a:pt x="734" y="363"/>
                    </a:lnTo>
                    <a:lnTo>
                      <a:pt x="733" y="357"/>
                    </a:lnTo>
                    <a:lnTo>
                      <a:pt x="732" y="353"/>
                    </a:lnTo>
                    <a:lnTo>
                      <a:pt x="729" y="348"/>
                    </a:lnTo>
                    <a:lnTo>
                      <a:pt x="728" y="344"/>
                    </a:lnTo>
                    <a:lnTo>
                      <a:pt x="726" y="341"/>
                    </a:lnTo>
                    <a:lnTo>
                      <a:pt x="722" y="333"/>
                    </a:lnTo>
                    <a:lnTo>
                      <a:pt x="718" y="328"/>
                    </a:lnTo>
                    <a:lnTo>
                      <a:pt x="713" y="320"/>
                    </a:lnTo>
                    <a:lnTo>
                      <a:pt x="710" y="316"/>
                    </a:lnTo>
                    <a:lnTo>
                      <a:pt x="706" y="312"/>
                    </a:lnTo>
                    <a:lnTo>
                      <a:pt x="704" y="309"/>
                    </a:lnTo>
                    <a:lnTo>
                      <a:pt x="700" y="304"/>
                    </a:lnTo>
                    <a:lnTo>
                      <a:pt x="698" y="302"/>
                    </a:lnTo>
                    <a:lnTo>
                      <a:pt x="433" y="276"/>
                    </a:lnTo>
                    <a:lnTo>
                      <a:pt x="355" y="73"/>
                    </a:lnTo>
                    <a:lnTo>
                      <a:pt x="71" y="73"/>
                    </a:lnTo>
                    <a:lnTo>
                      <a:pt x="69" y="518"/>
                    </a:lnTo>
                    <a:lnTo>
                      <a:pt x="2" y="5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Freeform 127"/>
              <p:cNvSpPr>
                <a:spLocks/>
              </p:cNvSpPr>
              <p:nvPr/>
            </p:nvSpPr>
            <p:spPr bwMode="auto">
              <a:xfrm>
                <a:off x="5098" y="1487"/>
                <a:ext cx="138" cy="97"/>
              </a:xfrm>
              <a:custGeom>
                <a:avLst/>
                <a:gdLst>
                  <a:gd name="T0" fmla="*/ 0 w 276"/>
                  <a:gd name="T1" fmla="*/ 0 h 193"/>
                  <a:gd name="T2" fmla="*/ 1 w 276"/>
                  <a:gd name="T3" fmla="*/ 1 h 193"/>
                  <a:gd name="T4" fmla="*/ 1 w 276"/>
                  <a:gd name="T5" fmla="*/ 1 h 193"/>
                  <a:gd name="T6" fmla="*/ 1 w 276"/>
                  <a:gd name="T7" fmla="*/ 1 h 193"/>
                  <a:gd name="T8" fmla="*/ 1 w 276"/>
                  <a:gd name="T9" fmla="*/ 1 h 193"/>
                  <a:gd name="T10" fmla="*/ 1 w 276"/>
                  <a:gd name="T11" fmla="*/ 1 h 193"/>
                  <a:gd name="T12" fmla="*/ 1 w 276"/>
                  <a:gd name="T13" fmla="*/ 1 h 193"/>
                  <a:gd name="T14" fmla="*/ 1 w 276"/>
                  <a:gd name="T15" fmla="*/ 1 h 193"/>
                  <a:gd name="T16" fmla="*/ 0 w 276"/>
                  <a:gd name="T17" fmla="*/ 0 h 193"/>
                  <a:gd name="T18" fmla="*/ 0 w 276"/>
                  <a:gd name="T19" fmla="*/ 0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6"/>
                  <a:gd name="T31" fmla="*/ 0 h 193"/>
                  <a:gd name="T32" fmla="*/ 276 w 276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6" h="193">
                    <a:moveTo>
                      <a:pt x="0" y="0"/>
                    </a:moveTo>
                    <a:lnTo>
                      <a:pt x="206" y="5"/>
                    </a:lnTo>
                    <a:lnTo>
                      <a:pt x="276" y="193"/>
                    </a:lnTo>
                    <a:lnTo>
                      <a:pt x="4" y="189"/>
                    </a:lnTo>
                    <a:lnTo>
                      <a:pt x="31" y="140"/>
                    </a:lnTo>
                    <a:lnTo>
                      <a:pt x="200" y="134"/>
                    </a:lnTo>
                    <a:lnTo>
                      <a:pt x="173" y="57"/>
                    </a:lnTo>
                    <a:lnTo>
                      <a:pt x="25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0" name="Freeform 128"/>
              <p:cNvSpPr>
                <a:spLocks/>
              </p:cNvSpPr>
              <p:nvPr/>
            </p:nvSpPr>
            <p:spPr bwMode="auto">
              <a:xfrm>
                <a:off x="5097" y="1487"/>
                <a:ext cx="28" cy="95"/>
              </a:xfrm>
              <a:custGeom>
                <a:avLst/>
                <a:gdLst>
                  <a:gd name="T0" fmla="*/ 0 w 55"/>
                  <a:gd name="T1" fmla="*/ 0 h 191"/>
                  <a:gd name="T2" fmla="*/ 0 w 55"/>
                  <a:gd name="T3" fmla="*/ 0 h 191"/>
                  <a:gd name="T4" fmla="*/ 1 w 55"/>
                  <a:gd name="T5" fmla="*/ 0 h 191"/>
                  <a:gd name="T6" fmla="*/ 1 w 55"/>
                  <a:gd name="T7" fmla="*/ 0 h 191"/>
                  <a:gd name="T8" fmla="*/ 0 w 55"/>
                  <a:gd name="T9" fmla="*/ 0 h 191"/>
                  <a:gd name="T10" fmla="*/ 0 w 55"/>
                  <a:gd name="T11" fmla="*/ 0 h 1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191"/>
                  <a:gd name="T20" fmla="*/ 55 w 55"/>
                  <a:gd name="T21" fmla="*/ 191 h 1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191">
                    <a:moveTo>
                      <a:pt x="0" y="0"/>
                    </a:moveTo>
                    <a:lnTo>
                      <a:pt x="0" y="191"/>
                    </a:lnTo>
                    <a:lnTo>
                      <a:pt x="55" y="167"/>
                    </a:lnTo>
                    <a:lnTo>
                      <a:pt x="5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1" name="Freeform 129"/>
              <p:cNvSpPr>
                <a:spLocks/>
              </p:cNvSpPr>
              <p:nvPr/>
            </p:nvSpPr>
            <p:spPr bwMode="auto">
              <a:xfrm>
                <a:off x="5240" y="1706"/>
                <a:ext cx="132" cy="146"/>
              </a:xfrm>
              <a:custGeom>
                <a:avLst/>
                <a:gdLst>
                  <a:gd name="T0" fmla="*/ 1 w 264"/>
                  <a:gd name="T1" fmla="*/ 1 h 292"/>
                  <a:gd name="T2" fmla="*/ 1 w 264"/>
                  <a:gd name="T3" fmla="*/ 1 h 292"/>
                  <a:gd name="T4" fmla="*/ 1 w 264"/>
                  <a:gd name="T5" fmla="*/ 1 h 292"/>
                  <a:gd name="T6" fmla="*/ 1 w 264"/>
                  <a:gd name="T7" fmla="*/ 1 h 292"/>
                  <a:gd name="T8" fmla="*/ 1 w 264"/>
                  <a:gd name="T9" fmla="*/ 1 h 292"/>
                  <a:gd name="T10" fmla="*/ 1 w 264"/>
                  <a:gd name="T11" fmla="*/ 1 h 292"/>
                  <a:gd name="T12" fmla="*/ 1 w 264"/>
                  <a:gd name="T13" fmla="*/ 1 h 292"/>
                  <a:gd name="T14" fmla="*/ 1 w 264"/>
                  <a:gd name="T15" fmla="*/ 0 h 292"/>
                  <a:gd name="T16" fmla="*/ 1 w 264"/>
                  <a:gd name="T17" fmla="*/ 1 h 292"/>
                  <a:gd name="T18" fmla="*/ 1 w 264"/>
                  <a:gd name="T19" fmla="*/ 1 h 292"/>
                  <a:gd name="T20" fmla="*/ 1 w 264"/>
                  <a:gd name="T21" fmla="*/ 1 h 292"/>
                  <a:gd name="T22" fmla="*/ 1 w 264"/>
                  <a:gd name="T23" fmla="*/ 1 h 292"/>
                  <a:gd name="T24" fmla="*/ 1 w 264"/>
                  <a:gd name="T25" fmla="*/ 1 h 292"/>
                  <a:gd name="T26" fmla="*/ 1 w 264"/>
                  <a:gd name="T27" fmla="*/ 1 h 292"/>
                  <a:gd name="T28" fmla="*/ 1 w 264"/>
                  <a:gd name="T29" fmla="*/ 1 h 292"/>
                  <a:gd name="T30" fmla="*/ 1 w 264"/>
                  <a:gd name="T31" fmla="*/ 1 h 292"/>
                  <a:gd name="T32" fmla="*/ 1 w 264"/>
                  <a:gd name="T33" fmla="*/ 1 h 292"/>
                  <a:gd name="T34" fmla="*/ 1 w 264"/>
                  <a:gd name="T35" fmla="*/ 1 h 292"/>
                  <a:gd name="T36" fmla="*/ 1 w 264"/>
                  <a:gd name="T37" fmla="*/ 1 h 292"/>
                  <a:gd name="T38" fmla="*/ 1 w 264"/>
                  <a:gd name="T39" fmla="*/ 1 h 292"/>
                  <a:gd name="T40" fmla="*/ 1 w 264"/>
                  <a:gd name="T41" fmla="*/ 1 h 292"/>
                  <a:gd name="T42" fmla="*/ 1 w 264"/>
                  <a:gd name="T43" fmla="*/ 1 h 292"/>
                  <a:gd name="T44" fmla="*/ 1 w 264"/>
                  <a:gd name="T45" fmla="*/ 1 h 292"/>
                  <a:gd name="T46" fmla="*/ 1 w 264"/>
                  <a:gd name="T47" fmla="*/ 1 h 292"/>
                  <a:gd name="T48" fmla="*/ 1 w 264"/>
                  <a:gd name="T49" fmla="*/ 1 h 292"/>
                  <a:gd name="T50" fmla="*/ 1 w 264"/>
                  <a:gd name="T51" fmla="*/ 1 h 292"/>
                  <a:gd name="T52" fmla="*/ 1 w 264"/>
                  <a:gd name="T53" fmla="*/ 1 h 292"/>
                  <a:gd name="T54" fmla="*/ 1 w 264"/>
                  <a:gd name="T55" fmla="*/ 1 h 292"/>
                  <a:gd name="T56" fmla="*/ 1 w 264"/>
                  <a:gd name="T57" fmla="*/ 1 h 292"/>
                  <a:gd name="T58" fmla="*/ 1 w 264"/>
                  <a:gd name="T59" fmla="*/ 1 h 292"/>
                  <a:gd name="T60" fmla="*/ 1 w 264"/>
                  <a:gd name="T61" fmla="*/ 1 h 292"/>
                  <a:gd name="T62" fmla="*/ 1 w 264"/>
                  <a:gd name="T63" fmla="*/ 1 h 292"/>
                  <a:gd name="T64" fmla="*/ 1 w 264"/>
                  <a:gd name="T65" fmla="*/ 1 h 292"/>
                  <a:gd name="T66" fmla="*/ 1 w 264"/>
                  <a:gd name="T67" fmla="*/ 1 h 292"/>
                  <a:gd name="T68" fmla="*/ 1 w 264"/>
                  <a:gd name="T69" fmla="*/ 1 h 292"/>
                  <a:gd name="T70" fmla="*/ 0 w 264"/>
                  <a:gd name="T71" fmla="*/ 1 h 292"/>
                  <a:gd name="T72" fmla="*/ 1 w 264"/>
                  <a:gd name="T73" fmla="*/ 1 h 292"/>
                  <a:gd name="T74" fmla="*/ 1 w 264"/>
                  <a:gd name="T75" fmla="*/ 1 h 292"/>
                  <a:gd name="T76" fmla="*/ 1 w 264"/>
                  <a:gd name="T77" fmla="*/ 1 h 292"/>
                  <a:gd name="T78" fmla="*/ 1 w 264"/>
                  <a:gd name="T79" fmla="*/ 1 h 292"/>
                  <a:gd name="T80" fmla="*/ 1 w 264"/>
                  <a:gd name="T81" fmla="*/ 1 h 292"/>
                  <a:gd name="T82" fmla="*/ 1 w 264"/>
                  <a:gd name="T83" fmla="*/ 1 h 292"/>
                  <a:gd name="T84" fmla="*/ 1 w 264"/>
                  <a:gd name="T85" fmla="*/ 1 h 292"/>
                  <a:gd name="T86" fmla="*/ 1 w 264"/>
                  <a:gd name="T87" fmla="*/ 1 h 292"/>
                  <a:gd name="T88" fmla="*/ 1 w 264"/>
                  <a:gd name="T89" fmla="*/ 1 h 292"/>
                  <a:gd name="T90" fmla="*/ 1 w 264"/>
                  <a:gd name="T91" fmla="*/ 1 h 292"/>
                  <a:gd name="T92" fmla="*/ 1 w 264"/>
                  <a:gd name="T93" fmla="*/ 1 h 292"/>
                  <a:gd name="T94" fmla="*/ 1 w 264"/>
                  <a:gd name="T95" fmla="*/ 1 h 292"/>
                  <a:gd name="T96" fmla="*/ 1 w 264"/>
                  <a:gd name="T97" fmla="*/ 1 h 292"/>
                  <a:gd name="T98" fmla="*/ 1 w 264"/>
                  <a:gd name="T99" fmla="*/ 1 h 292"/>
                  <a:gd name="T100" fmla="*/ 1 w 264"/>
                  <a:gd name="T101" fmla="*/ 1 h 292"/>
                  <a:gd name="T102" fmla="*/ 1 w 264"/>
                  <a:gd name="T103" fmla="*/ 1 h 292"/>
                  <a:gd name="T104" fmla="*/ 1 w 264"/>
                  <a:gd name="T105" fmla="*/ 1 h 292"/>
                  <a:gd name="T106" fmla="*/ 1 w 264"/>
                  <a:gd name="T107" fmla="*/ 1 h 292"/>
                  <a:gd name="T108" fmla="*/ 1 w 264"/>
                  <a:gd name="T109" fmla="*/ 1 h 292"/>
                  <a:gd name="T110" fmla="*/ 1 w 264"/>
                  <a:gd name="T111" fmla="*/ 1 h 2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4"/>
                  <a:gd name="T169" fmla="*/ 0 h 292"/>
                  <a:gd name="T170" fmla="*/ 264 w 264"/>
                  <a:gd name="T171" fmla="*/ 292 h 2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4" h="292">
                    <a:moveTo>
                      <a:pt x="5" y="104"/>
                    </a:moveTo>
                    <a:lnTo>
                      <a:pt x="5" y="102"/>
                    </a:lnTo>
                    <a:lnTo>
                      <a:pt x="5" y="99"/>
                    </a:lnTo>
                    <a:lnTo>
                      <a:pt x="6" y="95"/>
                    </a:lnTo>
                    <a:lnTo>
                      <a:pt x="9" y="91"/>
                    </a:lnTo>
                    <a:lnTo>
                      <a:pt x="10" y="83"/>
                    </a:lnTo>
                    <a:lnTo>
                      <a:pt x="13" y="78"/>
                    </a:lnTo>
                    <a:lnTo>
                      <a:pt x="17" y="70"/>
                    </a:lnTo>
                    <a:lnTo>
                      <a:pt x="22" y="63"/>
                    </a:lnTo>
                    <a:lnTo>
                      <a:pt x="25" y="58"/>
                    </a:lnTo>
                    <a:lnTo>
                      <a:pt x="26" y="54"/>
                    </a:lnTo>
                    <a:lnTo>
                      <a:pt x="30" y="50"/>
                    </a:lnTo>
                    <a:lnTo>
                      <a:pt x="33" y="46"/>
                    </a:lnTo>
                    <a:lnTo>
                      <a:pt x="37" y="42"/>
                    </a:lnTo>
                    <a:lnTo>
                      <a:pt x="41" y="38"/>
                    </a:lnTo>
                    <a:lnTo>
                      <a:pt x="45" y="34"/>
                    </a:lnTo>
                    <a:lnTo>
                      <a:pt x="49" y="30"/>
                    </a:lnTo>
                    <a:lnTo>
                      <a:pt x="55" y="26"/>
                    </a:lnTo>
                    <a:lnTo>
                      <a:pt x="59" y="22"/>
                    </a:lnTo>
                    <a:lnTo>
                      <a:pt x="64" y="18"/>
                    </a:lnTo>
                    <a:lnTo>
                      <a:pt x="71" y="16"/>
                    </a:lnTo>
                    <a:lnTo>
                      <a:pt x="76" y="12"/>
                    </a:lnTo>
                    <a:lnTo>
                      <a:pt x="83" y="11"/>
                    </a:lnTo>
                    <a:lnTo>
                      <a:pt x="89" y="8"/>
                    </a:lnTo>
                    <a:lnTo>
                      <a:pt x="97" y="7"/>
                    </a:lnTo>
                    <a:lnTo>
                      <a:pt x="104" y="4"/>
                    </a:lnTo>
                    <a:lnTo>
                      <a:pt x="111" y="3"/>
                    </a:lnTo>
                    <a:lnTo>
                      <a:pt x="118" y="2"/>
                    </a:lnTo>
                    <a:lnTo>
                      <a:pt x="124" y="2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3" y="0"/>
                    </a:lnTo>
                    <a:lnTo>
                      <a:pt x="150" y="2"/>
                    </a:lnTo>
                    <a:lnTo>
                      <a:pt x="155" y="2"/>
                    </a:lnTo>
                    <a:lnTo>
                      <a:pt x="160" y="3"/>
                    </a:lnTo>
                    <a:lnTo>
                      <a:pt x="166" y="4"/>
                    </a:lnTo>
                    <a:lnTo>
                      <a:pt x="171" y="6"/>
                    </a:lnTo>
                    <a:lnTo>
                      <a:pt x="175" y="7"/>
                    </a:lnTo>
                    <a:lnTo>
                      <a:pt x="180" y="10"/>
                    </a:lnTo>
                    <a:lnTo>
                      <a:pt x="186" y="12"/>
                    </a:lnTo>
                    <a:lnTo>
                      <a:pt x="191" y="16"/>
                    </a:lnTo>
                    <a:lnTo>
                      <a:pt x="198" y="22"/>
                    </a:lnTo>
                    <a:lnTo>
                      <a:pt x="207" y="29"/>
                    </a:lnTo>
                    <a:lnTo>
                      <a:pt x="210" y="31"/>
                    </a:lnTo>
                    <a:lnTo>
                      <a:pt x="214" y="35"/>
                    </a:lnTo>
                    <a:lnTo>
                      <a:pt x="218" y="39"/>
                    </a:lnTo>
                    <a:lnTo>
                      <a:pt x="222" y="45"/>
                    </a:lnTo>
                    <a:lnTo>
                      <a:pt x="225" y="49"/>
                    </a:lnTo>
                    <a:lnTo>
                      <a:pt x="227" y="53"/>
                    </a:lnTo>
                    <a:lnTo>
                      <a:pt x="230" y="58"/>
                    </a:lnTo>
                    <a:lnTo>
                      <a:pt x="234" y="62"/>
                    </a:lnTo>
                    <a:lnTo>
                      <a:pt x="237" y="66"/>
                    </a:lnTo>
                    <a:lnTo>
                      <a:pt x="239" y="71"/>
                    </a:lnTo>
                    <a:lnTo>
                      <a:pt x="243" y="77"/>
                    </a:lnTo>
                    <a:lnTo>
                      <a:pt x="246" y="82"/>
                    </a:lnTo>
                    <a:lnTo>
                      <a:pt x="247" y="87"/>
                    </a:lnTo>
                    <a:lnTo>
                      <a:pt x="250" y="93"/>
                    </a:lnTo>
                    <a:lnTo>
                      <a:pt x="251" y="98"/>
                    </a:lnTo>
                    <a:lnTo>
                      <a:pt x="254" y="104"/>
                    </a:lnTo>
                    <a:lnTo>
                      <a:pt x="255" y="109"/>
                    </a:lnTo>
                    <a:lnTo>
                      <a:pt x="257" y="116"/>
                    </a:lnTo>
                    <a:lnTo>
                      <a:pt x="258" y="121"/>
                    </a:lnTo>
                    <a:lnTo>
                      <a:pt x="261" y="126"/>
                    </a:lnTo>
                    <a:lnTo>
                      <a:pt x="261" y="132"/>
                    </a:lnTo>
                    <a:lnTo>
                      <a:pt x="262" y="138"/>
                    </a:lnTo>
                    <a:lnTo>
                      <a:pt x="262" y="145"/>
                    </a:lnTo>
                    <a:lnTo>
                      <a:pt x="262" y="150"/>
                    </a:lnTo>
                    <a:lnTo>
                      <a:pt x="262" y="156"/>
                    </a:lnTo>
                    <a:lnTo>
                      <a:pt x="262" y="162"/>
                    </a:lnTo>
                    <a:lnTo>
                      <a:pt x="262" y="168"/>
                    </a:lnTo>
                    <a:lnTo>
                      <a:pt x="264" y="174"/>
                    </a:lnTo>
                    <a:lnTo>
                      <a:pt x="262" y="180"/>
                    </a:lnTo>
                    <a:lnTo>
                      <a:pt x="262" y="185"/>
                    </a:lnTo>
                    <a:lnTo>
                      <a:pt x="261" y="191"/>
                    </a:lnTo>
                    <a:lnTo>
                      <a:pt x="261" y="196"/>
                    </a:lnTo>
                    <a:lnTo>
                      <a:pt x="258" y="201"/>
                    </a:lnTo>
                    <a:lnTo>
                      <a:pt x="257" y="207"/>
                    </a:lnTo>
                    <a:lnTo>
                      <a:pt x="255" y="212"/>
                    </a:lnTo>
                    <a:lnTo>
                      <a:pt x="254" y="217"/>
                    </a:lnTo>
                    <a:lnTo>
                      <a:pt x="251" y="223"/>
                    </a:lnTo>
                    <a:lnTo>
                      <a:pt x="250" y="227"/>
                    </a:lnTo>
                    <a:lnTo>
                      <a:pt x="247" y="232"/>
                    </a:lnTo>
                    <a:lnTo>
                      <a:pt x="245" y="237"/>
                    </a:lnTo>
                    <a:lnTo>
                      <a:pt x="242" y="240"/>
                    </a:lnTo>
                    <a:lnTo>
                      <a:pt x="239" y="245"/>
                    </a:lnTo>
                    <a:lnTo>
                      <a:pt x="237" y="249"/>
                    </a:lnTo>
                    <a:lnTo>
                      <a:pt x="234" y="255"/>
                    </a:lnTo>
                    <a:lnTo>
                      <a:pt x="230" y="258"/>
                    </a:lnTo>
                    <a:lnTo>
                      <a:pt x="226" y="260"/>
                    </a:lnTo>
                    <a:lnTo>
                      <a:pt x="222" y="264"/>
                    </a:lnTo>
                    <a:lnTo>
                      <a:pt x="218" y="267"/>
                    </a:lnTo>
                    <a:lnTo>
                      <a:pt x="213" y="270"/>
                    </a:lnTo>
                    <a:lnTo>
                      <a:pt x="209" y="272"/>
                    </a:lnTo>
                    <a:lnTo>
                      <a:pt x="203" y="275"/>
                    </a:lnTo>
                    <a:lnTo>
                      <a:pt x="199" y="278"/>
                    </a:lnTo>
                    <a:lnTo>
                      <a:pt x="193" y="280"/>
                    </a:lnTo>
                    <a:lnTo>
                      <a:pt x="189" y="282"/>
                    </a:lnTo>
                    <a:lnTo>
                      <a:pt x="183" y="283"/>
                    </a:lnTo>
                    <a:lnTo>
                      <a:pt x="178" y="286"/>
                    </a:lnTo>
                    <a:lnTo>
                      <a:pt x="172" y="287"/>
                    </a:lnTo>
                    <a:lnTo>
                      <a:pt x="167" y="288"/>
                    </a:lnTo>
                    <a:lnTo>
                      <a:pt x="162" y="290"/>
                    </a:lnTo>
                    <a:lnTo>
                      <a:pt x="156" y="291"/>
                    </a:lnTo>
                    <a:lnTo>
                      <a:pt x="150" y="291"/>
                    </a:lnTo>
                    <a:lnTo>
                      <a:pt x="143" y="291"/>
                    </a:lnTo>
                    <a:lnTo>
                      <a:pt x="138" y="291"/>
                    </a:lnTo>
                    <a:lnTo>
                      <a:pt x="132" y="292"/>
                    </a:lnTo>
                    <a:lnTo>
                      <a:pt x="126" y="291"/>
                    </a:lnTo>
                    <a:lnTo>
                      <a:pt x="120" y="291"/>
                    </a:lnTo>
                    <a:lnTo>
                      <a:pt x="115" y="291"/>
                    </a:lnTo>
                    <a:lnTo>
                      <a:pt x="109" y="290"/>
                    </a:lnTo>
                    <a:lnTo>
                      <a:pt x="103" y="288"/>
                    </a:lnTo>
                    <a:lnTo>
                      <a:pt x="97" y="287"/>
                    </a:lnTo>
                    <a:lnTo>
                      <a:pt x="92" y="284"/>
                    </a:lnTo>
                    <a:lnTo>
                      <a:pt x="88" y="283"/>
                    </a:lnTo>
                    <a:lnTo>
                      <a:pt x="83" y="280"/>
                    </a:lnTo>
                    <a:lnTo>
                      <a:pt x="77" y="278"/>
                    </a:lnTo>
                    <a:lnTo>
                      <a:pt x="72" y="276"/>
                    </a:lnTo>
                    <a:lnTo>
                      <a:pt x="69" y="274"/>
                    </a:lnTo>
                    <a:lnTo>
                      <a:pt x="64" y="270"/>
                    </a:lnTo>
                    <a:lnTo>
                      <a:pt x="60" y="266"/>
                    </a:lnTo>
                    <a:lnTo>
                      <a:pt x="55" y="262"/>
                    </a:lnTo>
                    <a:lnTo>
                      <a:pt x="52" y="259"/>
                    </a:lnTo>
                    <a:lnTo>
                      <a:pt x="47" y="255"/>
                    </a:lnTo>
                    <a:lnTo>
                      <a:pt x="44" y="251"/>
                    </a:lnTo>
                    <a:lnTo>
                      <a:pt x="40" y="245"/>
                    </a:lnTo>
                    <a:lnTo>
                      <a:pt x="37" y="243"/>
                    </a:lnTo>
                    <a:lnTo>
                      <a:pt x="33" y="237"/>
                    </a:lnTo>
                    <a:lnTo>
                      <a:pt x="30" y="232"/>
                    </a:lnTo>
                    <a:lnTo>
                      <a:pt x="28" y="228"/>
                    </a:lnTo>
                    <a:lnTo>
                      <a:pt x="25" y="223"/>
                    </a:lnTo>
                    <a:lnTo>
                      <a:pt x="22" y="219"/>
                    </a:lnTo>
                    <a:lnTo>
                      <a:pt x="20" y="213"/>
                    </a:lnTo>
                    <a:lnTo>
                      <a:pt x="17" y="209"/>
                    </a:lnTo>
                    <a:lnTo>
                      <a:pt x="16" y="205"/>
                    </a:lnTo>
                    <a:lnTo>
                      <a:pt x="14" y="200"/>
                    </a:lnTo>
                    <a:lnTo>
                      <a:pt x="12" y="196"/>
                    </a:lnTo>
                    <a:lnTo>
                      <a:pt x="9" y="191"/>
                    </a:lnTo>
                    <a:lnTo>
                      <a:pt x="9" y="188"/>
                    </a:lnTo>
                    <a:lnTo>
                      <a:pt x="5" y="180"/>
                    </a:lnTo>
                    <a:lnTo>
                      <a:pt x="4" y="173"/>
                    </a:lnTo>
                    <a:lnTo>
                      <a:pt x="1" y="168"/>
                    </a:lnTo>
                    <a:lnTo>
                      <a:pt x="0" y="164"/>
                    </a:lnTo>
                    <a:lnTo>
                      <a:pt x="0" y="161"/>
                    </a:lnTo>
                    <a:lnTo>
                      <a:pt x="47" y="150"/>
                    </a:lnTo>
                    <a:lnTo>
                      <a:pt x="47" y="152"/>
                    </a:lnTo>
                    <a:lnTo>
                      <a:pt x="47" y="154"/>
                    </a:lnTo>
                    <a:lnTo>
                      <a:pt x="48" y="158"/>
                    </a:lnTo>
                    <a:lnTo>
                      <a:pt x="49" y="162"/>
                    </a:lnTo>
                    <a:lnTo>
                      <a:pt x="52" y="169"/>
                    </a:lnTo>
                    <a:lnTo>
                      <a:pt x="55" y="174"/>
                    </a:lnTo>
                    <a:lnTo>
                      <a:pt x="59" y="181"/>
                    </a:lnTo>
                    <a:lnTo>
                      <a:pt x="60" y="188"/>
                    </a:lnTo>
                    <a:lnTo>
                      <a:pt x="64" y="193"/>
                    </a:lnTo>
                    <a:lnTo>
                      <a:pt x="68" y="200"/>
                    </a:lnTo>
                    <a:lnTo>
                      <a:pt x="72" y="207"/>
                    </a:lnTo>
                    <a:lnTo>
                      <a:pt x="76" y="212"/>
                    </a:lnTo>
                    <a:lnTo>
                      <a:pt x="81" y="217"/>
                    </a:lnTo>
                    <a:lnTo>
                      <a:pt x="87" y="221"/>
                    </a:lnTo>
                    <a:lnTo>
                      <a:pt x="92" y="227"/>
                    </a:lnTo>
                    <a:lnTo>
                      <a:pt x="97" y="228"/>
                    </a:lnTo>
                    <a:lnTo>
                      <a:pt x="103" y="231"/>
                    </a:lnTo>
                    <a:lnTo>
                      <a:pt x="109" y="233"/>
                    </a:lnTo>
                    <a:lnTo>
                      <a:pt x="118" y="235"/>
                    </a:lnTo>
                    <a:lnTo>
                      <a:pt x="124" y="236"/>
                    </a:lnTo>
                    <a:lnTo>
                      <a:pt x="131" y="237"/>
                    </a:lnTo>
                    <a:lnTo>
                      <a:pt x="138" y="237"/>
                    </a:lnTo>
                    <a:lnTo>
                      <a:pt x="147" y="237"/>
                    </a:lnTo>
                    <a:lnTo>
                      <a:pt x="154" y="236"/>
                    </a:lnTo>
                    <a:lnTo>
                      <a:pt x="160" y="235"/>
                    </a:lnTo>
                    <a:lnTo>
                      <a:pt x="167" y="233"/>
                    </a:lnTo>
                    <a:lnTo>
                      <a:pt x="175" y="231"/>
                    </a:lnTo>
                    <a:lnTo>
                      <a:pt x="180" y="228"/>
                    </a:lnTo>
                    <a:lnTo>
                      <a:pt x="187" y="224"/>
                    </a:lnTo>
                    <a:lnTo>
                      <a:pt x="193" y="221"/>
                    </a:lnTo>
                    <a:lnTo>
                      <a:pt x="198" y="217"/>
                    </a:lnTo>
                    <a:lnTo>
                      <a:pt x="202" y="212"/>
                    </a:lnTo>
                    <a:lnTo>
                      <a:pt x="206" y="207"/>
                    </a:lnTo>
                    <a:lnTo>
                      <a:pt x="207" y="200"/>
                    </a:lnTo>
                    <a:lnTo>
                      <a:pt x="211" y="195"/>
                    </a:lnTo>
                    <a:lnTo>
                      <a:pt x="211" y="188"/>
                    </a:lnTo>
                    <a:lnTo>
                      <a:pt x="213" y="181"/>
                    </a:lnTo>
                    <a:lnTo>
                      <a:pt x="214" y="174"/>
                    </a:lnTo>
                    <a:lnTo>
                      <a:pt x="214" y="168"/>
                    </a:lnTo>
                    <a:lnTo>
                      <a:pt x="214" y="158"/>
                    </a:lnTo>
                    <a:lnTo>
                      <a:pt x="214" y="152"/>
                    </a:lnTo>
                    <a:lnTo>
                      <a:pt x="213" y="144"/>
                    </a:lnTo>
                    <a:lnTo>
                      <a:pt x="211" y="137"/>
                    </a:lnTo>
                    <a:lnTo>
                      <a:pt x="209" y="129"/>
                    </a:lnTo>
                    <a:lnTo>
                      <a:pt x="207" y="122"/>
                    </a:lnTo>
                    <a:lnTo>
                      <a:pt x="203" y="116"/>
                    </a:lnTo>
                    <a:lnTo>
                      <a:pt x="202" y="109"/>
                    </a:lnTo>
                    <a:lnTo>
                      <a:pt x="197" y="102"/>
                    </a:lnTo>
                    <a:lnTo>
                      <a:pt x="193" y="97"/>
                    </a:lnTo>
                    <a:lnTo>
                      <a:pt x="189" y="90"/>
                    </a:lnTo>
                    <a:lnTo>
                      <a:pt x="183" y="85"/>
                    </a:lnTo>
                    <a:lnTo>
                      <a:pt x="178" y="79"/>
                    </a:lnTo>
                    <a:lnTo>
                      <a:pt x="172" y="74"/>
                    </a:lnTo>
                    <a:lnTo>
                      <a:pt x="166" y="70"/>
                    </a:lnTo>
                    <a:lnTo>
                      <a:pt x="159" y="66"/>
                    </a:lnTo>
                    <a:lnTo>
                      <a:pt x="152" y="61"/>
                    </a:lnTo>
                    <a:lnTo>
                      <a:pt x="146" y="58"/>
                    </a:lnTo>
                    <a:lnTo>
                      <a:pt x="139" y="55"/>
                    </a:lnTo>
                    <a:lnTo>
                      <a:pt x="132" y="54"/>
                    </a:lnTo>
                    <a:lnTo>
                      <a:pt x="126" y="53"/>
                    </a:lnTo>
                    <a:lnTo>
                      <a:pt x="120" y="53"/>
                    </a:lnTo>
                    <a:lnTo>
                      <a:pt x="113" y="53"/>
                    </a:lnTo>
                    <a:lnTo>
                      <a:pt x="108" y="54"/>
                    </a:lnTo>
                    <a:lnTo>
                      <a:pt x="101" y="55"/>
                    </a:lnTo>
                    <a:lnTo>
                      <a:pt x="95" y="58"/>
                    </a:lnTo>
                    <a:lnTo>
                      <a:pt x="88" y="61"/>
                    </a:lnTo>
                    <a:lnTo>
                      <a:pt x="84" y="66"/>
                    </a:lnTo>
                    <a:lnTo>
                      <a:pt x="79" y="70"/>
                    </a:lnTo>
                    <a:lnTo>
                      <a:pt x="75" y="75"/>
                    </a:lnTo>
                    <a:lnTo>
                      <a:pt x="69" y="81"/>
                    </a:lnTo>
                    <a:lnTo>
                      <a:pt x="67" y="87"/>
                    </a:lnTo>
                    <a:lnTo>
                      <a:pt x="63" y="93"/>
                    </a:lnTo>
                    <a:lnTo>
                      <a:pt x="60" y="98"/>
                    </a:lnTo>
                    <a:lnTo>
                      <a:pt x="57" y="102"/>
                    </a:lnTo>
                    <a:lnTo>
                      <a:pt x="55" y="108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Freeform 130"/>
              <p:cNvSpPr>
                <a:spLocks/>
              </p:cNvSpPr>
              <p:nvPr/>
            </p:nvSpPr>
            <p:spPr bwMode="auto">
              <a:xfrm>
                <a:off x="5239" y="1740"/>
                <a:ext cx="27" cy="64"/>
              </a:xfrm>
              <a:custGeom>
                <a:avLst/>
                <a:gdLst>
                  <a:gd name="T0" fmla="*/ 1 w 54"/>
                  <a:gd name="T1" fmla="*/ 1 h 127"/>
                  <a:gd name="T2" fmla="*/ 1 w 54"/>
                  <a:gd name="T3" fmla="*/ 1 h 127"/>
                  <a:gd name="T4" fmla="*/ 1 w 54"/>
                  <a:gd name="T5" fmla="*/ 1 h 127"/>
                  <a:gd name="T6" fmla="*/ 0 w 54"/>
                  <a:gd name="T7" fmla="*/ 1 h 127"/>
                  <a:gd name="T8" fmla="*/ 1 w 54"/>
                  <a:gd name="T9" fmla="*/ 1 h 127"/>
                  <a:gd name="T10" fmla="*/ 1 w 54"/>
                  <a:gd name="T11" fmla="*/ 1 h 127"/>
                  <a:gd name="T12" fmla="*/ 1 w 54"/>
                  <a:gd name="T13" fmla="*/ 1 h 127"/>
                  <a:gd name="T14" fmla="*/ 1 w 54"/>
                  <a:gd name="T15" fmla="*/ 1 h 127"/>
                  <a:gd name="T16" fmla="*/ 1 w 54"/>
                  <a:gd name="T17" fmla="*/ 1 h 127"/>
                  <a:gd name="T18" fmla="*/ 1 w 54"/>
                  <a:gd name="T19" fmla="*/ 1 h 127"/>
                  <a:gd name="T20" fmla="*/ 1 w 54"/>
                  <a:gd name="T21" fmla="*/ 1 h 127"/>
                  <a:gd name="T22" fmla="*/ 1 w 54"/>
                  <a:gd name="T23" fmla="*/ 1 h 127"/>
                  <a:gd name="T24" fmla="*/ 1 w 54"/>
                  <a:gd name="T25" fmla="*/ 1 h 127"/>
                  <a:gd name="T26" fmla="*/ 1 w 54"/>
                  <a:gd name="T27" fmla="*/ 1 h 127"/>
                  <a:gd name="T28" fmla="*/ 1 w 54"/>
                  <a:gd name="T29" fmla="*/ 1 h 127"/>
                  <a:gd name="T30" fmla="*/ 1 w 54"/>
                  <a:gd name="T31" fmla="*/ 1 h 127"/>
                  <a:gd name="T32" fmla="*/ 1 w 54"/>
                  <a:gd name="T33" fmla="*/ 1 h 127"/>
                  <a:gd name="T34" fmla="*/ 1 w 54"/>
                  <a:gd name="T35" fmla="*/ 1 h 127"/>
                  <a:gd name="T36" fmla="*/ 1 w 54"/>
                  <a:gd name="T37" fmla="*/ 1 h 127"/>
                  <a:gd name="T38" fmla="*/ 1 w 54"/>
                  <a:gd name="T39" fmla="*/ 1 h 127"/>
                  <a:gd name="T40" fmla="*/ 1 w 54"/>
                  <a:gd name="T41" fmla="*/ 1 h 127"/>
                  <a:gd name="T42" fmla="*/ 1 w 54"/>
                  <a:gd name="T43" fmla="*/ 0 h 127"/>
                  <a:gd name="T44" fmla="*/ 1 w 54"/>
                  <a:gd name="T45" fmla="*/ 0 h 127"/>
                  <a:gd name="T46" fmla="*/ 1 w 54"/>
                  <a:gd name="T47" fmla="*/ 1 h 127"/>
                  <a:gd name="T48" fmla="*/ 1 w 54"/>
                  <a:gd name="T49" fmla="*/ 1 h 127"/>
                  <a:gd name="T50" fmla="*/ 1 w 54"/>
                  <a:gd name="T51" fmla="*/ 1 h 127"/>
                  <a:gd name="T52" fmla="*/ 1 w 54"/>
                  <a:gd name="T53" fmla="*/ 1 h 127"/>
                  <a:gd name="T54" fmla="*/ 1 w 54"/>
                  <a:gd name="T55" fmla="*/ 1 h 1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127"/>
                  <a:gd name="T86" fmla="*/ 54 w 54"/>
                  <a:gd name="T87" fmla="*/ 127 h 1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127">
                    <a:moveTo>
                      <a:pt x="2" y="92"/>
                    </a:moveTo>
                    <a:lnTo>
                      <a:pt x="2" y="89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2" y="72"/>
                    </a:lnTo>
                    <a:lnTo>
                      <a:pt x="2" y="67"/>
                    </a:lnTo>
                    <a:lnTo>
                      <a:pt x="2" y="63"/>
                    </a:lnTo>
                    <a:lnTo>
                      <a:pt x="2" y="57"/>
                    </a:lnTo>
                    <a:lnTo>
                      <a:pt x="2" y="53"/>
                    </a:lnTo>
                    <a:lnTo>
                      <a:pt x="3" y="48"/>
                    </a:lnTo>
                    <a:lnTo>
                      <a:pt x="4" y="44"/>
                    </a:lnTo>
                    <a:lnTo>
                      <a:pt x="6" y="39"/>
                    </a:lnTo>
                    <a:lnTo>
                      <a:pt x="7" y="35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2" y="22"/>
                    </a:lnTo>
                    <a:lnTo>
                      <a:pt x="15" y="18"/>
                    </a:lnTo>
                    <a:lnTo>
                      <a:pt x="20" y="13"/>
                    </a:lnTo>
                    <a:lnTo>
                      <a:pt x="26" y="8"/>
                    </a:lnTo>
                    <a:lnTo>
                      <a:pt x="30" y="4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54" y="47"/>
                    </a:lnTo>
                    <a:lnTo>
                      <a:pt x="49" y="81"/>
                    </a:lnTo>
                    <a:lnTo>
                      <a:pt x="46" y="127"/>
                    </a:lnTo>
                    <a:lnTo>
                      <a:pt x="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3" name="Freeform 131"/>
              <p:cNvSpPr>
                <a:spLocks/>
              </p:cNvSpPr>
              <p:nvPr/>
            </p:nvSpPr>
            <p:spPr bwMode="auto">
              <a:xfrm>
                <a:off x="5289" y="1758"/>
                <a:ext cx="38" cy="39"/>
              </a:xfrm>
              <a:custGeom>
                <a:avLst/>
                <a:gdLst>
                  <a:gd name="T0" fmla="*/ 0 w 77"/>
                  <a:gd name="T1" fmla="*/ 1 h 78"/>
                  <a:gd name="T2" fmla="*/ 0 w 77"/>
                  <a:gd name="T3" fmla="*/ 1 h 78"/>
                  <a:gd name="T4" fmla="*/ 0 w 77"/>
                  <a:gd name="T5" fmla="*/ 1 h 78"/>
                  <a:gd name="T6" fmla="*/ 0 w 77"/>
                  <a:gd name="T7" fmla="*/ 1 h 78"/>
                  <a:gd name="T8" fmla="*/ 0 w 77"/>
                  <a:gd name="T9" fmla="*/ 1 h 78"/>
                  <a:gd name="T10" fmla="*/ 0 w 77"/>
                  <a:gd name="T11" fmla="*/ 1 h 78"/>
                  <a:gd name="T12" fmla="*/ 0 w 77"/>
                  <a:gd name="T13" fmla="*/ 1 h 78"/>
                  <a:gd name="T14" fmla="*/ 0 w 77"/>
                  <a:gd name="T15" fmla="*/ 1 h 78"/>
                  <a:gd name="T16" fmla="*/ 0 w 77"/>
                  <a:gd name="T17" fmla="*/ 1 h 78"/>
                  <a:gd name="T18" fmla="*/ 0 w 77"/>
                  <a:gd name="T19" fmla="*/ 1 h 78"/>
                  <a:gd name="T20" fmla="*/ 0 w 77"/>
                  <a:gd name="T21" fmla="*/ 1 h 78"/>
                  <a:gd name="T22" fmla="*/ 0 w 77"/>
                  <a:gd name="T23" fmla="*/ 1 h 78"/>
                  <a:gd name="T24" fmla="*/ 0 w 77"/>
                  <a:gd name="T25" fmla="*/ 1 h 78"/>
                  <a:gd name="T26" fmla="*/ 0 w 77"/>
                  <a:gd name="T27" fmla="*/ 1 h 78"/>
                  <a:gd name="T28" fmla="*/ 0 w 77"/>
                  <a:gd name="T29" fmla="*/ 1 h 78"/>
                  <a:gd name="T30" fmla="*/ 0 w 77"/>
                  <a:gd name="T31" fmla="*/ 0 h 78"/>
                  <a:gd name="T32" fmla="*/ 0 w 77"/>
                  <a:gd name="T33" fmla="*/ 0 h 78"/>
                  <a:gd name="T34" fmla="*/ 0 w 77"/>
                  <a:gd name="T35" fmla="*/ 0 h 78"/>
                  <a:gd name="T36" fmla="*/ 0 w 77"/>
                  <a:gd name="T37" fmla="*/ 1 h 78"/>
                  <a:gd name="T38" fmla="*/ 0 w 77"/>
                  <a:gd name="T39" fmla="*/ 1 h 78"/>
                  <a:gd name="T40" fmla="*/ 0 w 77"/>
                  <a:gd name="T41" fmla="*/ 1 h 78"/>
                  <a:gd name="T42" fmla="*/ 0 w 77"/>
                  <a:gd name="T43" fmla="*/ 1 h 78"/>
                  <a:gd name="T44" fmla="*/ 0 w 77"/>
                  <a:gd name="T45" fmla="*/ 1 h 78"/>
                  <a:gd name="T46" fmla="*/ 0 w 77"/>
                  <a:gd name="T47" fmla="*/ 1 h 78"/>
                  <a:gd name="T48" fmla="*/ 0 w 77"/>
                  <a:gd name="T49" fmla="*/ 1 h 78"/>
                  <a:gd name="T50" fmla="*/ 0 w 77"/>
                  <a:gd name="T51" fmla="*/ 1 h 78"/>
                  <a:gd name="T52" fmla="*/ 0 w 77"/>
                  <a:gd name="T53" fmla="*/ 1 h 78"/>
                  <a:gd name="T54" fmla="*/ 0 w 77"/>
                  <a:gd name="T55" fmla="*/ 1 h 78"/>
                  <a:gd name="T56" fmla="*/ 0 w 77"/>
                  <a:gd name="T57" fmla="*/ 1 h 78"/>
                  <a:gd name="T58" fmla="*/ 0 w 77"/>
                  <a:gd name="T59" fmla="*/ 1 h 78"/>
                  <a:gd name="T60" fmla="*/ 0 w 77"/>
                  <a:gd name="T61" fmla="*/ 1 h 78"/>
                  <a:gd name="T62" fmla="*/ 0 w 77"/>
                  <a:gd name="T63" fmla="*/ 1 h 78"/>
                  <a:gd name="T64" fmla="*/ 0 w 77"/>
                  <a:gd name="T65" fmla="*/ 1 h 78"/>
                  <a:gd name="T66" fmla="*/ 0 w 77"/>
                  <a:gd name="T67" fmla="*/ 1 h 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78"/>
                  <a:gd name="T104" fmla="*/ 77 w 77"/>
                  <a:gd name="T105" fmla="*/ 78 h 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78">
                    <a:moveTo>
                      <a:pt x="38" y="78"/>
                    </a:moveTo>
                    <a:lnTo>
                      <a:pt x="45" y="75"/>
                    </a:lnTo>
                    <a:lnTo>
                      <a:pt x="51" y="73"/>
                    </a:lnTo>
                    <a:lnTo>
                      <a:pt x="58" y="69"/>
                    </a:lnTo>
                    <a:lnTo>
                      <a:pt x="65" y="67"/>
                    </a:lnTo>
                    <a:lnTo>
                      <a:pt x="69" y="60"/>
                    </a:lnTo>
                    <a:lnTo>
                      <a:pt x="73" y="53"/>
                    </a:lnTo>
                    <a:lnTo>
                      <a:pt x="75" y="47"/>
                    </a:lnTo>
                    <a:lnTo>
                      <a:pt x="77" y="40"/>
                    </a:lnTo>
                    <a:lnTo>
                      <a:pt x="75" y="31"/>
                    </a:lnTo>
                    <a:lnTo>
                      <a:pt x="73" y="24"/>
                    </a:lnTo>
                    <a:lnTo>
                      <a:pt x="69" y="17"/>
                    </a:lnTo>
                    <a:lnTo>
                      <a:pt x="65" y="12"/>
                    </a:lnTo>
                    <a:lnTo>
                      <a:pt x="58" y="7"/>
                    </a:lnTo>
                    <a:lnTo>
                      <a:pt x="51" y="4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22" y="4"/>
                    </a:lnTo>
                    <a:lnTo>
                      <a:pt x="15" y="7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1" y="67"/>
                    </a:lnTo>
                    <a:lnTo>
                      <a:pt x="15" y="69"/>
                    </a:lnTo>
                    <a:lnTo>
                      <a:pt x="22" y="73"/>
                    </a:lnTo>
                    <a:lnTo>
                      <a:pt x="29" y="75"/>
                    </a:lnTo>
                    <a:lnTo>
                      <a:pt x="3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4" name="Freeform 132"/>
              <p:cNvSpPr>
                <a:spLocks/>
              </p:cNvSpPr>
              <p:nvPr/>
            </p:nvSpPr>
            <p:spPr bwMode="auto">
              <a:xfrm>
                <a:off x="4707" y="1762"/>
                <a:ext cx="38" cy="39"/>
              </a:xfrm>
              <a:custGeom>
                <a:avLst/>
                <a:gdLst>
                  <a:gd name="T0" fmla="*/ 0 w 77"/>
                  <a:gd name="T1" fmla="*/ 1 h 78"/>
                  <a:gd name="T2" fmla="*/ 0 w 77"/>
                  <a:gd name="T3" fmla="*/ 1 h 78"/>
                  <a:gd name="T4" fmla="*/ 0 w 77"/>
                  <a:gd name="T5" fmla="*/ 1 h 78"/>
                  <a:gd name="T6" fmla="*/ 0 w 77"/>
                  <a:gd name="T7" fmla="*/ 1 h 78"/>
                  <a:gd name="T8" fmla="*/ 0 w 77"/>
                  <a:gd name="T9" fmla="*/ 1 h 78"/>
                  <a:gd name="T10" fmla="*/ 0 w 77"/>
                  <a:gd name="T11" fmla="*/ 1 h 78"/>
                  <a:gd name="T12" fmla="*/ 0 w 77"/>
                  <a:gd name="T13" fmla="*/ 1 h 78"/>
                  <a:gd name="T14" fmla="*/ 0 w 77"/>
                  <a:gd name="T15" fmla="*/ 1 h 78"/>
                  <a:gd name="T16" fmla="*/ 0 w 77"/>
                  <a:gd name="T17" fmla="*/ 1 h 78"/>
                  <a:gd name="T18" fmla="*/ 0 w 77"/>
                  <a:gd name="T19" fmla="*/ 1 h 78"/>
                  <a:gd name="T20" fmla="*/ 0 w 77"/>
                  <a:gd name="T21" fmla="*/ 1 h 78"/>
                  <a:gd name="T22" fmla="*/ 0 w 77"/>
                  <a:gd name="T23" fmla="*/ 1 h 78"/>
                  <a:gd name="T24" fmla="*/ 0 w 77"/>
                  <a:gd name="T25" fmla="*/ 1 h 78"/>
                  <a:gd name="T26" fmla="*/ 0 w 77"/>
                  <a:gd name="T27" fmla="*/ 1 h 78"/>
                  <a:gd name="T28" fmla="*/ 0 w 77"/>
                  <a:gd name="T29" fmla="*/ 1 h 78"/>
                  <a:gd name="T30" fmla="*/ 0 w 77"/>
                  <a:gd name="T31" fmla="*/ 0 h 78"/>
                  <a:gd name="T32" fmla="*/ 0 w 77"/>
                  <a:gd name="T33" fmla="*/ 0 h 78"/>
                  <a:gd name="T34" fmla="*/ 0 w 77"/>
                  <a:gd name="T35" fmla="*/ 0 h 78"/>
                  <a:gd name="T36" fmla="*/ 0 w 77"/>
                  <a:gd name="T37" fmla="*/ 1 h 78"/>
                  <a:gd name="T38" fmla="*/ 0 w 77"/>
                  <a:gd name="T39" fmla="*/ 1 h 78"/>
                  <a:gd name="T40" fmla="*/ 0 w 77"/>
                  <a:gd name="T41" fmla="*/ 1 h 78"/>
                  <a:gd name="T42" fmla="*/ 0 w 77"/>
                  <a:gd name="T43" fmla="*/ 1 h 78"/>
                  <a:gd name="T44" fmla="*/ 0 w 77"/>
                  <a:gd name="T45" fmla="*/ 1 h 78"/>
                  <a:gd name="T46" fmla="*/ 0 w 77"/>
                  <a:gd name="T47" fmla="*/ 1 h 78"/>
                  <a:gd name="T48" fmla="*/ 0 w 77"/>
                  <a:gd name="T49" fmla="*/ 1 h 78"/>
                  <a:gd name="T50" fmla="*/ 0 w 77"/>
                  <a:gd name="T51" fmla="*/ 1 h 78"/>
                  <a:gd name="T52" fmla="*/ 0 w 77"/>
                  <a:gd name="T53" fmla="*/ 1 h 78"/>
                  <a:gd name="T54" fmla="*/ 0 w 77"/>
                  <a:gd name="T55" fmla="*/ 1 h 78"/>
                  <a:gd name="T56" fmla="*/ 0 w 77"/>
                  <a:gd name="T57" fmla="*/ 1 h 78"/>
                  <a:gd name="T58" fmla="*/ 0 w 77"/>
                  <a:gd name="T59" fmla="*/ 1 h 78"/>
                  <a:gd name="T60" fmla="*/ 0 w 77"/>
                  <a:gd name="T61" fmla="*/ 1 h 78"/>
                  <a:gd name="T62" fmla="*/ 0 w 77"/>
                  <a:gd name="T63" fmla="*/ 1 h 78"/>
                  <a:gd name="T64" fmla="*/ 0 w 77"/>
                  <a:gd name="T65" fmla="*/ 1 h 78"/>
                  <a:gd name="T66" fmla="*/ 0 w 77"/>
                  <a:gd name="T67" fmla="*/ 1 h 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78"/>
                  <a:gd name="T104" fmla="*/ 77 w 77"/>
                  <a:gd name="T105" fmla="*/ 78 h 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78">
                    <a:moveTo>
                      <a:pt x="39" y="78"/>
                    </a:moveTo>
                    <a:lnTo>
                      <a:pt x="46" y="76"/>
                    </a:lnTo>
                    <a:lnTo>
                      <a:pt x="54" y="75"/>
                    </a:lnTo>
                    <a:lnTo>
                      <a:pt x="61" y="71"/>
                    </a:lnTo>
                    <a:lnTo>
                      <a:pt x="66" y="65"/>
                    </a:lnTo>
                    <a:lnTo>
                      <a:pt x="70" y="60"/>
                    </a:lnTo>
                    <a:lnTo>
                      <a:pt x="74" y="53"/>
                    </a:lnTo>
                    <a:lnTo>
                      <a:pt x="75" y="45"/>
                    </a:lnTo>
                    <a:lnTo>
                      <a:pt x="77" y="39"/>
                    </a:lnTo>
                    <a:lnTo>
                      <a:pt x="75" y="31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2"/>
                    </a:lnTo>
                    <a:lnTo>
                      <a:pt x="61" y="7"/>
                    </a:lnTo>
                    <a:lnTo>
                      <a:pt x="54" y="3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4" y="3"/>
                    </a:lnTo>
                    <a:lnTo>
                      <a:pt x="18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3" y="53"/>
                    </a:lnTo>
                    <a:lnTo>
                      <a:pt x="7" y="60"/>
                    </a:lnTo>
                    <a:lnTo>
                      <a:pt x="12" y="65"/>
                    </a:lnTo>
                    <a:lnTo>
                      <a:pt x="18" y="71"/>
                    </a:lnTo>
                    <a:lnTo>
                      <a:pt x="24" y="75"/>
                    </a:lnTo>
                    <a:lnTo>
                      <a:pt x="31" y="76"/>
                    </a:lnTo>
                    <a:lnTo>
                      <a:pt x="39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5" name="Freeform 133"/>
              <p:cNvSpPr>
                <a:spLocks/>
              </p:cNvSpPr>
              <p:nvPr/>
            </p:nvSpPr>
            <p:spPr bwMode="auto">
              <a:xfrm>
                <a:off x="4570" y="1306"/>
                <a:ext cx="98" cy="41"/>
              </a:xfrm>
              <a:custGeom>
                <a:avLst/>
                <a:gdLst>
                  <a:gd name="T0" fmla="*/ 0 w 196"/>
                  <a:gd name="T1" fmla="*/ 1 h 81"/>
                  <a:gd name="T2" fmla="*/ 0 w 196"/>
                  <a:gd name="T3" fmla="*/ 1 h 81"/>
                  <a:gd name="T4" fmla="*/ 1 w 196"/>
                  <a:gd name="T5" fmla="*/ 1 h 81"/>
                  <a:gd name="T6" fmla="*/ 1 w 196"/>
                  <a:gd name="T7" fmla="*/ 0 h 81"/>
                  <a:gd name="T8" fmla="*/ 0 w 196"/>
                  <a:gd name="T9" fmla="*/ 1 h 81"/>
                  <a:gd name="T10" fmla="*/ 0 w 196"/>
                  <a:gd name="T11" fmla="*/ 1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81"/>
                  <a:gd name="T20" fmla="*/ 196 w 196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81">
                    <a:moveTo>
                      <a:pt x="0" y="20"/>
                    </a:moveTo>
                    <a:lnTo>
                      <a:pt x="0" y="81"/>
                    </a:lnTo>
                    <a:lnTo>
                      <a:pt x="196" y="65"/>
                    </a:lnTo>
                    <a:lnTo>
                      <a:pt x="188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6" name="Freeform 134"/>
              <p:cNvSpPr>
                <a:spLocks/>
              </p:cNvSpPr>
              <p:nvPr/>
            </p:nvSpPr>
            <p:spPr bwMode="auto">
              <a:xfrm>
                <a:off x="4725" y="1292"/>
                <a:ext cx="95" cy="43"/>
              </a:xfrm>
              <a:custGeom>
                <a:avLst/>
                <a:gdLst>
                  <a:gd name="T0" fmla="*/ 0 w 189"/>
                  <a:gd name="T1" fmla="*/ 1 h 85"/>
                  <a:gd name="T2" fmla="*/ 1 w 189"/>
                  <a:gd name="T3" fmla="*/ 1 h 85"/>
                  <a:gd name="T4" fmla="*/ 1 w 189"/>
                  <a:gd name="T5" fmla="*/ 1 h 85"/>
                  <a:gd name="T6" fmla="*/ 1 w 189"/>
                  <a:gd name="T7" fmla="*/ 0 h 85"/>
                  <a:gd name="T8" fmla="*/ 0 w 189"/>
                  <a:gd name="T9" fmla="*/ 1 h 85"/>
                  <a:gd name="T10" fmla="*/ 0 w 189"/>
                  <a:gd name="T11" fmla="*/ 1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9"/>
                  <a:gd name="T19" fmla="*/ 0 h 85"/>
                  <a:gd name="T20" fmla="*/ 189 w 189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9" h="85">
                    <a:moveTo>
                      <a:pt x="0" y="20"/>
                    </a:moveTo>
                    <a:lnTo>
                      <a:pt x="7" y="85"/>
                    </a:lnTo>
                    <a:lnTo>
                      <a:pt x="189" y="69"/>
                    </a:lnTo>
                    <a:lnTo>
                      <a:pt x="18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7" name="Freeform 135"/>
              <p:cNvSpPr>
                <a:spLocks/>
              </p:cNvSpPr>
              <p:nvPr/>
            </p:nvSpPr>
            <p:spPr bwMode="auto">
              <a:xfrm>
                <a:off x="4891" y="1294"/>
                <a:ext cx="100" cy="53"/>
              </a:xfrm>
              <a:custGeom>
                <a:avLst/>
                <a:gdLst>
                  <a:gd name="T0" fmla="*/ 0 w 201"/>
                  <a:gd name="T1" fmla="*/ 0 h 104"/>
                  <a:gd name="T2" fmla="*/ 0 w 201"/>
                  <a:gd name="T3" fmla="*/ 1 h 104"/>
                  <a:gd name="T4" fmla="*/ 0 w 201"/>
                  <a:gd name="T5" fmla="*/ 1 h 104"/>
                  <a:gd name="T6" fmla="*/ 0 w 201"/>
                  <a:gd name="T7" fmla="*/ 1 h 104"/>
                  <a:gd name="T8" fmla="*/ 0 w 201"/>
                  <a:gd name="T9" fmla="*/ 0 h 104"/>
                  <a:gd name="T10" fmla="*/ 0 w 201"/>
                  <a:gd name="T11" fmla="*/ 0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104"/>
                  <a:gd name="T20" fmla="*/ 201 w 201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104">
                    <a:moveTo>
                      <a:pt x="23" y="0"/>
                    </a:moveTo>
                    <a:lnTo>
                      <a:pt x="0" y="65"/>
                    </a:lnTo>
                    <a:lnTo>
                      <a:pt x="166" y="104"/>
                    </a:lnTo>
                    <a:lnTo>
                      <a:pt x="201" y="3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8" name="Freeform 136"/>
              <p:cNvSpPr>
                <a:spLocks/>
              </p:cNvSpPr>
              <p:nvPr/>
            </p:nvSpPr>
            <p:spPr bwMode="auto">
              <a:xfrm>
                <a:off x="5032" y="1324"/>
                <a:ext cx="83" cy="65"/>
              </a:xfrm>
              <a:custGeom>
                <a:avLst/>
                <a:gdLst>
                  <a:gd name="T0" fmla="*/ 1 w 166"/>
                  <a:gd name="T1" fmla="*/ 0 h 130"/>
                  <a:gd name="T2" fmla="*/ 0 w 166"/>
                  <a:gd name="T3" fmla="*/ 1 h 130"/>
                  <a:gd name="T4" fmla="*/ 1 w 166"/>
                  <a:gd name="T5" fmla="*/ 1 h 130"/>
                  <a:gd name="T6" fmla="*/ 1 w 166"/>
                  <a:gd name="T7" fmla="*/ 1 h 130"/>
                  <a:gd name="T8" fmla="*/ 1 w 166"/>
                  <a:gd name="T9" fmla="*/ 0 h 130"/>
                  <a:gd name="T10" fmla="*/ 1 w 166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130"/>
                  <a:gd name="T20" fmla="*/ 166 w 166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130">
                    <a:moveTo>
                      <a:pt x="16" y="0"/>
                    </a:moveTo>
                    <a:lnTo>
                      <a:pt x="0" y="57"/>
                    </a:lnTo>
                    <a:lnTo>
                      <a:pt x="127" y="130"/>
                    </a:lnTo>
                    <a:lnTo>
                      <a:pt x="166" y="6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9" name="Freeform 137"/>
              <p:cNvSpPr>
                <a:spLocks/>
              </p:cNvSpPr>
              <p:nvPr/>
            </p:nvSpPr>
            <p:spPr bwMode="auto">
              <a:xfrm>
                <a:off x="5162" y="1375"/>
                <a:ext cx="89" cy="49"/>
              </a:xfrm>
              <a:custGeom>
                <a:avLst/>
                <a:gdLst>
                  <a:gd name="T0" fmla="*/ 1 w 178"/>
                  <a:gd name="T1" fmla="*/ 0 h 96"/>
                  <a:gd name="T2" fmla="*/ 0 w 178"/>
                  <a:gd name="T3" fmla="*/ 1 h 96"/>
                  <a:gd name="T4" fmla="*/ 1 w 178"/>
                  <a:gd name="T5" fmla="*/ 1 h 96"/>
                  <a:gd name="T6" fmla="*/ 1 w 178"/>
                  <a:gd name="T7" fmla="*/ 1 h 96"/>
                  <a:gd name="T8" fmla="*/ 1 w 178"/>
                  <a:gd name="T9" fmla="*/ 0 h 96"/>
                  <a:gd name="T10" fmla="*/ 1 w 178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8"/>
                  <a:gd name="T19" fmla="*/ 0 h 96"/>
                  <a:gd name="T20" fmla="*/ 178 w 178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8" h="96">
                    <a:moveTo>
                      <a:pt x="6" y="0"/>
                    </a:moveTo>
                    <a:lnTo>
                      <a:pt x="0" y="65"/>
                    </a:lnTo>
                    <a:lnTo>
                      <a:pt x="166" y="96"/>
                    </a:lnTo>
                    <a:lnTo>
                      <a:pt x="178" y="3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0" name="Freeform 138"/>
              <p:cNvSpPr>
                <a:spLocks/>
              </p:cNvSpPr>
              <p:nvPr/>
            </p:nvSpPr>
            <p:spPr bwMode="auto">
              <a:xfrm>
                <a:off x="4556" y="1673"/>
                <a:ext cx="200" cy="193"/>
              </a:xfrm>
              <a:custGeom>
                <a:avLst/>
                <a:gdLst>
                  <a:gd name="T0" fmla="*/ 1 w 399"/>
                  <a:gd name="T1" fmla="*/ 1 h 385"/>
                  <a:gd name="T2" fmla="*/ 1 w 399"/>
                  <a:gd name="T3" fmla="*/ 1 h 385"/>
                  <a:gd name="T4" fmla="*/ 1 w 399"/>
                  <a:gd name="T5" fmla="*/ 1 h 385"/>
                  <a:gd name="T6" fmla="*/ 1 w 399"/>
                  <a:gd name="T7" fmla="*/ 1 h 385"/>
                  <a:gd name="T8" fmla="*/ 1 w 399"/>
                  <a:gd name="T9" fmla="*/ 1 h 385"/>
                  <a:gd name="T10" fmla="*/ 1 w 399"/>
                  <a:gd name="T11" fmla="*/ 1 h 385"/>
                  <a:gd name="T12" fmla="*/ 1 w 399"/>
                  <a:gd name="T13" fmla="*/ 2 h 385"/>
                  <a:gd name="T14" fmla="*/ 1 w 399"/>
                  <a:gd name="T15" fmla="*/ 2 h 385"/>
                  <a:gd name="T16" fmla="*/ 1 w 399"/>
                  <a:gd name="T17" fmla="*/ 2 h 385"/>
                  <a:gd name="T18" fmla="*/ 1 w 399"/>
                  <a:gd name="T19" fmla="*/ 2 h 385"/>
                  <a:gd name="T20" fmla="*/ 1 w 399"/>
                  <a:gd name="T21" fmla="*/ 2 h 385"/>
                  <a:gd name="T22" fmla="*/ 1 w 399"/>
                  <a:gd name="T23" fmla="*/ 2 h 385"/>
                  <a:gd name="T24" fmla="*/ 1 w 399"/>
                  <a:gd name="T25" fmla="*/ 2 h 385"/>
                  <a:gd name="T26" fmla="*/ 1 w 399"/>
                  <a:gd name="T27" fmla="*/ 2 h 385"/>
                  <a:gd name="T28" fmla="*/ 1 w 399"/>
                  <a:gd name="T29" fmla="*/ 2 h 385"/>
                  <a:gd name="T30" fmla="*/ 1 w 399"/>
                  <a:gd name="T31" fmla="*/ 2 h 385"/>
                  <a:gd name="T32" fmla="*/ 2 w 399"/>
                  <a:gd name="T33" fmla="*/ 2 h 385"/>
                  <a:gd name="T34" fmla="*/ 2 w 399"/>
                  <a:gd name="T35" fmla="*/ 2 h 385"/>
                  <a:gd name="T36" fmla="*/ 2 w 399"/>
                  <a:gd name="T37" fmla="*/ 2 h 385"/>
                  <a:gd name="T38" fmla="*/ 2 w 399"/>
                  <a:gd name="T39" fmla="*/ 2 h 385"/>
                  <a:gd name="T40" fmla="*/ 2 w 399"/>
                  <a:gd name="T41" fmla="*/ 2 h 385"/>
                  <a:gd name="T42" fmla="*/ 2 w 399"/>
                  <a:gd name="T43" fmla="*/ 2 h 385"/>
                  <a:gd name="T44" fmla="*/ 2 w 399"/>
                  <a:gd name="T45" fmla="*/ 2 h 385"/>
                  <a:gd name="T46" fmla="*/ 2 w 399"/>
                  <a:gd name="T47" fmla="*/ 2 h 385"/>
                  <a:gd name="T48" fmla="*/ 2 w 399"/>
                  <a:gd name="T49" fmla="*/ 2 h 385"/>
                  <a:gd name="T50" fmla="*/ 2 w 399"/>
                  <a:gd name="T51" fmla="*/ 2 h 385"/>
                  <a:gd name="T52" fmla="*/ 2 w 399"/>
                  <a:gd name="T53" fmla="*/ 2 h 385"/>
                  <a:gd name="T54" fmla="*/ 2 w 399"/>
                  <a:gd name="T55" fmla="*/ 2 h 385"/>
                  <a:gd name="T56" fmla="*/ 2 w 399"/>
                  <a:gd name="T57" fmla="*/ 2 h 385"/>
                  <a:gd name="T58" fmla="*/ 2 w 399"/>
                  <a:gd name="T59" fmla="*/ 2 h 385"/>
                  <a:gd name="T60" fmla="*/ 2 w 399"/>
                  <a:gd name="T61" fmla="*/ 2 h 385"/>
                  <a:gd name="T62" fmla="*/ 2 w 399"/>
                  <a:gd name="T63" fmla="*/ 2 h 385"/>
                  <a:gd name="T64" fmla="*/ 2 w 399"/>
                  <a:gd name="T65" fmla="*/ 2 h 385"/>
                  <a:gd name="T66" fmla="*/ 2 w 399"/>
                  <a:gd name="T67" fmla="*/ 2 h 385"/>
                  <a:gd name="T68" fmla="*/ 2 w 399"/>
                  <a:gd name="T69" fmla="*/ 2 h 385"/>
                  <a:gd name="T70" fmla="*/ 2 w 399"/>
                  <a:gd name="T71" fmla="*/ 2 h 385"/>
                  <a:gd name="T72" fmla="*/ 2 w 399"/>
                  <a:gd name="T73" fmla="*/ 2 h 385"/>
                  <a:gd name="T74" fmla="*/ 2 w 399"/>
                  <a:gd name="T75" fmla="*/ 2 h 385"/>
                  <a:gd name="T76" fmla="*/ 2 w 399"/>
                  <a:gd name="T77" fmla="*/ 2 h 385"/>
                  <a:gd name="T78" fmla="*/ 2 w 399"/>
                  <a:gd name="T79" fmla="*/ 2 h 385"/>
                  <a:gd name="T80" fmla="*/ 2 w 399"/>
                  <a:gd name="T81" fmla="*/ 2 h 385"/>
                  <a:gd name="T82" fmla="*/ 1 w 399"/>
                  <a:gd name="T83" fmla="*/ 1 h 385"/>
                  <a:gd name="T84" fmla="*/ 1 w 399"/>
                  <a:gd name="T85" fmla="*/ 1 h 385"/>
                  <a:gd name="T86" fmla="*/ 1 w 399"/>
                  <a:gd name="T87" fmla="*/ 1 h 385"/>
                  <a:gd name="T88" fmla="*/ 1 w 399"/>
                  <a:gd name="T89" fmla="*/ 1 h 385"/>
                  <a:gd name="T90" fmla="*/ 1 w 399"/>
                  <a:gd name="T91" fmla="*/ 1 h 385"/>
                  <a:gd name="T92" fmla="*/ 1 w 399"/>
                  <a:gd name="T93" fmla="*/ 1 h 385"/>
                  <a:gd name="T94" fmla="*/ 1 w 399"/>
                  <a:gd name="T95" fmla="*/ 0 h 3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99"/>
                  <a:gd name="T145" fmla="*/ 0 h 385"/>
                  <a:gd name="T146" fmla="*/ 399 w 399"/>
                  <a:gd name="T147" fmla="*/ 385 h 3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99" h="385">
                    <a:moveTo>
                      <a:pt x="129" y="0"/>
                    </a:moveTo>
                    <a:lnTo>
                      <a:pt x="129" y="33"/>
                    </a:lnTo>
                    <a:lnTo>
                      <a:pt x="0" y="33"/>
                    </a:lnTo>
                    <a:lnTo>
                      <a:pt x="3" y="215"/>
                    </a:lnTo>
                    <a:lnTo>
                      <a:pt x="170" y="218"/>
                    </a:lnTo>
                    <a:lnTo>
                      <a:pt x="170" y="221"/>
                    </a:lnTo>
                    <a:lnTo>
                      <a:pt x="170" y="225"/>
                    </a:lnTo>
                    <a:lnTo>
                      <a:pt x="171" y="230"/>
                    </a:lnTo>
                    <a:lnTo>
                      <a:pt x="173" y="237"/>
                    </a:lnTo>
                    <a:lnTo>
                      <a:pt x="174" y="245"/>
                    </a:lnTo>
                    <a:lnTo>
                      <a:pt x="175" y="249"/>
                    </a:lnTo>
                    <a:lnTo>
                      <a:pt x="175" y="254"/>
                    </a:lnTo>
                    <a:lnTo>
                      <a:pt x="177" y="260"/>
                    </a:lnTo>
                    <a:lnTo>
                      <a:pt x="178" y="266"/>
                    </a:lnTo>
                    <a:lnTo>
                      <a:pt x="178" y="272"/>
                    </a:lnTo>
                    <a:lnTo>
                      <a:pt x="181" y="278"/>
                    </a:lnTo>
                    <a:lnTo>
                      <a:pt x="182" y="285"/>
                    </a:lnTo>
                    <a:lnTo>
                      <a:pt x="186" y="292"/>
                    </a:lnTo>
                    <a:lnTo>
                      <a:pt x="189" y="298"/>
                    </a:lnTo>
                    <a:lnTo>
                      <a:pt x="194" y="305"/>
                    </a:lnTo>
                    <a:lnTo>
                      <a:pt x="198" y="313"/>
                    </a:lnTo>
                    <a:lnTo>
                      <a:pt x="204" y="320"/>
                    </a:lnTo>
                    <a:lnTo>
                      <a:pt x="209" y="325"/>
                    </a:lnTo>
                    <a:lnTo>
                      <a:pt x="214" y="332"/>
                    </a:lnTo>
                    <a:lnTo>
                      <a:pt x="220" y="337"/>
                    </a:lnTo>
                    <a:lnTo>
                      <a:pt x="225" y="343"/>
                    </a:lnTo>
                    <a:lnTo>
                      <a:pt x="230" y="348"/>
                    </a:lnTo>
                    <a:lnTo>
                      <a:pt x="236" y="352"/>
                    </a:lnTo>
                    <a:lnTo>
                      <a:pt x="241" y="356"/>
                    </a:lnTo>
                    <a:lnTo>
                      <a:pt x="246" y="360"/>
                    </a:lnTo>
                    <a:lnTo>
                      <a:pt x="252" y="363"/>
                    </a:lnTo>
                    <a:lnTo>
                      <a:pt x="256" y="364"/>
                    </a:lnTo>
                    <a:lnTo>
                      <a:pt x="261" y="367"/>
                    </a:lnTo>
                    <a:lnTo>
                      <a:pt x="265" y="369"/>
                    </a:lnTo>
                    <a:lnTo>
                      <a:pt x="269" y="371"/>
                    </a:lnTo>
                    <a:lnTo>
                      <a:pt x="275" y="372"/>
                    </a:lnTo>
                    <a:lnTo>
                      <a:pt x="280" y="373"/>
                    </a:lnTo>
                    <a:lnTo>
                      <a:pt x="285" y="376"/>
                    </a:lnTo>
                    <a:lnTo>
                      <a:pt x="289" y="376"/>
                    </a:lnTo>
                    <a:lnTo>
                      <a:pt x="295" y="379"/>
                    </a:lnTo>
                    <a:lnTo>
                      <a:pt x="299" y="380"/>
                    </a:lnTo>
                    <a:lnTo>
                      <a:pt x="304" y="381"/>
                    </a:lnTo>
                    <a:lnTo>
                      <a:pt x="308" y="383"/>
                    </a:lnTo>
                    <a:lnTo>
                      <a:pt x="313" y="383"/>
                    </a:lnTo>
                    <a:lnTo>
                      <a:pt x="317" y="384"/>
                    </a:lnTo>
                    <a:lnTo>
                      <a:pt x="323" y="385"/>
                    </a:lnTo>
                    <a:lnTo>
                      <a:pt x="328" y="385"/>
                    </a:lnTo>
                    <a:lnTo>
                      <a:pt x="332" y="385"/>
                    </a:lnTo>
                    <a:lnTo>
                      <a:pt x="336" y="385"/>
                    </a:lnTo>
                    <a:lnTo>
                      <a:pt x="342" y="385"/>
                    </a:lnTo>
                    <a:lnTo>
                      <a:pt x="347" y="384"/>
                    </a:lnTo>
                    <a:lnTo>
                      <a:pt x="351" y="384"/>
                    </a:lnTo>
                    <a:lnTo>
                      <a:pt x="356" y="384"/>
                    </a:lnTo>
                    <a:lnTo>
                      <a:pt x="362" y="384"/>
                    </a:lnTo>
                    <a:lnTo>
                      <a:pt x="367" y="383"/>
                    </a:lnTo>
                    <a:lnTo>
                      <a:pt x="371" y="381"/>
                    </a:lnTo>
                    <a:lnTo>
                      <a:pt x="376" y="380"/>
                    </a:lnTo>
                    <a:lnTo>
                      <a:pt x="382" y="380"/>
                    </a:lnTo>
                    <a:lnTo>
                      <a:pt x="386" y="379"/>
                    </a:lnTo>
                    <a:lnTo>
                      <a:pt x="390" y="377"/>
                    </a:lnTo>
                    <a:lnTo>
                      <a:pt x="395" y="376"/>
                    </a:lnTo>
                    <a:lnTo>
                      <a:pt x="399" y="376"/>
                    </a:lnTo>
                    <a:lnTo>
                      <a:pt x="352" y="310"/>
                    </a:lnTo>
                    <a:lnTo>
                      <a:pt x="346" y="310"/>
                    </a:lnTo>
                    <a:lnTo>
                      <a:pt x="340" y="310"/>
                    </a:lnTo>
                    <a:lnTo>
                      <a:pt x="336" y="310"/>
                    </a:lnTo>
                    <a:lnTo>
                      <a:pt x="332" y="310"/>
                    </a:lnTo>
                    <a:lnTo>
                      <a:pt x="325" y="309"/>
                    </a:lnTo>
                    <a:lnTo>
                      <a:pt x="320" y="308"/>
                    </a:lnTo>
                    <a:lnTo>
                      <a:pt x="316" y="305"/>
                    </a:lnTo>
                    <a:lnTo>
                      <a:pt x="312" y="305"/>
                    </a:lnTo>
                    <a:lnTo>
                      <a:pt x="308" y="304"/>
                    </a:lnTo>
                    <a:lnTo>
                      <a:pt x="304" y="302"/>
                    </a:lnTo>
                    <a:lnTo>
                      <a:pt x="299" y="300"/>
                    </a:lnTo>
                    <a:lnTo>
                      <a:pt x="295" y="297"/>
                    </a:lnTo>
                    <a:lnTo>
                      <a:pt x="291" y="294"/>
                    </a:lnTo>
                    <a:lnTo>
                      <a:pt x="287" y="293"/>
                    </a:lnTo>
                    <a:lnTo>
                      <a:pt x="280" y="289"/>
                    </a:lnTo>
                    <a:lnTo>
                      <a:pt x="275" y="284"/>
                    </a:lnTo>
                    <a:lnTo>
                      <a:pt x="269" y="278"/>
                    </a:lnTo>
                    <a:lnTo>
                      <a:pt x="267" y="274"/>
                    </a:lnTo>
                    <a:lnTo>
                      <a:pt x="263" y="266"/>
                    </a:lnTo>
                    <a:lnTo>
                      <a:pt x="260" y="261"/>
                    </a:lnTo>
                    <a:lnTo>
                      <a:pt x="254" y="254"/>
                    </a:lnTo>
                    <a:lnTo>
                      <a:pt x="252" y="248"/>
                    </a:lnTo>
                    <a:lnTo>
                      <a:pt x="248" y="239"/>
                    </a:lnTo>
                    <a:lnTo>
                      <a:pt x="245" y="234"/>
                    </a:lnTo>
                    <a:lnTo>
                      <a:pt x="242" y="227"/>
                    </a:lnTo>
                    <a:lnTo>
                      <a:pt x="241" y="223"/>
                    </a:lnTo>
                    <a:lnTo>
                      <a:pt x="238" y="218"/>
                    </a:lnTo>
                    <a:lnTo>
                      <a:pt x="238" y="217"/>
                    </a:lnTo>
                    <a:lnTo>
                      <a:pt x="233" y="163"/>
                    </a:lnTo>
                    <a:lnTo>
                      <a:pt x="62" y="163"/>
                    </a:lnTo>
                    <a:lnTo>
                      <a:pt x="58" y="91"/>
                    </a:lnTo>
                    <a:lnTo>
                      <a:pt x="198" y="9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8" name="Group 139"/>
            <p:cNvGrpSpPr>
              <a:grpSpLocks/>
            </p:cNvGrpSpPr>
            <p:nvPr/>
          </p:nvGrpSpPr>
          <p:grpSpPr bwMode="auto">
            <a:xfrm>
              <a:off x="171" y="3099"/>
              <a:ext cx="720" cy="434"/>
              <a:chOff x="4556" y="1292"/>
              <a:chExt cx="909" cy="599"/>
            </a:xfrm>
          </p:grpSpPr>
          <p:sp>
            <p:nvSpPr>
              <p:cNvPr id="32809" name="Freeform 140"/>
              <p:cNvSpPr>
                <a:spLocks/>
              </p:cNvSpPr>
              <p:nvPr/>
            </p:nvSpPr>
            <p:spPr bwMode="auto">
              <a:xfrm>
                <a:off x="5292" y="1757"/>
                <a:ext cx="112" cy="125"/>
              </a:xfrm>
              <a:custGeom>
                <a:avLst/>
                <a:gdLst>
                  <a:gd name="T0" fmla="*/ 1 w 224"/>
                  <a:gd name="T1" fmla="*/ 1 h 249"/>
                  <a:gd name="T2" fmla="*/ 1 w 224"/>
                  <a:gd name="T3" fmla="*/ 1 h 249"/>
                  <a:gd name="T4" fmla="*/ 1 w 224"/>
                  <a:gd name="T5" fmla="*/ 0 h 249"/>
                  <a:gd name="T6" fmla="*/ 1 w 224"/>
                  <a:gd name="T7" fmla="*/ 0 h 249"/>
                  <a:gd name="T8" fmla="*/ 1 w 224"/>
                  <a:gd name="T9" fmla="*/ 0 h 249"/>
                  <a:gd name="T10" fmla="*/ 1 w 224"/>
                  <a:gd name="T11" fmla="*/ 0 h 249"/>
                  <a:gd name="T12" fmla="*/ 1 w 224"/>
                  <a:gd name="T13" fmla="*/ 1 h 249"/>
                  <a:gd name="T14" fmla="*/ 1 w 224"/>
                  <a:gd name="T15" fmla="*/ 1 h 249"/>
                  <a:gd name="T16" fmla="*/ 1 w 224"/>
                  <a:gd name="T17" fmla="*/ 1 h 249"/>
                  <a:gd name="T18" fmla="*/ 1 w 224"/>
                  <a:gd name="T19" fmla="*/ 1 h 249"/>
                  <a:gd name="T20" fmla="*/ 1 w 224"/>
                  <a:gd name="T21" fmla="*/ 1 h 249"/>
                  <a:gd name="T22" fmla="*/ 1 w 224"/>
                  <a:gd name="T23" fmla="*/ 1 h 249"/>
                  <a:gd name="T24" fmla="*/ 1 w 224"/>
                  <a:gd name="T25" fmla="*/ 1 h 249"/>
                  <a:gd name="T26" fmla="*/ 1 w 224"/>
                  <a:gd name="T27" fmla="*/ 1 h 249"/>
                  <a:gd name="T28" fmla="*/ 1 w 224"/>
                  <a:gd name="T29" fmla="*/ 1 h 249"/>
                  <a:gd name="T30" fmla="*/ 1 w 224"/>
                  <a:gd name="T31" fmla="*/ 1 h 249"/>
                  <a:gd name="T32" fmla="*/ 0 w 224"/>
                  <a:gd name="T33" fmla="*/ 1 h 249"/>
                  <a:gd name="T34" fmla="*/ 0 w 224"/>
                  <a:gd name="T35" fmla="*/ 1 h 249"/>
                  <a:gd name="T36" fmla="*/ 0 w 224"/>
                  <a:gd name="T37" fmla="*/ 1 h 249"/>
                  <a:gd name="T38" fmla="*/ 0 w 224"/>
                  <a:gd name="T39" fmla="*/ 1 h 249"/>
                  <a:gd name="T40" fmla="*/ 1 w 224"/>
                  <a:gd name="T41" fmla="*/ 1 h 249"/>
                  <a:gd name="T42" fmla="*/ 1 w 224"/>
                  <a:gd name="T43" fmla="*/ 1 h 249"/>
                  <a:gd name="T44" fmla="*/ 1 w 224"/>
                  <a:gd name="T45" fmla="*/ 1 h 249"/>
                  <a:gd name="T46" fmla="*/ 1 w 224"/>
                  <a:gd name="T47" fmla="*/ 1 h 249"/>
                  <a:gd name="T48" fmla="*/ 1 w 224"/>
                  <a:gd name="T49" fmla="*/ 1 h 249"/>
                  <a:gd name="T50" fmla="*/ 1 w 224"/>
                  <a:gd name="T51" fmla="*/ 1 h 249"/>
                  <a:gd name="T52" fmla="*/ 1 w 224"/>
                  <a:gd name="T53" fmla="*/ 1 h 249"/>
                  <a:gd name="T54" fmla="*/ 1 w 224"/>
                  <a:gd name="T55" fmla="*/ 1 h 249"/>
                  <a:gd name="T56" fmla="*/ 1 w 224"/>
                  <a:gd name="T57" fmla="*/ 1 h 249"/>
                  <a:gd name="T58" fmla="*/ 1 w 224"/>
                  <a:gd name="T59" fmla="*/ 1 h 249"/>
                  <a:gd name="T60" fmla="*/ 1 w 224"/>
                  <a:gd name="T61" fmla="*/ 1 h 249"/>
                  <a:gd name="T62" fmla="*/ 1 w 224"/>
                  <a:gd name="T63" fmla="*/ 1 h 249"/>
                  <a:gd name="T64" fmla="*/ 1 w 224"/>
                  <a:gd name="T65" fmla="*/ 1 h 249"/>
                  <a:gd name="T66" fmla="*/ 1 w 224"/>
                  <a:gd name="T67" fmla="*/ 1 h 249"/>
                  <a:gd name="T68" fmla="*/ 1 w 224"/>
                  <a:gd name="T69" fmla="*/ 1 h 249"/>
                  <a:gd name="T70" fmla="*/ 1 w 224"/>
                  <a:gd name="T71" fmla="*/ 1 h 249"/>
                  <a:gd name="T72" fmla="*/ 1 w 224"/>
                  <a:gd name="T73" fmla="*/ 1 h 249"/>
                  <a:gd name="T74" fmla="*/ 1 w 224"/>
                  <a:gd name="T75" fmla="*/ 1 h 249"/>
                  <a:gd name="T76" fmla="*/ 1 w 224"/>
                  <a:gd name="T77" fmla="*/ 1 h 249"/>
                  <a:gd name="T78" fmla="*/ 1 w 224"/>
                  <a:gd name="T79" fmla="*/ 1 h 249"/>
                  <a:gd name="T80" fmla="*/ 1 w 224"/>
                  <a:gd name="T81" fmla="*/ 1 h 249"/>
                  <a:gd name="T82" fmla="*/ 1 w 224"/>
                  <a:gd name="T83" fmla="*/ 1 h 249"/>
                  <a:gd name="T84" fmla="*/ 1 w 224"/>
                  <a:gd name="T85" fmla="*/ 1 h 249"/>
                  <a:gd name="T86" fmla="*/ 1 w 224"/>
                  <a:gd name="T87" fmla="*/ 1 h 249"/>
                  <a:gd name="T88" fmla="*/ 1 w 224"/>
                  <a:gd name="T89" fmla="*/ 1 h 249"/>
                  <a:gd name="T90" fmla="*/ 1 w 224"/>
                  <a:gd name="T91" fmla="*/ 1 h 249"/>
                  <a:gd name="T92" fmla="*/ 1 w 224"/>
                  <a:gd name="T93" fmla="*/ 1 h 249"/>
                  <a:gd name="T94" fmla="*/ 1 w 224"/>
                  <a:gd name="T95" fmla="*/ 1 h 249"/>
                  <a:gd name="T96" fmla="*/ 1 w 224"/>
                  <a:gd name="T97" fmla="*/ 1 h 249"/>
                  <a:gd name="T98" fmla="*/ 1 w 224"/>
                  <a:gd name="T99" fmla="*/ 1 h 249"/>
                  <a:gd name="T100" fmla="*/ 1 w 224"/>
                  <a:gd name="T101" fmla="*/ 1 h 249"/>
                  <a:gd name="T102" fmla="*/ 1 w 224"/>
                  <a:gd name="T103" fmla="*/ 1 h 249"/>
                  <a:gd name="T104" fmla="*/ 1 w 224"/>
                  <a:gd name="T105" fmla="*/ 1 h 249"/>
                  <a:gd name="T106" fmla="*/ 1 w 224"/>
                  <a:gd name="T107" fmla="*/ 1 h 249"/>
                  <a:gd name="T108" fmla="*/ 1 w 224"/>
                  <a:gd name="T109" fmla="*/ 1 h 249"/>
                  <a:gd name="T110" fmla="*/ 1 w 224"/>
                  <a:gd name="T111" fmla="*/ 1 h 249"/>
                  <a:gd name="T112" fmla="*/ 1 w 224"/>
                  <a:gd name="T113" fmla="*/ 1 h 249"/>
                  <a:gd name="T114" fmla="*/ 1 w 224"/>
                  <a:gd name="T115" fmla="*/ 1 h 249"/>
                  <a:gd name="T116" fmla="*/ 1 w 224"/>
                  <a:gd name="T117" fmla="*/ 1 h 2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"/>
                  <a:gd name="T178" fmla="*/ 0 h 249"/>
                  <a:gd name="T179" fmla="*/ 224 w 224"/>
                  <a:gd name="T180" fmla="*/ 249 h 2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" h="249">
                    <a:moveTo>
                      <a:pt x="142" y="3"/>
                    </a:moveTo>
                    <a:lnTo>
                      <a:pt x="141" y="3"/>
                    </a:lnTo>
                    <a:lnTo>
                      <a:pt x="139" y="2"/>
                    </a:lnTo>
                    <a:lnTo>
                      <a:pt x="135" y="2"/>
                    </a:lnTo>
                    <a:lnTo>
                      <a:pt x="131" y="2"/>
                    </a:lnTo>
                    <a:lnTo>
                      <a:pt x="126" y="0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3"/>
                    </a:lnTo>
                    <a:lnTo>
                      <a:pt x="70" y="4"/>
                    </a:lnTo>
                    <a:lnTo>
                      <a:pt x="62" y="7"/>
                    </a:lnTo>
                    <a:lnTo>
                      <a:pt x="55" y="11"/>
                    </a:lnTo>
                    <a:lnTo>
                      <a:pt x="48" y="16"/>
                    </a:lnTo>
                    <a:lnTo>
                      <a:pt x="40" y="22"/>
                    </a:lnTo>
                    <a:lnTo>
                      <a:pt x="34" y="27"/>
                    </a:lnTo>
                    <a:lnTo>
                      <a:pt x="27" y="34"/>
                    </a:lnTo>
                    <a:lnTo>
                      <a:pt x="23" y="40"/>
                    </a:lnTo>
                    <a:lnTo>
                      <a:pt x="20" y="44"/>
                    </a:lnTo>
                    <a:lnTo>
                      <a:pt x="18" y="48"/>
                    </a:lnTo>
                    <a:lnTo>
                      <a:pt x="15" y="54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9" y="67"/>
                    </a:lnTo>
                    <a:lnTo>
                      <a:pt x="8" y="71"/>
                    </a:lnTo>
                    <a:lnTo>
                      <a:pt x="7" y="76"/>
                    </a:lnTo>
                    <a:lnTo>
                      <a:pt x="4" y="82"/>
                    </a:lnTo>
                    <a:lnTo>
                      <a:pt x="4" y="86"/>
                    </a:lnTo>
                    <a:lnTo>
                      <a:pt x="3" y="91"/>
                    </a:lnTo>
                    <a:lnTo>
                      <a:pt x="3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1" y="137"/>
                    </a:lnTo>
                    <a:lnTo>
                      <a:pt x="1" y="142"/>
                    </a:lnTo>
                    <a:lnTo>
                      <a:pt x="3" y="147"/>
                    </a:lnTo>
                    <a:lnTo>
                      <a:pt x="4" y="153"/>
                    </a:lnTo>
                    <a:lnTo>
                      <a:pt x="5" y="158"/>
                    </a:lnTo>
                    <a:lnTo>
                      <a:pt x="7" y="162"/>
                    </a:lnTo>
                    <a:lnTo>
                      <a:pt x="8" y="166"/>
                    </a:lnTo>
                    <a:lnTo>
                      <a:pt x="9" y="170"/>
                    </a:lnTo>
                    <a:lnTo>
                      <a:pt x="11" y="176"/>
                    </a:lnTo>
                    <a:lnTo>
                      <a:pt x="14" y="180"/>
                    </a:lnTo>
                    <a:lnTo>
                      <a:pt x="15" y="184"/>
                    </a:lnTo>
                    <a:lnTo>
                      <a:pt x="18" y="189"/>
                    </a:lnTo>
                    <a:lnTo>
                      <a:pt x="20" y="193"/>
                    </a:lnTo>
                    <a:lnTo>
                      <a:pt x="26" y="201"/>
                    </a:lnTo>
                    <a:lnTo>
                      <a:pt x="31" y="208"/>
                    </a:lnTo>
                    <a:lnTo>
                      <a:pt x="38" y="216"/>
                    </a:lnTo>
                    <a:lnTo>
                      <a:pt x="44" y="222"/>
                    </a:lnTo>
                    <a:lnTo>
                      <a:pt x="52" y="228"/>
                    </a:lnTo>
                    <a:lnTo>
                      <a:pt x="59" y="233"/>
                    </a:lnTo>
                    <a:lnTo>
                      <a:pt x="66" y="237"/>
                    </a:lnTo>
                    <a:lnTo>
                      <a:pt x="75" y="241"/>
                    </a:lnTo>
                    <a:lnTo>
                      <a:pt x="82" y="244"/>
                    </a:lnTo>
                    <a:lnTo>
                      <a:pt x="91" y="247"/>
                    </a:lnTo>
                    <a:lnTo>
                      <a:pt x="94" y="247"/>
                    </a:lnTo>
                    <a:lnTo>
                      <a:pt x="99" y="248"/>
                    </a:lnTo>
                    <a:lnTo>
                      <a:pt x="103" y="249"/>
                    </a:lnTo>
                    <a:lnTo>
                      <a:pt x="109" y="249"/>
                    </a:lnTo>
                    <a:lnTo>
                      <a:pt x="113" y="249"/>
                    </a:lnTo>
                    <a:lnTo>
                      <a:pt x="117" y="249"/>
                    </a:lnTo>
                    <a:lnTo>
                      <a:pt x="121" y="248"/>
                    </a:lnTo>
                    <a:lnTo>
                      <a:pt x="125" y="248"/>
                    </a:lnTo>
                    <a:lnTo>
                      <a:pt x="129" y="247"/>
                    </a:lnTo>
                    <a:lnTo>
                      <a:pt x="134" y="245"/>
                    </a:lnTo>
                    <a:lnTo>
                      <a:pt x="137" y="245"/>
                    </a:lnTo>
                    <a:lnTo>
                      <a:pt x="142" y="244"/>
                    </a:lnTo>
                    <a:lnTo>
                      <a:pt x="150" y="240"/>
                    </a:lnTo>
                    <a:lnTo>
                      <a:pt x="157" y="237"/>
                    </a:lnTo>
                    <a:lnTo>
                      <a:pt x="165" y="233"/>
                    </a:lnTo>
                    <a:lnTo>
                      <a:pt x="173" y="229"/>
                    </a:lnTo>
                    <a:lnTo>
                      <a:pt x="180" y="222"/>
                    </a:lnTo>
                    <a:lnTo>
                      <a:pt x="186" y="217"/>
                    </a:lnTo>
                    <a:lnTo>
                      <a:pt x="192" y="212"/>
                    </a:lnTo>
                    <a:lnTo>
                      <a:pt x="198" y="205"/>
                    </a:lnTo>
                    <a:lnTo>
                      <a:pt x="202" y="198"/>
                    </a:lnTo>
                    <a:lnTo>
                      <a:pt x="208" y="192"/>
                    </a:lnTo>
                    <a:lnTo>
                      <a:pt x="212" y="185"/>
                    </a:lnTo>
                    <a:lnTo>
                      <a:pt x="216" y="180"/>
                    </a:lnTo>
                    <a:lnTo>
                      <a:pt x="218" y="172"/>
                    </a:lnTo>
                    <a:lnTo>
                      <a:pt x="220" y="165"/>
                    </a:lnTo>
                    <a:lnTo>
                      <a:pt x="222" y="158"/>
                    </a:lnTo>
                    <a:lnTo>
                      <a:pt x="224" y="151"/>
                    </a:lnTo>
                    <a:lnTo>
                      <a:pt x="224" y="143"/>
                    </a:lnTo>
                    <a:lnTo>
                      <a:pt x="224" y="137"/>
                    </a:lnTo>
                    <a:lnTo>
                      <a:pt x="222" y="130"/>
                    </a:lnTo>
                    <a:lnTo>
                      <a:pt x="222" y="122"/>
                    </a:lnTo>
                    <a:lnTo>
                      <a:pt x="220" y="115"/>
                    </a:lnTo>
                    <a:lnTo>
                      <a:pt x="217" y="109"/>
                    </a:lnTo>
                    <a:lnTo>
                      <a:pt x="214" y="102"/>
                    </a:lnTo>
                    <a:lnTo>
                      <a:pt x="212" y="94"/>
                    </a:lnTo>
                    <a:lnTo>
                      <a:pt x="208" y="87"/>
                    </a:lnTo>
                    <a:lnTo>
                      <a:pt x="205" y="81"/>
                    </a:lnTo>
                    <a:lnTo>
                      <a:pt x="201" y="74"/>
                    </a:lnTo>
                    <a:lnTo>
                      <a:pt x="198" y="67"/>
                    </a:lnTo>
                    <a:lnTo>
                      <a:pt x="193" y="60"/>
                    </a:lnTo>
                    <a:lnTo>
                      <a:pt x="189" y="54"/>
                    </a:lnTo>
                    <a:lnTo>
                      <a:pt x="184" y="47"/>
                    </a:lnTo>
                    <a:lnTo>
                      <a:pt x="180" y="42"/>
                    </a:lnTo>
                    <a:lnTo>
                      <a:pt x="174" y="35"/>
                    </a:lnTo>
                    <a:lnTo>
                      <a:pt x="169" y="30"/>
                    </a:lnTo>
                    <a:lnTo>
                      <a:pt x="165" y="26"/>
                    </a:lnTo>
                    <a:lnTo>
                      <a:pt x="161" y="22"/>
                    </a:lnTo>
                    <a:lnTo>
                      <a:pt x="157" y="18"/>
                    </a:lnTo>
                    <a:lnTo>
                      <a:pt x="153" y="14"/>
                    </a:lnTo>
                    <a:lnTo>
                      <a:pt x="150" y="11"/>
                    </a:lnTo>
                    <a:lnTo>
                      <a:pt x="147" y="8"/>
                    </a:lnTo>
                    <a:lnTo>
                      <a:pt x="142" y="4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0" name="Freeform 141"/>
              <p:cNvSpPr>
                <a:spLocks/>
              </p:cNvSpPr>
              <p:nvPr/>
            </p:nvSpPr>
            <p:spPr bwMode="auto">
              <a:xfrm>
                <a:off x="4616" y="1458"/>
                <a:ext cx="849" cy="433"/>
              </a:xfrm>
              <a:custGeom>
                <a:avLst/>
                <a:gdLst>
                  <a:gd name="T0" fmla="*/ 4 w 1697"/>
                  <a:gd name="T1" fmla="*/ 1 h 866"/>
                  <a:gd name="T2" fmla="*/ 6 w 1697"/>
                  <a:gd name="T3" fmla="*/ 1 h 866"/>
                  <a:gd name="T4" fmla="*/ 7 w 1697"/>
                  <a:gd name="T5" fmla="*/ 2 h 866"/>
                  <a:gd name="T6" fmla="*/ 7 w 1697"/>
                  <a:gd name="T7" fmla="*/ 2 h 866"/>
                  <a:gd name="T8" fmla="*/ 7 w 1697"/>
                  <a:gd name="T9" fmla="*/ 2 h 866"/>
                  <a:gd name="T10" fmla="*/ 7 w 1697"/>
                  <a:gd name="T11" fmla="*/ 2 h 866"/>
                  <a:gd name="T12" fmla="*/ 7 w 1697"/>
                  <a:gd name="T13" fmla="*/ 2 h 866"/>
                  <a:gd name="T14" fmla="*/ 7 w 1697"/>
                  <a:gd name="T15" fmla="*/ 2 h 866"/>
                  <a:gd name="T16" fmla="*/ 7 w 1697"/>
                  <a:gd name="T17" fmla="*/ 2 h 866"/>
                  <a:gd name="T18" fmla="*/ 7 w 1697"/>
                  <a:gd name="T19" fmla="*/ 2 h 866"/>
                  <a:gd name="T20" fmla="*/ 7 w 1697"/>
                  <a:gd name="T21" fmla="*/ 3 h 866"/>
                  <a:gd name="T22" fmla="*/ 7 w 1697"/>
                  <a:gd name="T23" fmla="*/ 3 h 866"/>
                  <a:gd name="T24" fmla="*/ 7 w 1697"/>
                  <a:gd name="T25" fmla="*/ 3 h 866"/>
                  <a:gd name="T26" fmla="*/ 7 w 1697"/>
                  <a:gd name="T27" fmla="*/ 3 h 866"/>
                  <a:gd name="T28" fmla="*/ 7 w 1697"/>
                  <a:gd name="T29" fmla="*/ 3 h 866"/>
                  <a:gd name="T30" fmla="*/ 7 w 1697"/>
                  <a:gd name="T31" fmla="*/ 3 h 866"/>
                  <a:gd name="T32" fmla="*/ 7 w 1697"/>
                  <a:gd name="T33" fmla="*/ 3 h 866"/>
                  <a:gd name="T34" fmla="*/ 7 w 1697"/>
                  <a:gd name="T35" fmla="*/ 3 h 866"/>
                  <a:gd name="T36" fmla="*/ 7 w 1697"/>
                  <a:gd name="T37" fmla="*/ 3 h 866"/>
                  <a:gd name="T38" fmla="*/ 7 w 1697"/>
                  <a:gd name="T39" fmla="*/ 3 h 866"/>
                  <a:gd name="T40" fmla="*/ 7 w 1697"/>
                  <a:gd name="T41" fmla="*/ 3 h 866"/>
                  <a:gd name="T42" fmla="*/ 7 w 1697"/>
                  <a:gd name="T43" fmla="*/ 2 h 866"/>
                  <a:gd name="T44" fmla="*/ 7 w 1697"/>
                  <a:gd name="T45" fmla="*/ 2 h 866"/>
                  <a:gd name="T46" fmla="*/ 6 w 1697"/>
                  <a:gd name="T47" fmla="*/ 2 h 866"/>
                  <a:gd name="T48" fmla="*/ 6 w 1697"/>
                  <a:gd name="T49" fmla="*/ 2 h 866"/>
                  <a:gd name="T50" fmla="*/ 6 w 1697"/>
                  <a:gd name="T51" fmla="*/ 2 h 866"/>
                  <a:gd name="T52" fmla="*/ 6 w 1697"/>
                  <a:gd name="T53" fmla="*/ 2 h 866"/>
                  <a:gd name="T54" fmla="*/ 6 w 1697"/>
                  <a:gd name="T55" fmla="*/ 2 h 866"/>
                  <a:gd name="T56" fmla="*/ 6 w 1697"/>
                  <a:gd name="T57" fmla="*/ 2 h 866"/>
                  <a:gd name="T58" fmla="*/ 6 w 1697"/>
                  <a:gd name="T59" fmla="*/ 2 h 866"/>
                  <a:gd name="T60" fmla="*/ 6 w 1697"/>
                  <a:gd name="T61" fmla="*/ 3 h 866"/>
                  <a:gd name="T62" fmla="*/ 6 w 1697"/>
                  <a:gd name="T63" fmla="*/ 3 h 866"/>
                  <a:gd name="T64" fmla="*/ 6 w 1697"/>
                  <a:gd name="T65" fmla="*/ 3 h 866"/>
                  <a:gd name="T66" fmla="*/ 6 w 1697"/>
                  <a:gd name="T67" fmla="*/ 3 h 866"/>
                  <a:gd name="T68" fmla="*/ 6 w 1697"/>
                  <a:gd name="T69" fmla="*/ 3 h 866"/>
                  <a:gd name="T70" fmla="*/ 6 w 1697"/>
                  <a:gd name="T71" fmla="*/ 3 h 866"/>
                  <a:gd name="T72" fmla="*/ 6 w 1697"/>
                  <a:gd name="T73" fmla="*/ 3 h 866"/>
                  <a:gd name="T74" fmla="*/ 2 w 1697"/>
                  <a:gd name="T75" fmla="*/ 3 h 866"/>
                  <a:gd name="T76" fmla="*/ 2 w 1697"/>
                  <a:gd name="T77" fmla="*/ 3 h 866"/>
                  <a:gd name="T78" fmla="*/ 2 w 1697"/>
                  <a:gd name="T79" fmla="*/ 3 h 866"/>
                  <a:gd name="T80" fmla="*/ 2 w 1697"/>
                  <a:gd name="T81" fmla="*/ 3 h 866"/>
                  <a:gd name="T82" fmla="*/ 2 w 1697"/>
                  <a:gd name="T83" fmla="*/ 3 h 866"/>
                  <a:gd name="T84" fmla="*/ 2 w 1697"/>
                  <a:gd name="T85" fmla="*/ 3 h 866"/>
                  <a:gd name="T86" fmla="*/ 2 w 1697"/>
                  <a:gd name="T87" fmla="*/ 3 h 866"/>
                  <a:gd name="T88" fmla="*/ 2 w 1697"/>
                  <a:gd name="T89" fmla="*/ 3 h 866"/>
                  <a:gd name="T90" fmla="*/ 2 w 1697"/>
                  <a:gd name="T91" fmla="*/ 3 h 866"/>
                  <a:gd name="T92" fmla="*/ 2 w 1697"/>
                  <a:gd name="T93" fmla="*/ 3 h 866"/>
                  <a:gd name="T94" fmla="*/ 2 w 1697"/>
                  <a:gd name="T95" fmla="*/ 3 h 866"/>
                  <a:gd name="T96" fmla="*/ 2 w 1697"/>
                  <a:gd name="T97" fmla="*/ 3 h 866"/>
                  <a:gd name="T98" fmla="*/ 2 w 1697"/>
                  <a:gd name="T99" fmla="*/ 3 h 866"/>
                  <a:gd name="T100" fmla="*/ 1 w 1697"/>
                  <a:gd name="T101" fmla="*/ 3 h 866"/>
                  <a:gd name="T102" fmla="*/ 1 w 1697"/>
                  <a:gd name="T103" fmla="*/ 3 h 866"/>
                  <a:gd name="T104" fmla="*/ 1 w 1697"/>
                  <a:gd name="T105" fmla="*/ 3 h 866"/>
                  <a:gd name="T106" fmla="*/ 1 w 1697"/>
                  <a:gd name="T107" fmla="*/ 3 h 866"/>
                  <a:gd name="T108" fmla="*/ 1 w 1697"/>
                  <a:gd name="T109" fmla="*/ 3 h 866"/>
                  <a:gd name="T110" fmla="*/ 1 w 1697"/>
                  <a:gd name="T111" fmla="*/ 3 h 866"/>
                  <a:gd name="T112" fmla="*/ 1 w 1697"/>
                  <a:gd name="T113" fmla="*/ 3 h 866"/>
                  <a:gd name="T114" fmla="*/ 1 w 1697"/>
                  <a:gd name="T115" fmla="*/ 3 h 866"/>
                  <a:gd name="T116" fmla="*/ 0 w 1697"/>
                  <a:gd name="T117" fmla="*/ 3 h 8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7"/>
                  <a:gd name="T178" fmla="*/ 0 h 866"/>
                  <a:gd name="T179" fmla="*/ 1697 w 1697"/>
                  <a:gd name="T180" fmla="*/ 866 h 86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7" h="866">
                    <a:moveTo>
                      <a:pt x="0" y="562"/>
                    </a:moveTo>
                    <a:lnTo>
                      <a:pt x="113" y="567"/>
                    </a:lnTo>
                    <a:lnTo>
                      <a:pt x="136" y="0"/>
                    </a:lnTo>
                    <a:lnTo>
                      <a:pt x="869" y="5"/>
                    </a:lnTo>
                    <a:lnTo>
                      <a:pt x="873" y="567"/>
                    </a:lnTo>
                    <a:lnTo>
                      <a:pt x="955" y="559"/>
                    </a:lnTo>
                    <a:lnTo>
                      <a:pt x="947" y="95"/>
                    </a:lnTo>
                    <a:lnTo>
                      <a:pt x="1300" y="91"/>
                    </a:lnTo>
                    <a:lnTo>
                      <a:pt x="1373" y="281"/>
                    </a:lnTo>
                    <a:lnTo>
                      <a:pt x="1654" y="313"/>
                    </a:lnTo>
                    <a:lnTo>
                      <a:pt x="1654" y="314"/>
                    </a:lnTo>
                    <a:lnTo>
                      <a:pt x="1655" y="317"/>
                    </a:lnTo>
                    <a:lnTo>
                      <a:pt x="1657" y="321"/>
                    </a:lnTo>
                    <a:lnTo>
                      <a:pt x="1659" y="328"/>
                    </a:lnTo>
                    <a:lnTo>
                      <a:pt x="1659" y="330"/>
                    </a:lnTo>
                    <a:lnTo>
                      <a:pt x="1661" y="336"/>
                    </a:lnTo>
                    <a:lnTo>
                      <a:pt x="1661" y="340"/>
                    </a:lnTo>
                    <a:lnTo>
                      <a:pt x="1663" y="345"/>
                    </a:lnTo>
                    <a:lnTo>
                      <a:pt x="1665" y="349"/>
                    </a:lnTo>
                    <a:lnTo>
                      <a:pt x="1666" y="354"/>
                    </a:lnTo>
                    <a:lnTo>
                      <a:pt x="1667" y="360"/>
                    </a:lnTo>
                    <a:lnTo>
                      <a:pt x="1670" y="366"/>
                    </a:lnTo>
                    <a:lnTo>
                      <a:pt x="1671" y="372"/>
                    </a:lnTo>
                    <a:lnTo>
                      <a:pt x="1673" y="379"/>
                    </a:lnTo>
                    <a:lnTo>
                      <a:pt x="1674" y="385"/>
                    </a:lnTo>
                    <a:lnTo>
                      <a:pt x="1677" y="392"/>
                    </a:lnTo>
                    <a:lnTo>
                      <a:pt x="1677" y="399"/>
                    </a:lnTo>
                    <a:lnTo>
                      <a:pt x="1678" y="405"/>
                    </a:lnTo>
                    <a:lnTo>
                      <a:pt x="1679" y="413"/>
                    </a:lnTo>
                    <a:lnTo>
                      <a:pt x="1682" y="420"/>
                    </a:lnTo>
                    <a:lnTo>
                      <a:pt x="1683" y="427"/>
                    </a:lnTo>
                    <a:lnTo>
                      <a:pt x="1685" y="435"/>
                    </a:lnTo>
                    <a:lnTo>
                      <a:pt x="1686" y="443"/>
                    </a:lnTo>
                    <a:lnTo>
                      <a:pt x="1689" y="450"/>
                    </a:lnTo>
                    <a:lnTo>
                      <a:pt x="1689" y="458"/>
                    </a:lnTo>
                    <a:lnTo>
                      <a:pt x="1690" y="464"/>
                    </a:lnTo>
                    <a:lnTo>
                      <a:pt x="1691" y="472"/>
                    </a:lnTo>
                    <a:lnTo>
                      <a:pt x="1693" y="480"/>
                    </a:lnTo>
                    <a:lnTo>
                      <a:pt x="1693" y="486"/>
                    </a:lnTo>
                    <a:lnTo>
                      <a:pt x="1694" y="492"/>
                    </a:lnTo>
                    <a:lnTo>
                      <a:pt x="1694" y="500"/>
                    </a:lnTo>
                    <a:lnTo>
                      <a:pt x="1695" y="507"/>
                    </a:lnTo>
                    <a:lnTo>
                      <a:pt x="1695" y="512"/>
                    </a:lnTo>
                    <a:lnTo>
                      <a:pt x="1695" y="519"/>
                    </a:lnTo>
                    <a:lnTo>
                      <a:pt x="1695" y="527"/>
                    </a:lnTo>
                    <a:lnTo>
                      <a:pt x="1697" y="534"/>
                    </a:lnTo>
                    <a:lnTo>
                      <a:pt x="1697" y="539"/>
                    </a:lnTo>
                    <a:lnTo>
                      <a:pt x="1697" y="545"/>
                    </a:lnTo>
                    <a:lnTo>
                      <a:pt x="1697" y="551"/>
                    </a:lnTo>
                    <a:lnTo>
                      <a:pt x="1697" y="557"/>
                    </a:lnTo>
                    <a:lnTo>
                      <a:pt x="1697" y="562"/>
                    </a:lnTo>
                    <a:lnTo>
                      <a:pt x="1697" y="567"/>
                    </a:lnTo>
                    <a:lnTo>
                      <a:pt x="1697" y="573"/>
                    </a:lnTo>
                    <a:lnTo>
                      <a:pt x="1697" y="578"/>
                    </a:lnTo>
                    <a:lnTo>
                      <a:pt x="1695" y="582"/>
                    </a:lnTo>
                    <a:lnTo>
                      <a:pt x="1695" y="587"/>
                    </a:lnTo>
                    <a:lnTo>
                      <a:pt x="1695" y="591"/>
                    </a:lnTo>
                    <a:lnTo>
                      <a:pt x="1695" y="595"/>
                    </a:lnTo>
                    <a:lnTo>
                      <a:pt x="1694" y="602"/>
                    </a:lnTo>
                    <a:lnTo>
                      <a:pt x="1694" y="609"/>
                    </a:lnTo>
                    <a:lnTo>
                      <a:pt x="1693" y="614"/>
                    </a:lnTo>
                    <a:lnTo>
                      <a:pt x="1693" y="618"/>
                    </a:lnTo>
                    <a:lnTo>
                      <a:pt x="1693" y="620"/>
                    </a:lnTo>
                    <a:lnTo>
                      <a:pt x="1693" y="621"/>
                    </a:lnTo>
                    <a:lnTo>
                      <a:pt x="1623" y="621"/>
                    </a:lnTo>
                    <a:lnTo>
                      <a:pt x="1623" y="620"/>
                    </a:lnTo>
                    <a:lnTo>
                      <a:pt x="1623" y="618"/>
                    </a:lnTo>
                    <a:lnTo>
                      <a:pt x="1622" y="613"/>
                    </a:lnTo>
                    <a:lnTo>
                      <a:pt x="1620" y="609"/>
                    </a:lnTo>
                    <a:lnTo>
                      <a:pt x="1618" y="601"/>
                    </a:lnTo>
                    <a:lnTo>
                      <a:pt x="1616" y="594"/>
                    </a:lnTo>
                    <a:lnTo>
                      <a:pt x="1612" y="586"/>
                    </a:lnTo>
                    <a:lnTo>
                      <a:pt x="1611" y="578"/>
                    </a:lnTo>
                    <a:lnTo>
                      <a:pt x="1608" y="573"/>
                    </a:lnTo>
                    <a:lnTo>
                      <a:pt x="1606" y="569"/>
                    </a:lnTo>
                    <a:lnTo>
                      <a:pt x="1603" y="565"/>
                    </a:lnTo>
                    <a:lnTo>
                      <a:pt x="1602" y="559"/>
                    </a:lnTo>
                    <a:lnTo>
                      <a:pt x="1599" y="555"/>
                    </a:lnTo>
                    <a:lnTo>
                      <a:pt x="1596" y="550"/>
                    </a:lnTo>
                    <a:lnTo>
                      <a:pt x="1594" y="546"/>
                    </a:lnTo>
                    <a:lnTo>
                      <a:pt x="1591" y="541"/>
                    </a:lnTo>
                    <a:lnTo>
                      <a:pt x="1588" y="535"/>
                    </a:lnTo>
                    <a:lnTo>
                      <a:pt x="1584" y="531"/>
                    </a:lnTo>
                    <a:lnTo>
                      <a:pt x="1580" y="527"/>
                    </a:lnTo>
                    <a:lnTo>
                      <a:pt x="1577" y="522"/>
                    </a:lnTo>
                    <a:lnTo>
                      <a:pt x="1573" y="518"/>
                    </a:lnTo>
                    <a:lnTo>
                      <a:pt x="1569" y="512"/>
                    </a:lnTo>
                    <a:lnTo>
                      <a:pt x="1565" y="508"/>
                    </a:lnTo>
                    <a:lnTo>
                      <a:pt x="1561" y="506"/>
                    </a:lnTo>
                    <a:lnTo>
                      <a:pt x="1556" y="502"/>
                    </a:lnTo>
                    <a:lnTo>
                      <a:pt x="1552" y="498"/>
                    </a:lnTo>
                    <a:lnTo>
                      <a:pt x="1547" y="495"/>
                    </a:lnTo>
                    <a:lnTo>
                      <a:pt x="1541" y="491"/>
                    </a:lnTo>
                    <a:lnTo>
                      <a:pt x="1535" y="488"/>
                    </a:lnTo>
                    <a:lnTo>
                      <a:pt x="1529" y="486"/>
                    </a:lnTo>
                    <a:lnTo>
                      <a:pt x="1524" y="484"/>
                    </a:lnTo>
                    <a:lnTo>
                      <a:pt x="1519" y="482"/>
                    </a:lnTo>
                    <a:lnTo>
                      <a:pt x="1512" y="479"/>
                    </a:lnTo>
                    <a:lnTo>
                      <a:pt x="1505" y="476"/>
                    </a:lnTo>
                    <a:lnTo>
                      <a:pt x="1500" y="475"/>
                    </a:lnTo>
                    <a:lnTo>
                      <a:pt x="1493" y="475"/>
                    </a:lnTo>
                    <a:lnTo>
                      <a:pt x="1486" y="474"/>
                    </a:lnTo>
                    <a:lnTo>
                      <a:pt x="1481" y="472"/>
                    </a:lnTo>
                    <a:lnTo>
                      <a:pt x="1474" y="472"/>
                    </a:lnTo>
                    <a:lnTo>
                      <a:pt x="1469" y="472"/>
                    </a:lnTo>
                    <a:lnTo>
                      <a:pt x="1461" y="471"/>
                    </a:lnTo>
                    <a:lnTo>
                      <a:pt x="1454" y="471"/>
                    </a:lnTo>
                    <a:lnTo>
                      <a:pt x="1448" y="471"/>
                    </a:lnTo>
                    <a:lnTo>
                      <a:pt x="1442" y="474"/>
                    </a:lnTo>
                    <a:lnTo>
                      <a:pt x="1436" y="474"/>
                    </a:lnTo>
                    <a:lnTo>
                      <a:pt x="1429" y="475"/>
                    </a:lnTo>
                    <a:lnTo>
                      <a:pt x="1422" y="476"/>
                    </a:lnTo>
                    <a:lnTo>
                      <a:pt x="1417" y="479"/>
                    </a:lnTo>
                    <a:lnTo>
                      <a:pt x="1410" y="480"/>
                    </a:lnTo>
                    <a:lnTo>
                      <a:pt x="1403" y="483"/>
                    </a:lnTo>
                    <a:lnTo>
                      <a:pt x="1398" y="484"/>
                    </a:lnTo>
                    <a:lnTo>
                      <a:pt x="1391" y="488"/>
                    </a:lnTo>
                    <a:lnTo>
                      <a:pt x="1385" y="491"/>
                    </a:lnTo>
                    <a:lnTo>
                      <a:pt x="1379" y="495"/>
                    </a:lnTo>
                    <a:lnTo>
                      <a:pt x="1374" y="498"/>
                    </a:lnTo>
                    <a:lnTo>
                      <a:pt x="1370" y="503"/>
                    </a:lnTo>
                    <a:lnTo>
                      <a:pt x="1363" y="506"/>
                    </a:lnTo>
                    <a:lnTo>
                      <a:pt x="1358" y="511"/>
                    </a:lnTo>
                    <a:lnTo>
                      <a:pt x="1354" y="515"/>
                    </a:lnTo>
                    <a:lnTo>
                      <a:pt x="1348" y="519"/>
                    </a:lnTo>
                    <a:lnTo>
                      <a:pt x="1344" y="525"/>
                    </a:lnTo>
                    <a:lnTo>
                      <a:pt x="1339" y="530"/>
                    </a:lnTo>
                    <a:lnTo>
                      <a:pt x="1335" y="535"/>
                    </a:lnTo>
                    <a:lnTo>
                      <a:pt x="1332" y="541"/>
                    </a:lnTo>
                    <a:lnTo>
                      <a:pt x="1327" y="546"/>
                    </a:lnTo>
                    <a:lnTo>
                      <a:pt x="1323" y="551"/>
                    </a:lnTo>
                    <a:lnTo>
                      <a:pt x="1319" y="557"/>
                    </a:lnTo>
                    <a:lnTo>
                      <a:pt x="1316" y="563"/>
                    </a:lnTo>
                    <a:lnTo>
                      <a:pt x="1312" y="567"/>
                    </a:lnTo>
                    <a:lnTo>
                      <a:pt x="1310" y="574"/>
                    </a:lnTo>
                    <a:lnTo>
                      <a:pt x="1307" y="579"/>
                    </a:lnTo>
                    <a:lnTo>
                      <a:pt x="1306" y="585"/>
                    </a:lnTo>
                    <a:lnTo>
                      <a:pt x="1302" y="590"/>
                    </a:lnTo>
                    <a:lnTo>
                      <a:pt x="1300" y="594"/>
                    </a:lnTo>
                    <a:lnTo>
                      <a:pt x="1298" y="600"/>
                    </a:lnTo>
                    <a:lnTo>
                      <a:pt x="1296" y="605"/>
                    </a:lnTo>
                    <a:lnTo>
                      <a:pt x="1294" y="609"/>
                    </a:lnTo>
                    <a:lnTo>
                      <a:pt x="1291" y="613"/>
                    </a:lnTo>
                    <a:lnTo>
                      <a:pt x="1289" y="617"/>
                    </a:lnTo>
                    <a:lnTo>
                      <a:pt x="1289" y="621"/>
                    </a:lnTo>
                    <a:lnTo>
                      <a:pt x="1287" y="628"/>
                    </a:lnTo>
                    <a:lnTo>
                      <a:pt x="1285" y="633"/>
                    </a:lnTo>
                    <a:lnTo>
                      <a:pt x="1284" y="636"/>
                    </a:lnTo>
                    <a:lnTo>
                      <a:pt x="1284" y="637"/>
                    </a:lnTo>
                    <a:lnTo>
                      <a:pt x="1273" y="709"/>
                    </a:lnTo>
                    <a:lnTo>
                      <a:pt x="442" y="707"/>
                    </a:lnTo>
                    <a:lnTo>
                      <a:pt x="440" y="707"/>
                    </a:lnTo>
                    <a:lnTo>
                      <a:pt x="440" y="709"/>
                    </a:lnTo>
                    <a:lnTo>
                      <a:pt x="439" y="713"/>
                    </a:lnTo>
                    <a:lnTo>
                      <a:pt x="438" y="719"/>
                    </a:lnTo>
                    <a:lnTo>
                      <a:pt x="436" y="725"/>
                    </a:lnTo>
                    <a:lnTo>
                      <a:pt x="434" y="733"/>
                    </a:lnTo>
                    <a:lnTo>
                      <a:pt x="432" y="736"/>
                    </a:lnTo>
                    <a:lnTo>
                      <a:pt x="431" y="741"/>
                    </a:lnTo>
                    <a:lnTo>
                      <a:pt x="430" y="745"/>
                    </a:lnTo>
                    <a:lnTo>
                      <a:pt x="428" y="751"/>
                    </a:lnTo>
                    <a:lnTo>
                      <a:pt x="427" y="756"/>
                    </a:lnTo>
                    <a:lnTo>
                      <a:pt x="425" y="760"/>
                    </a:lnTo>
                    <a:lnTo>
                      <a:pt x="423" y="766"/>
                    </a:lnTo>
                    <a:lnTo>
                      <a:pt x="421" y="771"/>
                    </a:lnTo>
                    <a:lnTo>
                      <a:pt x="417" y="775"/>
                    </a:lnTo>
                    <a:lnTo>
                      <a:pt x="416" y="782"/>
                    </a:lnTo>
                    <a:lnTo>
                      <a:pt x="413" y="786"/>
                    </a:lnTo>
                    <a:lnTo>
                      <a:pt x="411" y="792"/>
                    </a:lnTo>
                    <a:lnTo>
                      <a:pt x="408" y="796"/>
                    </a:lnTo>
                    <a:lnTo>
                      <a:pt x="405" y="802"/>
                    </a:lnTo>
                    <a:lnTo>
                      <a:pt x="403" y="806"/>
                    </a:lnTo>
                    <a:lnTo>
                      <a:pt x="399" y="811"/>
                    </a:lnTo>
                    <a:lnTo>
                      <a:pt x="395" y="816"/>
                    </a:lnTo>
                    <a:lnTo>
                      <a:pt x="392" y="820"/>
                    </a:lnTo>
                    <a:lnTo>
                      <a:pt x="388" y="826"/>
                    </a:lnTo>
                    <a:lnTo>
                      <a:pt x="384" y="830"/>
                    </a:lnTo>
                    <a:lnTo>
                      <a:pt x="379" y="833"/>
                    </a:lnTo>
                    <a:lnTo>
                      <a:pt x="375" y="837"/>
                    </a:lnTo>
                    <a:lnTo>
                      <a:pt x="371" y="841"/>
                    </a:lnTo>
                    <a:lnTo>
                      <a:pt x="365" y="843"/>
                    </a:lnTo>
                    <a:lnTo>
                      <a:pt x="360" y="847"/>
                    </a:lnTo>
                    <a:lnTo>
                      <a:pt x="354" y="850"/>
                    </a:lnTo>
                    <a:lnTo>
                      <a:pt x="349" y="853"/>
                    </a:lnTo>
                    <a:lnTo>
                      <a:pt x="345" y="855"/>
                    </a:lnTo>
                    <a:lnTo>
                      <a:pt x="338" y="857"/>
                    </a:lnTo>
                    <a:lnTo>
                      <a:pt x="333" y="859"/>
                    </a:lnTo>
                    <a:lnTo>
                      <a:pt x="328" y="861"/>
                    </a:lnTo>
                    <a:lnTo>
                      <a:pt x="322" y="862"/>
                    </a:lnTo>
                    <a:lnTo>
                      <a:pt x="317" y="863"/>
                    </a:lnTo>
                    <a:lnTo>
                      <a:pt x="312" y="865"/>
                    </a:lnTo>
                    <a:lnTo>
                      <a:pt x="306" y="865"/>
                    </a:lnTo>
                    <a:lnTo>
                      <a:pt x="301" y="866"/>
                    </a:lnTo>
                    <a:lnTo>
                      <a:pt x="294" y="866"/>
                    </a:lnTo>
                    <a:lnTo>
                      <a:pt x="289" y="866"/>
                    </a:lnTo>
                    <a:lnTo>
                      <a:pt x="284" y="866"/>
                    </a:lnTo>
                    <a:lnTo>
                      <a:pt x="278" y="866"/>
                    </a:lnTo>
                    <a:lnTo>
                      <a:pt x="271" y="865"/>
                    </a:lnTo>
                    <a:lnTo>
                      <a:pt x="267" y="863"/>
                    </a:lnTo>
                    <a:lnTo>
                      <a:pt x="261" y="862"/>
                    </a:lnTo>
                    <a:lnTo>
                      <a:pt x="257" y="861"/>
                    </a:lnTo>
                    <a:lnTo>
                      <a:pt x="251" y="859"/>
                    </a:lnTo>
                    <a:lnTo>
                      <a:pt x="246" y="858"/>
                    </a:lnTo>
                    <a:lnTo>
                      <a:pt x="241" y="855"/>
                    </a:lnTo>
                    <a:lnTo>
                      <a:pt x="235" y="853"/>
                    </a:lnTo>
                    <a:lnTo>
                      <a:pt x="231" y="850"/>
                    </a:lnTo>
                    <a:lnTo>
                      <a:pt x="226" y="847"/>
                    </a:lnTo>
                    <a:lnTo>
                      <a:pt x="222" y="843"/>
                    </a:lnTo>
                    <a:lnTo>
                      <a:pt x="218" y="841"/>
                    </a:lnTo>
                    <a:lnTo>
                      <a:pt x="214" y="837"/>
                    </a:lnTo>
                    <a:lnTo>
                      <a:pt x="208" y="833"/>
                    </a:lnTo>
                    <a:lnTo>
                      <a:pt x="206" y="827"/>
                    </a:lnTo>
                    <a:lnTo>
                      <a:pt x="202" y="823"/>
                    </a:lnTo>
                    <a:lnTo>
                      <a:pt x="198" y="818"/>
                    </a:lnTo>
                    <a:lnTo>
                      <a:pt x="194" y="814"/>
                    </a:lnTo>
                    <a:lnTo>
                      <a:pt x="191" y="807"/>
                    </a:lnTo>
                    <a:lnTo>
                      <a:pt x="188" y="803"/>
                    </a:lnTo>
                    <a:lnTo>
                      <a:pt x="186" y="798"/>
                    </a:lnTo>
                    <a:lnTo>
                      <a:pt x="182" y="792"/>
                    </a:lnTo>
                    <a:lnTo>
                      <a:pt x="180" y="787"/>
                    </a:lnTo>
                    <a:lnTo>
                      <a:pt x="178" y="782"/>
                    </a:lnTo>
                    <a:lnTo>
                      <a:pt x="175" y="776"/>
                    </a:lnTo>
                    <a:lnTo>
                      <a:pt x="174" y="771"/>
                    </a:lnTo>
                    <a:lnTo>
                      <a:pt x="171" y="767"/>
                    </a:lnTo>
                    <a:lnTo>
                      <a:pt x="170" y="762"/>
                    </a:lnTo>
                    <a:lnTo>
                      <a:pt x="168" y="756"/>
                    </a:lnTo>
                    <a:lnTo>
                      <a:pt x="166" y="751"/>
                    </a:lnTo>
                    <a:lnTo>
                      <a:pt x="164" y="747"/>
                    </a:lnTo>
                    <a:lnTo>
                      <a:pt x="163" y="741"/>
                    </a:lnTo>
                    <a:lnTo>
                      <a:pt x="160" y="733"/>
                    </a:lnTo>
                    <a:lnTo>
                      <a:pt x="159" y="727"/>
                    </a:lnTo>
                    <a:lnTo>
                      <a:pt x="158" y="720"/>
                    </a:lnTo>
                    <a:lnTo>
                      <a:pt x="156" y="716"/>
                    </a:lnTo>
                    <a:lnTo>
                      <a:pt x="156" y="713"/>
                    </a:lnTo>
                    <a:lnTo>
                      <a:pt x="2" y="703"/>
                    </a:lnTo>
                    <a:lnTo>
                      <a:pt x="0" y="5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Freeform 142"/>
              <p:cNvSpPr>
                <a:spLocks/>
              </p:cNvSpPr>
              <p:nvPr/>
            </p:nvSpPr>
            <p:spPr bwMode="auto">
              <a:xfrm>
                <a:off x="4620" y="1406"/>
                <a:ext cx="409" cy="309"/>
              </a:xfrm>
              <a:custGeom>
                <a:avLst/>
                <a:gdLst>
                  <a:gd name="T0" fmla="*/ 0 w 817"/>
                  <a:gd name="T1" fmla="*/ 2 h 618"/>
                  <a:gd name="T2" fmla="*/ 1 w 817"/>
                  <a:gd name="T3" fmla="*/ 0 h 618"/>
                  <a:gd name="T4" fmla="*/ 4 w 817"/>
                  <a:gd name="T5" fmla="*/ 1 h 618"/>
                  <a:gd name="T6" fmla="*/ 4 w 817"/>
                  <a:gd name="T7" fmla="*/ 2 h 618"/>
                  <a:gd name="T8" fmla="*/ 3 w 817"/>
                  <a:gd name="T9" fmla="*/ 2 h 618"/>
                  <a:gd name="T10" fmla="*/ 3 w 817"/>
                  <a:gd name="T11" fmla="*/ 1 h 618"/>
                  <a:gd name="T12" fmla="*/ 1 w 817"/>
                  <a:gd name="T13" fmla="*/ 1 h 618"/>
                  <a:gd name="T14" fmla="*/ 1 w 817"/>
                  <a:gd name="T15" fmla="*/ 2 h 618"/>
                  <a:gd name="T16" fmla="*/ 0 w 817"/>
                  <a:gd name="T17" fmla="*/ 2 h 618"/>
                  <a:gd name="T18" fmla="*/ 0 w 817"/>
                  <a:gd name="T19" fmla="*/ 2 h 6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7"/>
                  <a:gd name="T31" fmla="*/ 0 h 618"/>
                  <a:gd name="T32" fmla="*/ 817 w 817"/>
                  <a:gd name="T33" fmla="*/ 618 h 6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7" h="618">
                    <a:moveTo>
                      <a:pt x="0" y="618"/>
                    </a:moveTo>
                    <a:lnTo>
                      <a:pt x="9" y="0"/>
                    </a:lnTo>
                    <a:lnTo>
                      <a:pt x="817" y="4"/>
                    </a:lnTo>
                    <a:lnTo>
                      <a:pt x="817" y="607"/>
                    </a:lnTo>
                    <a:lnTo>
                      <a:pt x="754" y="607"/>
                    </a:lnTo>
                    <a:lnTo>
                      <a:pt x="758" y="62"/>
                    </a:lnTo>
                    <a:lnTo>
                      <a:pt x="65" y="67"/>
                    </a:lnTo>
                    <a:lnTo>
                      <a:pt x="58" y="610"/>
                    </a:lnTo>
                    <a:lnTo>
                      <a:pt x="0" y="6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Freeform 143"/>
              <p:cNvSpPr>
                <a:spLocks/>
              </p:cNvSpPr>
              <p:nvPr/>
            </p:nvSpPr>
            <p:spPr bwMode="auto">
              <a:xfrm>
                <a:off x="4557" y="1691"/>
                <a:ext cx="669" cy="97"/>
              </a:xfrm>
              <a:custGeom>
                <a:avLst/>
                <a:gdLst>
                  <a:gd name="T0" fmla="*/ 0 w 1340"/>
                  <a:gd name="T1" fmla="*/ 0 h 193"/>
                  <a:gd name="T2" fmla="*/ 5 w 1340"/>
                  <a:gd name="T3" fmla="*/ 0 h 193"/>
                  <a:gd name="T4" fmla="*/ 5 w 1340"/>
                  <a:gd name="T5" fmla="*/ 1 h 193"/>
                  <a:gd name="T6" fmla="*/ 0 w 1340"/>
                  <a:gd name="T7" fmla="*/ 1 h 193"/>
                  <a:gd name="T8" fmla="*/ 0 w 1340"/>
                  <a:gd name="T9" fmla="*/ 1 h 193"/>
                  <a:gd name="T10" fmla="*/ 4 w 1340"/>
                  <a:gd name="T11" fmla="*/ 1 h 193"/>
                  <a:gd name="T12" fmla="*/ 4 w 1340"/>
                  <a:gd name="T13" fmla="*/ 1 h 193"/>
                  <a:gd name="T14" fmla="*/ 0 w 1340"/>
                  <a:gd name="T15" fmla="*/ 1 h 193"/>
                  <a:gd name="T16" fmla="*/ 0 w 1340"/>
                  <a:gd name="T17" fmla="*/ 0 h 193"/>
                  <a:gd name="T18" fmla="*/ 0 w 1340"/>
                  <a:gd name="T19" fmla="*/ 0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40"/>
                  <a:gd name="T31" fmla="*/ 0 h 193"/>
                  <a:gd name="T32" fmla="*/ 1340 w 1340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40" h="193">
                    <a:moveTo>
                      <a:pt x="0" y="0"/>
                    </a:moveTo>
                    <a:lnTo>
                      <a:pt x="1333" y="0"/>
                    </a:lnTo>
                    <a:lnTo>
                      <a:pt x="1340" y="193"/>
                    </a:lnTo>
                    <a:lnTo>
                      <a:pt x="10" y="177"/>
                    </a:lnTo>
                    <a:lnTo>
                      <a:pt x="43" y="127"/>
                    </a:lnTo>
                    <a:lnTo>
                      <a:pt x="1272" y="138"/>
                    </a:lnTo>
                    <a:lnTo>
                      <a:pt x="1272" y="70"/>
                    </a:lnTo>
                    <a:lnTo>
                      <a:pt x="4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Freeform 144"/>
              <p:cNvSpPr>
                <a:spLocks/>
              </p:cNvSpPr>
              <p:nvPr/>
            </p:nvSpPr>
            <p:spPr bwMode="auto">
              <a:xfrm>
                <a:off x="4557" y="1690"/>
                <a:ext cx="29" cy="90"/>
              </a:xfrm>
              <a:custGeom>
                <a:avLst/>
                <a:gdLst>
                  <a:gd name="T0" fmla="*/ 0 w 59"/>
                  <a:gd name="T1" fmla="*/ 0 h 180"/>
                  <a:gd name="T2" fmla="*/ 0 w 59"/>
                  <a:gd name="T3" fmla="*/ 1 h 180"/>
                  <a:gd name="T4" fmla="*/ 0 w 59"/>
                  <a:gd name="T5" fmla="*/ 1 h 180"/>
                  <a:gd name="T6" fmla="*/ 0 w 59"/>
                  <a:gd name="T7" fmla="*/ 1 h 180"/>
                  <a:gd name="T8" fmla="*/ 0 w 59"/>
                  <a:gd name="T9" fmla="*/ 0 h 180"/>
                  <a:gd name="T10" fmla="*/ 0 w 59"/>
                  <a:gd name="T11" fmla="*/ 0 h 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180"/>
                  <a:gd name="T20" fmla="*/ 59 w 59"/>
                  <a:gd name="T21" fmla="*/ 180 h 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180">
                    <a:moveTo>
                      <a:pt x="0" y="0"/>
                    </a:moveTo>
                    <a:lnTo>
                      <a:pt x="6" y="180"/>
                    </a:lnTo>
                    <a:lnTo>
                      <a:pt x="59" y="157"/>
                    </a:lnTo>
                    <a:lnTo>
                      <a:pt x="5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4" name="Freeform 145"/>
              <p:cNvSpPr>
                <a:spLocks/>
              </p:cNvSpPr>
              <p:nvPr/>
            </p:nvSpPr>
            <p:spPr bwMode="auto">
              <a:xfrm>
                <a:off x="4667" y="1479"/>
                <a:ext cx="304" cy="101"/>
              </a:xfrm>
              <a:custGeom>
                <a:avLst/>
                <a:gdLst>
                  <a:gd name="T0" fmla="*/ 0 w 608"/>
                  <a:gd name="T1" fmla="*/ 0 h 201"/>
                  <a:gd name="T2" fmla="*/ 2 w 608"/>
                  <a:gd name="T3" fmla="*/ 0 h 201"/>
                  <a:gd name="T4" fmla="*/ 2 w 608"/>
                  <a:gd name="T5" fmla="*/ 1 h 201"/>
                  <a:gd name="T6" fmla="*/ 0 w 608"/>
                  <a:gd name="T7" fmla="*/ 1 h 201"/>
                  <a:gd name="T8" fmla="*/ 1 w 608"/>
                  <a:gd name="T9" fmla="*/ 1 h 201"/>
                  <a:gd name="T10" fmla="*/ 2 w 608"/>
                  <a:gd name="T11" fmla="*/ 1 h 201"/>
                  <a:gd name="T12" fmla="*/ 2 w 608"/>
                  <a:gd name="T13" fmla="*/ 1 h 201"/>
                  <a:gd name="T14" fmla="*/ 1 w 608"/>
                  <a:gd name="T15" fmla="*/ 1 h 201"/>
                  <a:gd name="T16" fmla="*/ 0 w 608"/>
                  <a:gd name="T17" fmla="*/ 0 h 201"/>
                  <a:gd name="T18" fmla="*/ 0 w 608"/>
                  <a:gd name="T19" fmla="*/ 0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8"/>
                  <a:gd name="T31" fmla="*/ 0 h 201"/>
                  <a:gd name="T32" fmla="*/ 608 w 608"/>
                  <a:gd name="T33" fmla="*/ 201 h 2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8" h="201">
                    <a:moveTo>
                      <a:pt x="0" y="0"/>
                    </a:moveTo>
                    <a:lnTo>
                      <a:pt x="608" y="0"/>
                    </a:lnTo>
                    <a:lnTo>
                      <a:pt x="608" y="201"/>
                    </a:lnTo>
                    <a:lnTo>
                      <a:pt x="0" y="193"/>
                    </a:lnTo>
                    <a:lnTo>
                      <a:pt x="18" y="140"/>
                    </a:lnTo>
                    <a:lnTo>
                      <a:pt x="550" y="144"/>
                    </a:lnTo>
                    <a:lnTo>
                      <a:pt x="547" y="71"/>
                    </a:lnTo>
                    <a:lnTo>
                      <a:pt x="27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Freeform 146"/>
              <p:cNvSpPr>
                <a:spLocks/>
              </p:cNvSpPr>
              <p:nvPr/>
            </p:nvSpPr>
            <p:spPr bwMode="auto">
              <a:xfrm>
                <a:off x="4667" y="1484"/>
                <a:ext cx="33" cy="94"/>
              </a:xfrm>
              <a:custGeom>
                <a:avLst/>
                <a:gdLst>
                  <a:gd name="T0" fmla="*/ 0 w 66"/>
                  <a:gd name="T1" fmla="*/ 0 h 189"/>
                  <a:gd name="T2" fmla="*/ 0 w 66"/>
                  <a:gd name="T3" fmla="*/ 0 h 189"/>
                  <a:gd name="T4" fmla="*/ 1 w 66"/>
                  <a:gd name="T5" fmla="*/ 0 h 189"/>
                  <a:gd name="T6" fmla="*/ 1 w 66"/>
                  <a:gd name="T7" fmla="*/ 0 h 189"/>
                  <a:gd name="T8" fmla="*/ 0 w 66"/>
                  <a:gd name="T9" fmla="*/ 0 h 189"/>
                  <a:gd name="T10" fmla="*/ 0 w 66"/>
                  <a:gd name="T11" fmla="*/ 0 h 1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189"/>
                  <a:gd name="T20" fmla="*/ 66 w 66"/>
                  <a:gd name="T21" fmla="*/ 189 h 1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189">
                    <a:moveTo>
                      <a:pt x="0" y="0"/>
                    </a:moveTo>
                    <a:lnTo>
                      <a:pt x="0" y="189"/>
                    </a:lnTo>
                    <a:lnTo>
                      <a:pt x="57" y="163"/>
                    </a:lnTo>
                    <a:lnTo>
                      <a:pt x="66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Freeform 147"/>
              <p:cNvSpPr>
                <a:spLocks/>
              </p:cNvSpPr>
              <p:nvPr/>
            </p:nvSpPr>
            <p:spPr bwMode="auto">
              <a:xfrm>
                <a:off x="4639" y="1763"/>
                <a:ext cx="180" cy="103"/>
              </a:xfrm>
              <a:custGeom>
                <a:avLst/>
                <a:gdLst>
                  <a:gd name="T0" fmla="*/ 0 w 359"/>
                  <a:gd name="T1" fmla="*/ 1 h 205"/>
                  <a:gd name="T2" fmla="*/ 1 w 359"/>
                  <a:gd name="T3" fmla="*/ 1 h 205"/>
                  <a:gd name="T4" fmla="*/ 1 w 359"/>
                  <a:gd name="T5" fmla="*/ 1 h 205"/>
                  <a:gd name="T6" fmla="*/ 1 w 359"/>
                  <a:gd name="T7" fmla="*/ 1 h 205"/>
                  <a:gd name="T8" fmla="*/ 1 w 359"/>
                  <a:gd name="T9" fmla="*/ 1 h 205"/>
                  <a:gd name="T10" fmla="*/ 1 w 359"/>
                  <a:gd name="T11" fmla="*/ 1 h 205"/>
                  <a:gd name="T12" fmla="*/ 1 w 359"/>
                  <a:gd name="T13" fmla="*/ 1 h 205"/>
                  <a:gd name="T14" fmla="*/ 1 w 359"/>
                  <a:gd name="T15" fmla="*/ 1 h 205"/>
                  <a:gd name="T16" fmla="*/ 1 w 359"/>
                  <a:gd name="T17" fmla="*/ 1 h 205"/>
                  <a:gd name="T18" fmla="*/ 1 w 359"/>
                  <a:gd name="T19" fmla="*/ 1 h 205"/>
                  <a:gd name="T20" fmla="*/ 1 w 359"/>
                  <a:gd name="T21" fmla="*/ 1 h 205"/>
                  <a:gd name="T22" fmla="*/ 1 w 359"/>
                  <a:gd name="T23" fmla="*/ 1 h 205"/>
                  <a:gd name="T24" fmla="*/ 1 w 359"/>
                  <a:gd name="T25" fmla="*/ 1 h 205"/>
                  <a:gd name="T26" fmla="*/ 1 w 359"/>
                  <a:gd name="T27" fmla="*/ 1 h 205"/>
                  <a:gd name="T28" fmla="*/ 1 w 359"/>
                  <a:gd name="T29" fmla="*/ 1 h 205"/>
                  <a:gd name="T30" fmla="*/ 1 w 359"/>
                  <a:gd name="T31" fmla="*/ 1 h 205"/>
                  <a:gd name="T32" fmla="*/ 1 w 359"/>
                  <a:gd name="T33" fmla="*/ 1 h 205"/>
                  <a:gd name="T34" fmla="*/ 1 w 359"/>
                  <a:gd name="T35" fmla="*/ 1 h 205"/>
                  <a:gd name="T36" fmla="*/ 1 w 359"/>
                  <a:gd name="T37" fmla="*/ 1 h 205"/>
                  <a:gd name="T38" fmla="*/ 1 w 359"/>
                  <a:gd name="T39" fmla="*/ 1 h 205"/>
                  <a:gd name="T40" fmla="*/ 2 w 359"/>
                  <a:gd name="T41" fmla="*/ 1 h 205"/>
                  <a:gd name="T42" fmla="*/ 2 w 359"/>
                  <a:gd name="T43" fmla="*/ 1 h 205"/>
                  <a:gd name="T44" fmla="*/ 2 w 359"/>
                  <a:gd name="T45" fmla="*/ 1 h 205"/>
                  <a:gd name="T46" fmla="*/ 2 w 359"/>
                  <a:gd name="T47" fmla="*/ 1 h 205"/>
                  <a:gd name="T48" fmla="*/ 2 w 359"/>
                  <a:gd name="T49" fmla="*/ 1 h 205"/>
                  <a:gd name="T50" fmla="*/ 2 w 359"/>
                  <a:gd name="T51" fmla="*/ 1 h 205"/>
                  <a:gd name="T52" fmla="*/ 2 w 359"/>
                  <a:gd name="T53" fmla="*/ 1 h 205"/>
                  <a:gd name="T54" fmla="*/ 2 w 359"/>
                  <a:gd name="T55" fmla="*/ 1 h 205"/>
                  <a:gd name="T56" fmla="*/ 2 w 359"/>
                  <a:gd name="T57" fmla="*/ 1 h 205"/>
                  <a:gd name="T58" fmla="*/ 2 w 359"/>
                  <a:gd name="T59" fmla="*/ 1 h 205"/>
                  <a:gd name="T60" fmla="*/ 2 w 359"/>
                  <a:gd name="T61" fmla="*/ 1 h 205"/>
                  <a:gd name="T62" fmla="*/ 2 w 359"/>
                  <a:gd name="T63" fmla="*/ 1 h 205"/>
                  <a:gd name="T64" fmla="*/ 2 w 359"/>
                  <a:gd name="T65" fmla="*/ 1 h 205"/>
                  <a:gd name="T66" fmla="*/ 2 w 359"/>
                  <a:gd name="T67" fmla="*/ 1 h 205"/>
                  <a:gd name="T68" fmla="*/ 2 w 359"/>
                  <a:gd name="T69" fmla="*/ 1 h 205"/>
                  <a:gd name="T70" fmla="*/ 2 w 359"/>
                  <a:gd name="T71" fmla="*/ 1 h 205"/>
                  <a:gd name="T72" fmla="*/ 2 w 359"/>
                  <a:gd name="T73" fmla="*/ 1 h 205"/>
                  <a:gd name="T74" fmla="*/ 1 w 359"/>
                  <a:gd name="T75" fmla="*/ 1 h 205"/>
                  <a:gd name="T76" fmla="*/ 1 w 359"/>
                  <a:gd name="T77" fmla="*/ 1 h 205"/>
                  <a:gd name="T78" fmla="*/ 1 w 359"/>
                  <a:gd name="T79" fmla="*/ 1 h 205"/>
                  <a:gd name="T80" fmla="*/ 1 w 359"/>
                  <a:gd name="T81" fmla="*/ 1 h 205"/>
                  <a:gd name="T82" fmla="*/ 1 w 359"/>
                  <a:gd name="T83" fmla="*/ 1 h 205"/>
                  <a:gd name="T84" fmla="*/ 1 w 359"/>
                  <a:gd name="T85" fmla="*/ 1 h 205"/>
                  <a:gd name="T86" fmla="*/ 1 w 359"/>
                  <a:gd name="T87" fmla="*/ 1 h 205"/>
                  <a:gd name="T88" fmla="*/ 1 w 359"/>
                  <a:gd name="T89" fmla="*/ 1 h 205"/>
                  <a:gd name="T90" fmla="*/ 1 w 359"/>
                  <a:gd name="T91" fmla="*/ 1 h 205"/>
                  <a:gd name="T92" fmla="*/ 1 w 359"/>
                  <a:gd name="T93" fmla="*/ 1 h 205"/>
                  <a:gd name="T94" fmla="*/ 1 w 359"/>
                  <a:gd name="T95" fmla="*/ 1 h 205"/>
                  <a:gd name="T96" fmla="*/ 1 w 359"/>
                  <a:gd name="T97" fmla="*/ 1 h 205"/>
                  <a:gd name="T98" fmla="*/ 1 w 359"/>
                  <a:gd name="T99" fmla="*/ 1 h 205"/>
                  <a:gd name="T100" fmla="*/ 1 w 359"/>
                  <a:gd name="T101" fmla="*/ 1 h 205"/>
                  <a:gd name="T102" fmla="*/ 1 w 359"/>
                  <a:gd name="T103" fmla="*/ 1 h 205"/>
                  <a:gd name="T104" fmla="*/ 1 w 359"/>
                  <a:gd name="T105" fmla="*/ 1 h 205"/>
                  <a:gd name="T106" fmla="*/ 1 w 359"/>
                  <a:gd name="T107" fmla="*/ 1 h 205"/>
                  <a:gd name="T108" fmla="*/ 0 w 359"/>
                  <a:gd name="T109" fmla="*/ 1 h 2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59"/>
                  <a:gd name="T166" fmla="*/ 0 h 205"/>
                  <a:gd name="T167" fmla="*/ 359 w 359"/>
                  <a:gd name="T168" fmla="*/ 205 h 2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59" h="205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30"/>
                    </a:lnTo>
                    <a:lnTo>
                      <a:pt x="4" y="34"/>
                    </a:lnTo>
                    <a:lnTo>
                      <a:pt x="5" y="39"/>
                    </a:lnTo>
                    <a:lnTo>
                      <a:pt x="5" y="44"/>
                    </a:lnTo>
                    <a:lnTo>
                      <a:pt x="8" y="50"/>
                    </a:lnTo>
                    <a:lnTo>
                      <a:pt x="8" y="55"/>
                    </a:lnTo>
                    <a:lnTo>
                      <a:pt x="11" y="60"/>
                    </a:lnTo>
                    <a:lnTo>
                      <a:pt x="11" y="66"/>
                    </a:lnTo>
                    <a:lnTo>
                      <a:pt x="12" y="71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7" y="90"/>
                    </a:lnTo>
                    <a:lnTo>
                      <a:pt x="20" y="95"/>
                    </a:lnTo>
                    <a:lnTo>
                      <a:pt x="23" y="102"/>
                    </a:lnTo>
                    <a:lnTo>
                      <a:pt x="26" y="109"/>
                    </a:lnTo>
                    <a:lnTo>
                      <a:pt x="28" y="114"/>
                    </a:lnTo>
                    <a:lnTo>
                      <a:pt x="31" y="119"/>
                    </a:lnTo>
                    <a:lnTo>
                      <a:pt x="34" y="126"/>
                    </a:lnTo>
                    <a:lnTo>
                      <a:pt x="38" y="131"/>
                    </a:lnTo>
                    <a:lnTo>
                      <a:pt x="39" y="137"/>
                    </a:lnTo>
                    <a:lnTo>
                      <a:pt x="43" y="142"/>
                    </a:lnTo>
                    <a:lnTo>
                      <a:pt x="47" y="148"/>
                    </a:lnTo>
                    <a:lnTo>
                      <a:pt x="51" y="154"/>
                    </a:lnTo>
                    <a:lnTo>
                      <a:pt x="54" y="158"/>
                    </a:lnTo>
                    <a:lnTo>
                      <a:pt x="59" y="162"/>
                    </a:lnTo>
                    <a:lnTo>
                      <a:pt x="63" y="168"/>
                    </a:lnTo>
                    <a:lnTo>
                      <a:pt x="68" y="172"/>
                    </a:lnTo>
                    <a:lnTo>
                      <a:pt x="74" y="176"/>
                    </a:lnTo>
                    <a:lnTo>
                      <a:pt x="80" y="180"/>
                    </a:lnTo>
                    <a:lnTo>
                      <a:pt x="87" y="184"/>
                    </a:lnTo>
                    <a:lnTo>
                      <a:pt x="94" y="188"/>
                    </a:lnTo>
                    <a:lnTo>
                      <a:pt x="101" y="189"/>
                    </a:lnTo>
                    <a:lnTo>
                      <a:pt x="107" y="192"/>
                    </a:lnTo>
                    <a:lnTo>
                      <a:pt x="115" y="194"/>
                    </a:lnTo>
                    <a:lnTo>
                      <a:pt x="123" y="197"/>
                    </a:lnTo>
                    <a:lnTo>
                      <a:pt x="130" y="198"/>
                    </a:lnTo>
                    <a:lnTo>
                      <a:pt x="138" y="201"/>
                    </a:lnTo>
                    <a:lnTo>
                      <a:pt x="142" y="201"/>
                    </a:lnTo>
                    <a:lnTo>
                      <a:pt x="146" y="202"/>
                    </a:lnTo>
                    <a:lnTo>
                      <a:pt x="151" y="202"/>
                    </a:lnTo>
                    <a:lnTo>
                      <a:pt x="155" y="204"/>
                    </a:lnTo>
                    <a:lnTo>
                      <a:pt x="163" y="204"/>
                    </a:lnTo>
                    <a:lnTo>
                      <a:pt x="172" y="205"/>
                    </a:lnTo>
                    <a:lnTo>
                      <a:pt x="180" y="205"/>
                    </a:lnTo>
                    <a:lnTo>
                      <a:pt x="188" y="205"/>
                    </a:lnTo>
                    <a:lnTo>
                      <a:pt x="196" y="204"/>
                    </a:lnTo>
                    <a:lnTo>
                      <a:pt x="202" y="204"/>
                    </a:lnTo>
                    <a:lnTo>
                      <a:pt x="210" y="202"/>
                    </a:lnTo>
                    <a:lnTo>
                      <a:pt x="218" y="201"/>
                    </a:lnTo>
                    <a:lnTo>
                      <a:pt x="225" y="200"/>
                    </a:lnTo>
                    <a:lnTo>
                      <a:pt x="232" y="197"/>
                    </a:lnTo>
                    <a:lnTo>
                      <a:pt x="239" y="194"/>
                    </a:lnTo>
                    <a:lnTo>
                      <a:pt x="245" y="192"/>
                    </a:lnTo>
                    <a:lnTo>
                      <a:pt x="251" y="189"/>
                    </a:lnTo>
                    <a:lnTo>
                      <a:pt x="257" y="185"/>
                    </a:lnTo>
                    <a:lnTo>
                      <a:pt x="263" y="182"/>
                    </a:lnTo>
                    <a:lnTo>
                      <a:pt x="268" y="178"/>
                    </a:lnTo>
                    <a:lnTo>
                      <a:pt x="272" y="172"/>
                    </a:lnTo>
                    <a:lnTo>
                      <a:pt x="277" y="166"/>
                    </a:lnTo>
                    <a:lnTo>
                      <a:pt x="281" y="161"/>
                    </a:lnTo>
                    <a:lnTo>
                      <a:pt x="287" y="156"/>
                    </a:lnTo>
                    <a:lnTo>
                      <a:pt x="289" y="149"/>
                    </a:lnTo>
                    <a:lnTo>
                      <a:pt x="295" y="142"/>
                    </a:lnTo>
                    <a:lnTo>
                      <a:pt x="299" y="135"/>
                    </a:lnTo>
                    <a:lnTo>
                      <a:pt x="304" y="130"/>
                    </a:lnTo>
                    <a:lnTo>
                      <a:pt x="307" y="122"/>
                    </a:lnTo>
                    <a:lnTo>
                      <a:pt x="311" y="115"/>
                    </a:lnTo>
                    <a:lnTo>
                      <a:pt x="315" y="109"/>
                    </a:lnTo>
                    <a:lnTo>
                      <a:pt x="319" y="102"/>
                    </a:lnTo>
                    <a:lnTo>
                      <a:pt x="322" y="94"/>
                    </a:lnTo>
                    <a:lnTo>
                      <a:pt x="326" y="87"/>
                    </a:lnTo>
                    <a:lnTo>
                      <a:pt x="328" y="81"/>
                    </a:lnTo>
                    <a:lnTo>
                      <a:pt x="332" y="74"/>
                    </a:lnTo>
                    <a:lnTo>
                      <a:pt x="335" y="67"/>
                    </a:lnTo>
                    <a:lnTo>
                      <a:pt x="338" y="60"/>
                    </a:lnTo>
                    <a:lnTo>
                      <a:pt x="339" y="54"/>
                    </a:lnTo>
                    <a:lnTo>
                      <a:pt x="343" y="48"/>
                    </a:lnTo>
                    <a:lnTo>
                      <a:pt x="344" y="42"/>
                    </a:lnTo>
                    <a:lnTo>
                      <a:pt x="347" y="36"/>
                    </a:lnTo>
                    <a:lnTo>
                      <a:pt x="348" y="31"/>
                    </a:lnTo>
                    <a:lnTo>
                      <a:pt x="351" y="27"/>
                    </a:lnTo>
                    <a:lnTo>
                      <a:pt x="352" y="22"/>
                    </a:lnTo>
                    <a:lnTo>
                      <a:pt x="354" y="18"/>
                    </a:lnTo>
                    <a:lnTo>
                      <a:pt x="355" y="15"/>
                    </a:lnTo>
                    <a:lnTo>
                      <a:pt x="356" y="12"/>
                    </a:lnTo>
                    <a:lnTo>
                      <a:pt x="358" y="8"/>
                    </a:lnTo>
                    <a:lnTo>
                      <a:pt x="359" y="8"/>
                    </a:lnTo>
                    <a:lnTo>
                      <a:pt x="281" y="0"/>
                    </a:lnTo>
                    <a:lnTo>
                      <a:pt x="280" y="0"/>
                    </a:lnTo>
                    <a:lnTo>
                      <a:pt x="280" y="4"/>
                    </a:lnTo>
                    <a:lnTo>
                      <a:pt x="279" y="8"/>
                    </a:lnTo>
                    <a:lnTo>
                      <a:pt x="279" y="12"/>
                    </a:lnTo>
                    <a:lnTo>
                      <a:pt x="277" y="19"/>
                    </a:lnTo>
                    <a:lnTo>
                      <a:pt x="276" y="27"/>
                    </a:lnTo>
                    <a:lnTo>
                      <a:pt x="273" y="31"/>
                    </a:lnTo>
                    <a:lnTo>
                      <a:pt x="273" y="35"/>
                    </a:lnTo>
                    <a:lnTo>
                      <a:pt x="272" y="39"/>
                    </a:lnTo>
                    <a:lnTo>
                      <a:pt x="272" y="44"/>
                    </a:lnTo>
                    <a:lnTo>
                      <a:pt x="271" y="48"/>
                    </a:lnTo>
                    <a:lnTo>
                      <a:pt x="268" y="52"/>
                    </a:lnTo>
                    <a:lnTo>
                      <a:pt x="267" y="58"/>
                    </a:lnTo>
                    <a:lnTo>
                      <a:pt x="267" y="62"/>
                    </a:lnTo>
                    <a:lnTo>
                      <a:pt x="264" y="66"/>
                    </a:lnTo>
                    <a:lnTo>
                      <a:pt x="263" y="71"/>
                    </a:lnTo>
                    <a:lnTo>
                      <a:pt x="261" y="75"/>
                    </a:lnTo>
                    <a:lnTo>
                      <a:pt x="260" y="81"/>
                    </a:lnTo>
                    <a:lnTo>
                      <a:pt x="257" y="85"/>
                    </a:lnTo>
                    <a:lnTo>
                      <a:pt x="256" y="90"/>
                    </a:lnTo>
                    <a:lnTo>
                      <a:pt x="255" y="93"/>
                    </a:lnTo>
                    <a:lnTo>
                      <a:pt x="253" y="98"/>
                    </a:lnTo>
                    <a:lnTo>
                      <a:pt x="249" y="105"/>
                    </a:lnTo>
                    <a:lnTo>
                      <a:pt x="245" y="113"/>
                    </a:lnTo>
                    <a:lnTo>
                      <a:pt x="240" y="115"/>
                    </a:lnTo>
                    <a:lnTo>
                      <a:pt x="233" y="121"/>
                    </a:lnTo>
                    <a:lnTo>
                      <a:pt x="228" y="122"/>
                    </a:lnTo>
                    <a:lnTo>
                      <a:pt x="224" y="125"/>
                    </a:lnTo>
                    <a:lnTo>
                      <a:pt x="220" y="126"/>
                    </a:lnTo>
                    <a:lnTo>
                      <a:pt x="216" y="127"/>
                    </a:lnTo>
                    <a:lnTo>
                      <a:pt x="210" y="129"/>
                    </a:lnTo>
                    <a:lnTo>
                      <a:pt x="205" y="129"/>
                    </a:lnTo>
                    <a:lnTo>
                      <a:pt x="200" y="130"/>
                    </a:lnTo>
                    <a:lnTo>
                      <a:pt x="194" y="131"/>
                    </a:lnTo>
                    <a:lnTo>
                      <a:pt x="189" y="131"/>
                    </a:lnTo>
                    <a:lnTo>
                      <a:pt x="184" y="131"/>
                    </a:lnTo>
                    <a:lnTo>
                      <a:pt x="178" y="131"/>
                    </a:lnTo>
                    <a:lnTo>
                      <a:pt x="173" y="131"/>
                    </a:lnTo>
                    <a:lnTo>
                      <a:pt x="166" y="131"/>
                    </a:lnTo>
                    <a:lnTo>
                      <a:pt x="161" y="130"/>
                    </a:lnTo>
                    <a:lnTo>
                      <a:pt x="155" y="130"/>
                    </a:lnTo>
                    <a:lnTo>
                      <a:pt x="149" y="129"/>
                    </a:lnTo>
                    <a:lnTo>
                      <a:pt x="143" y="127"/>
                    </a:lnTo>
                    <a:lnTo>
                      <a:pt x="138" y="126"/>
                    </a:lnTo>
                    <a:lnTo>
                      <a:pt x="134" y="125"/>
                    </a:lnTo>
                    <a:lnTo>
                      <a:pt x="129" y="123"/>
                    </a:lnTo>
                    <a:lnTo>
                      <a:pt x="125" y="121"/>
                    </a:lnTo>
                    <a:lnTo>
                      <a:pt x="119" y="118"/>
                    </a:lnTo>
                    <a:lnTo>
                      <a:pt x="115" y="115"/>
                    </a:lnTo>
                    <a:lnTo>
                      <a:pt x="113" y="114"/>
                    </a:lnTo>
                    <a:lnTo>
                      <a:pt x="106" y="109"/>
                    </a:lnTo>
                    <a:lnTo>
                      <a:pt x="102" y="103"/>
                    </a:lnTo>
                    <a:lnTo>
                      <a:pt x="98" y="95"/>
                    </a:lnTo>
                    <a:lnTo>
                      <a:pt x="95" y="89"/>
                    </a:lnTo>
                    <a:lnTo>
                      <a:pt x="90" y="81"/>
                    </a:lnTo>
                    <a:lnTo>
                      <a:pt x="87" y="74"/>
                    </a:lnTo>
                    <a:lnTo>
                      <a:pt x="84" y="69"/>
                    </a:lnTo>
                    <a:lnTo>
                      <a:pt x="83" y="64"/>
                    </a:lnTo>
                    <a:lnTo>
                      <a:pt x="82" y="60"/>
                    </a:lnTo>
                    <a:lnTo>
                      <a:pt x="80" y="56"/>
                    </a:lnTo>
                    <a:lnTo>
                      <a:pt x="76" y="48"/>
                    </a:lnTo>
                    <a:lnTo>
                      <a:pt x="75" y="42"/>
                    </a:lnTo>
                    <a:lnTo>
                      <a:pt x="71" y="32"/>
                    </a:lnTo>
                    <a:lnTo>
                      <a:pt x="68" y="26"/>
                    </a:lnTo>
                    <a:lnTo>
                      <a:pt x="66" y="19"/>
                    </a:lnTo>
                    <a:lnTo>
                      <a:pt x="64" y="15"/>
                    </a:lnTo>
                    <a:lnTo>
                      <a:pt x="63" y="10"/>
                    </a:lnTo>
                    <a:lnTo>
                      <a:pt x="62" y="7"/>
                    </a:lnTo>
                    <a:lnTo>
                      <a:pt x="6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Freeform 148"/>
              <p:cNvSpPr>
                <a:spLocks/>
              </p:cNvSpPr>
              <p:nvPr/>
            </p:nvSpPr>
            <p:spPr bwMode="auto">
              <a:xfrm>
                <a:off x="5034" y="1446"/>
                <a:ext cx="402" cy="306"/>
              </a:xfrm>
              <a:custGeom>
                <a:avLst/>
                <a:gdLst>
                  <a:gd name="T0" fmla="*/ 3 w 804"/>
                  <a:gd name="T1" fmla="*/ 1 h 610"/>
                  <a:gd name="T2" fmla="*/ 3 w 804"/>
                  <a:gd name="T3" fmla="*/ 2 h 610"/>
                  <a:gd name="T4" fmla="*/ 3 w 804"/>
                  <a:gd name="T5" fmla="*/ 2 h 610"/>
                  <a:gd name="T6" fmla="*/ 3 w 804"/>
                  <a:gd name="T7" fmla="*/ 2 h 610"/>
                  <a:gd name="T8" fmla="*/ 3 w 804"/>
                  <a:gd name="T9" fmla="*/ 2 h 610"/>
                  <a:gd name="T10" fmla="*/ 3 w 804"/>
                  <a:gd name="T11" fmla="*/ 2 h 610"/>
                  <a:gd name="T12" fmla="*/ 3 w 804"/>
                  <a:gd name="T13" fmla="*/ 2 h 610"/>
                  <a:gd name="T14" fmla="*/ 3 w 804"/>
                  <a:gd name="T15" fmla="*/ 2 h 610"/>
                  <a:gd name="T16" fmla="*/ 3 w 804"/>
                  <a:gd name="T17" fmla="*/ 2 h 610"/>
                  <a:gd name="T18" fmla="*/ 3 w 804"/>
                  <a:gd name="T19" fmla="*/ 2 h 610"/>
                  <a:gd name="T20" fmla="*/ 3 w 804"/>
                  <a:gd name="T21" fmla="*/ 2 h 610"/>
                  <a:gd name="T22" fmla="*/ 3 w 804"/>
                  <a:gd name="T23" fmla="*/ 3 h 610"/>
                  <a:gd name="T24" fmla="*/ 3 w 804"/>
                  <a:gd name="T25" fmla="*/ 3 h 610"/>
                  <a:gd name="T26" fmla="*/ 3 w 804"/>
                  <a:gd name="T27" fmla="*/ 3 h 610"/>
                  <a:gd name="T28" fmla="*/ 3 w 804"/>
                  <a:gd name="T29" fmla="*/ 3 h 610"/>
                  <a:gd name="T30" fmla="*/ 3 w 804"/>
                  <a:gd name="T31" fmla="*/ 3 h 610"/>
                  <a:gd name="T32" fmla="*/ 3 w 804"/>
                  <a:gd name="T33" fmla="*/ 3 h 610"/>
                  <a:gd name="T34" fmla="*/ 3 w 804"/>
                  <a:gd name="T35" fmla="*/ 3 h 610"/>
                  <a:gd name="T36" fmla="*/ 3 w 804"/>
                  <a:gd name="T37" fmla="*/ 2 h 610"/>
                  <a:gd name="T38" fmla="*/ 3 w 804"/>
                  <a:gd name="T39" fmla="*/ 2 h 610"/>
                  <a:gd name="T40" fmla="*/ 3 w 804"/>
                  <a:gd name="T41" fmla="*/ 2 h 610"/>
                  <a:gd name="T42" fmla="*/ 3 w 804"/>
                  <a:gd name="T43" fmla="*/ 2 h 610"/>
                  <a:gd name="T44" fmla="*/ 3 w 804"/>
                  <a:gd name="T45" fmla="*/ 2 h 610"/>
                  <a:gd name="T46" fmla="*/ 3 w 804"/>
                  <a:gd name="T47" fmla="*/ 2 h 610"/>
                  <a:gd name="T48" fmla="*/ 2 w 804"/>
                  <a:gd name="T49" fmla="*/ 2 h 610"/>
                  <a:gd name="T50" fmla="*/ 2 w 804"/>
                  <a:gd name="T51" fmla="*/ 2 h 610"/>
                  <a:gd name="T52" fmla="*/ 2 w 804"/>
                  <a:gd name="T53" fmla="*/ 2 h 610"/>
                  <a:gd name="T54" fmla="*/ 2 w 804"/>
                  <a:gd name="T55" fmla="*/ 3 h 610"/>
                  <a:gd name="T56" fmla="*/ 2 w 804"/>
                  <a:gd name="T57" fmla="*/ 3 h 610"/>
                  <a:gd name="T58" fmla="*/ 2 w 804"/>
                  <a:gd name="T59" fmla="*/ 3 h 610"/>
                  <a:gd name="T60" fmla="*/ 2 w 804"/>
                  <a:gd name="T61" fmla="*/ 3 h 610"/>
                  <a:gd name="T62" fmla="*/ 2 w 804"/>
                  <a:gd name="T63" fmla="*/ 3 h 610"/>
                  <a:gd name="T64" fmla="*/ 2 w 804"/>
                  <a:gd name="T65" fmla="*/ 3 h 610"/>
                  <a:gd name="T66" fmla="*/ 2 w 804"/>
                  <a:gd name="T67" fmla="*/ 2 h 610"/>
                  <a:gd name="T68" fmla="*/ 2 w 804"/>
                  <a:gd name="T69" fmla="*/ 2 h 610"/>
                  <a:gd name="T70" fmla="*/ 2 w 804"/>
                  <a:gd name="T71" fmla="*/ 2 h 610"/>
                  <a:gd name="T72" fmla="*/ 2 w 804"/>
                  <a:gd name="T73" fmla="*/ 2 h 610"/>
                  <a:gd name="T74" fmla="*/ 2 w 804"/>
                  <a:gd name="T75" fmla="*/ 2 h 610"/>
                  <a:gd name="T76" fmla="*/ 2 w 804"/>
                  <a:gd name="T77" fmla="*/ 2 h 610"/>
                  <a:gd name="T78" fmla="*/ 3 w 804"/>
                  <a:gd name="T79" fmla="*/ 2 h 610"/>
                  <a:gd name="T80" fmla="*/ 3 w 804"/>
                  <a:gd name="T81" fmla="*/ 2 h 610"/>
                  <a:gd name="T82" fmla="*/ 3 w 804"/>
                  <a:gd name="T83" fmla="*/ 2 h 610"/>
                  <a:gd name="T84" fmla="*/ 3 w 804"/>
                  <a:gd name="T85" fmla="*/ 2 h 610"/>
                  <a:gd name="T86" fmla="*/ 3 w 804"/>
                  <a:gd name="T87" fmla="*/ 2 h 610"/>
                  <a:gd name="T88" fmla="*/ 3 w 804"/>
                  <a:gd name="T89" fmla="*/ 2 h 610"/>
                  <a:gd name="T90" fmla="*/ 3 w 804"/>
                  <a:gd name="T91" fmla="*/ 2 h 610"/>
                  <a:gd name="T92" fmla="*/ 3 w 804"/>
                  <a:gd name="T93" fmla="*/ 3 h 610"/>
                  <a:gd name="T94" fmla="*/ 3 w 804"/>
                  <a:gd name="T95" fmla="*/ 3 h 610"/>
                  <a:gd name="T96" fmla="*/ 3 w 804"/>
                  <a:gd name="T97" fmla="*/ 3 h 610"/>
                  <a:gd name="T98" fmla="*/ 3 w 804"/>
                  <a:gd name="T99" fmla="*/ 3 h 610"/>
                  <a:gd name="T100" fmla="*/ 3 w 804"/>
                  <a:gd name="T101" fmla="*/ 2 h 610"/>
                  <a:gd name="T102" fmla="*/ 3 w 804"/>
                  <a:gd name="T103" fmla="*/ 2 h 610"/>
                  <a:gd name="T104" fmla="*/ 3 w 804"/>
                  <a:gd name="T105" fmla="*/ 2 h 610"/>
                  <a:gd name="T106" fmla="*/ 3 w 804"/>
                  <a:gd name="T107" fmla="*/ 2 h 610"/>
                  <a:gd name="T108" fmla="*/ 3 w 804"/>
                  <a:gd name="T109" fmla="*/ 2 h 610"/>
                  <a:gd name="T110" fmla="*/ 3 w 804"/>
                  <a:gd name="T111" fmla="*/ 2 h 610"/>
                  <a:gd name="T112" fmla="*/ 3 w 804"/>
                  <a:gd name="T113" fmla="*/ 2 h 610"/>
                  <a:gd name="T114" fmla="*/ 3 w 804"/>
                  <a:gd name="T115" fmla="*/ 2 h 610"/>
                  <a:gd name="T116" fmla="*/ 1 w 804"/>
                  <a:gd name="T117" fmla="*/ 3 h 6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4"/>
                  <a:gd name="T178" fmla="*/ 0 h 610"/>
                  <a:gd name="T179" fmla="*/ 804 w 804"/>
                  <a:gd name="T180" fmla="*/ 610 h 6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4" h="610">
                    <a:moveTo>
                      <a:pt x="2" y="517"/>
                    </a:moveTo>
                    <a:lnTo>
                      <a:pt x="0" y="9"/>
                    </a:lnTo>
                    <a:lnTo>
                      <a:pt x="398" y="0"/>
                    </a:lnTo>
                    <a:lnTo>
                      <a:pt x="483" y="209"/>
                    </a:lnTo>
                    <a:lnTo>
                      <a:pt x="757" y="238"/>
                    </a:lnTo>
                    <a:lnTo>
                      <a:pt x="759" y="241"/>
                    </a:lnTo>
                    <a:lnTo>
                      <a:pt x="760" y="245"/>
                    </a:lnTo>
                    <a:lnTo>
                      <a:pt x="761" y="250"/>
                    </a:lnTo>
                    <a:lnTo>
                      <a:pt x="764" y="256"/>
                    </a:lnTo>
                    <a:lnTo>
                      <a:pt x="767" y="264"/>
                    </a:lnTo>
                    <a:lnTo>
                      <a:pt x="768" y="269"/>
                    </a:lnTo>
                    <a:lnTo>
                      <a:pt x="769" y="273"/>
                    </a:lnTo>
                    <a:lnTo>
                      <a:pt x="771" y="277"/>
                    </a:lnTo>
                    <a:lnTo>
                      <a:pt x="773" y="284"/>
                    </a:lnTo>
                    <a:lnTo>
                      <a:pt x="775" y="288"/>
                    </a:lnTo>
                    <a:lnTo>
                      <a:pt x="776" y="294"/>
                    </a:lnTo>
                    <a:lnTo>
                      <a:pt x="777" y="300"/>
                    </a:lnTo>
                    <a:lnTo>
                      <a:pt x="780" y="306"/>
                    </a:lnTo>
                    <a:lnTo>
                      <a:pt x="781" y="313"/>
                    </a:lnTo>
                    <a:lnTo>
                      <a:pt x="783" y="320"/>
                    </a:lnTo>
                    <a:lnTo>
                      <a:pt x="784" y="327"/>
                    </a:lnTo>
                    <a:lnTo>
                      <a:pt x="787" y="335"/>
                    </a:lnTo>
                    <a:lnTo>
                      <a:pt x="788" y="341"/>
                    </a:lnTo>
                    <a:lnTo>
                      <a:pt x="789" y="348"/>
                    </a:lnTo>
                    <a:lnTo>
                      <a:pt x="792" y="356"/>
                    </a:lnTo>
                    <a:lnTo>
                      <a:pt x="793" y="364"/>
                    </a:lnTo>
                    <a:lnTo>
                      <a:pt x="795" y="372"/>
                    </a:lnTo>
                    <a:lnTo>
                      <a:pt x="796" y="380"/>
                    </a:lnTo>
                    <a:lnTo>
                      <a:pt x="796" y="384"/>
                    </a:lnTo>
                    <a:lnTo>
                      <a:pt x="797" y="389"/>
                    </a:lnTo>
                    <a:lnTo>
                      <a:pt x="797" y="394"/>
                    </a:lnTo>
                    <a:lnTo>
                      <a:pt x="799" y="399"/>
                    </a:lnTo>
                    <a:lnTo>
                      <a:pt x="799" y="402"/>
                    </a:lnTo>
                    <a:lnTo>
                      <a:pt x="799" y="407"/>
                    </a:lnTo>
                    <a:lnTo>
                      <a:pt x="799" y="411"/>
                    </a:lnTo>
                    <a:lnTo>
                      <a:pt x="800" y="415"/>
                    </a:lnTo>
                    <a:lnTo>
                      <a:pt x="800" y="419"/>
                    </a:lnTo>
                    <a:lnTo>
                      <a:pt x="800" y="423"/>
                    </a:lnTo>
                    <a:lnTo>
                      <a:pt x="800" y="428"/>
                    </a:lnTo>
                    <a:lnTo>
                      <a:pt x="801" y="432"/>
                    </a:lnTo>
                    <a:lnTo>
                      <a:pt x="801" y="436"/>
                    </a:lnTo>
                    <a:lnTo>
                      <a:pt x="801" y="442"/>
                    </a:lnTo>
                    <a:lnTo>
                      <a:pt x="801" y="446"/>
                    </a:lnTo>
                    <a:lnTo>
                      <a:pt x="801" y="450"/>
                    </a:lnTo>
                    <a:lnTo>
                      <a:pt x="801" y="455"/>
                    </a:lnTo>
                    <a:lnTo>
                      <a:pt x="803" y="459"/>
                    </a:lnTo>
                    <a:lnTo>
                      <a:pt x="803" y="464"/>
                    </a:lnTo>
                    <a:lnTo>
                      <a:pt x="804" y="469"/>
                    </a:lnTo>
                    <a:lnTo>
                      <a:pt x="804" y="473"/>
                    </a:lnTo>
                    <a:lnTo>
                      <a:pt x="804" y="477"/>
                    </a:lnTo>
                    <a:lnTo>
                      <a:pt x="804" y="481"/>
                    </a:lnTo>
                    <a:lnTo>
                      <a:pt x="804" y="486"/>
                    </a:lnTo>
                    <a:lnTo>
                      <a:pt x="804" y="489"/>
                    </a:lnTo>
                    <a:lnTo>
                      <a:pt x="804" y="494"/>
                    </a:lnTo>
                    <a:lnTo>
                      <a:pt x="804" y="498"/>
                    </a:lnTo>
                    <a:lnTo>
                      <a:pt x="804" y="502"/>
                    </a:lnTo>
                    <a:lnTo>
                      <a:pt x="804" y="510"/>
                    </a:lnTo>
                    <a:lnTo>
                      <a:pt x="804" y="518"/>
                    </a:lnTo>
                    <a:lnTo>
                      <a:pt x="804" y="526"/>
                    </a:lnTo>
                    <a:lnTo>
                      <a:pt x="804" y="534"/>
                    </a:lnTo>
                    <a:lnTo>
                      <a:pt x="804" y="541"/>
                    </a:lnTo>
                    <a:lnTo>
                      <a:pt x="804" y="548"/>
                    </a:lnTo>
                    <a:lnTo>
                      <a:pt x="804" y="553"/>
                    </a:lnTo>
                    <a:lnTo>
                      <a:pt x="804" y="561"/>
                    </a:lnTo>
                    <a:lnTo>
                      <a:pt x="804" y="566"/>
                    </a:lnTo>
                    <a:lnTo>
                      <a:pt x="804" y="572"/>
                    </a:lnTo>
                    <a:lnTo>
                      <a:pt x="804" y="577"/>
                    </a:lnTo>
                    <a:lnTo>
                      <a:pt x="804" y="582"/>
                    </a:lnTo>
                    <a:lnTo>
                      <a:pt x="803" y="589"/>
                    </a:lnTo>
                    <a:lnTo>
                      <a:pt x="803" y="596"/>
                    </a:lnTo>
                    <a:lnTo>
                      <a:pt x="803" y="600"/>
                    </a:lnTo>
                    <a:lnTo>
                      <a:pt x="803" y="601"/>
                    </a:lnTo>
                    <a:lnTo>
                      <a:pt x="696" y="610"/>
                    </a:lnTo>
                    <a:lnTo>
                      <a:pt x="694" y="609"/>
                    </a:lnTo>
                    <a:lnTo>
                      <a:pt x="694" y="606"/>
                    </a:lnTo>
                    <a:lnTo>
                      <a:pt x="692" y="602"/>
                    </a:lnTo>
                    <a:lnTo>
                      <a:pt x="690" y="597"/>
                    </a:lnTo>
                    <a:lnTo>
                      <a:pt x="686" y="590"/>
                    </a:lnTo>
                    <a:lnTo>
                      <a:pt x="685" y="582"/>
                    </a:lnTo>
                    <a:lnTo>
                      <a:pt x="684" y="578"/>
                    </a:lnTo>
                    <a:lnTo>
                      <a:pt x="681" y="574"/>
                    </a:lnTo>
                    <a:lnTo>
                      <a:pt x="680" y="569"/>
                    </a:lnTo>
                    <a:lnTo>
                      <a:pt x="678" y="566"/>
                    </a:lnTo>
                    <a:lnTo>
                      <a:pt x="676" y="561"/>
                    </a:lnTo>
                    <a:lnTo>
                      <a:pt x="674" y="556"/>
                    </a:lnTo>
                    <a:lnTo>
                      <a:pt x="671" y="552"/>
                    </a:lnTo>
                    <a:lnTo>
                      <a:pt x="669" y="546"/>
                    </a:lnTo>
                    <a:lnTo>
                      <a:pt x="666" y="541"/>
                    </a:lnTo>
                    <a:lnTo>
                      <a:pt x="663" y="537"/>
                    </a:lnTo>
                    <a:lnTo>
                      <a:pt x="662" y="531"/>
                    </a:lnTo>
                    <a:lnTo>
                      <a:pt x="659" y="527"/>
                    </a:lnTo>
                    <a:lnTo>
                      <a:pt x="657" y="522"/>
                    </a:lnTo>
                    <a:lnTo>
                      <a:pt x="653" y="518"/>
                    </a:lnTo>
                    <a:lnTo>
                      <a:pt x="650" y="513"/>
                    </a:lnTo>
                    <a:lnTo>
                      <a:pt x="647" y="509"/>
                    </a:lnTo>
                    <a:lnTo>
                      <a:pt x="645" y="505"/>
                    </a:lnTo>
                    <a:lnTo>
                      <a:pt x="642" y="501"/>
                    </a:lnTo>
                    <a:lnTo>
                      <a:pt x="639" y="497"/>
                    </a:lnTo>
                    <a:lnTo>
                      <a:pt x="637" y="494"/>
                    </a:lnTo>
                    <a:lnTo>
                      <a:pt x="633" y="490"/>
                    </a:lnTo>
                    <a:lnTo>
                      <a:pt x="629" y="487"/>
                    </a:lnTo>
                    <a:lnTo>
                      <a:pt x="625" y="483"/>
                    </a:lnTo>
                    <a:lnTo>
                      <a:pt x="621" y="482"/>
                    </a:lnTo>
                    <a:lnTo>
                      <a:pt x="615" y="478"/>
                    </a:lnTo>
                    <a:lnTo>
                      <a:pt x="610" y="477"/>
                    </a:lnTo>
                    <a:lnTo>
                      <a:pt x="605" y="475"/>
                    </a:lnTo>
                    <a:lnTo>
                      <a:pt x="601" y="473"/>
                    </a:lnTo>
                    <a:lnTo>
                      <a:pt x="595" y="471"/>
                    </a:lnTo>
                    <a:lnTo>
                      <a:pt x="588" y="470"/>
                    </a:lnTo>
                    <a:lnTo>
                      <a:pt x="582" y="469"/>
                    </a:lnTo>
                    <a:lnTo>
                      <a:pt x="576" y="467"/>
                    </a:lnTo>
                    <a:lnTo>
                      <a:pt x="570" y="466"/>
                    </a:lnTo>
                    <a:lnTo>
                      <a:pt x="563" y="464"/>
                    </a:lnTo>
                    <a:lnTo>
                      <a:pt x="558" y="464"/>
                    </a:lnTo>
                    <a:lnTo>
                      <a:pt x="551" y="464"/>
                    </a:lnTo>
                    <a:lnTo>
                      <a:pt x="544" y="464"/>
                    </a:lnTo>
                    <a:lnTo>
                      <a:pt x="538" y="464"/>
                    </a:lnTo>
                    <a:lnTo>
                      <a:pt x="531" y="464"/>
                    </a:lnTo>
                    <a:lnTo>
                      <a:pt x="524" y="464"/>
                    </a:lnTo>
                    <a:lnTo>
                      <a:pt x="517" y="464"/>
                    </a:lnTo>
                    <a:lnTo>
                      <a:pt x="511" y="466"/>
                    </a:lnTo>
                    <a:lnTo>
                      <a:pt x="505" y="467"/>
                    </a:lnTo>
                    <a:lnTo>
                      <a:pt x="500" y="470"/>
                    </a:lnTo>
                    <a:lnTo>
                      <a:pt x="493" y="471"/>
                    </a:lnTo>
                    <a:lnTo>
                      <a:pt x="488" y="473"/>
                    </a:lnTo>
                    <a:lnTo>
                      <a:pt x="483" y="475"/>
                    </a:lnTo>
                    <a:lnTo>
                      <a:pt x="477" y="477"/>
                    </a:lnTo>
                    <a:lnTo>
                      <a:pt x="472" y="479"/>
                    </a:lnTo>
                    <a:lnTo>
                      <a:pt x="468" y="482"/>
                    </a:lnTo>
                    <a:lnTo>
                      <a:pt x="464" y="485"/>
                    </a:lnTo>
                    <a:lnTo>
                      <a:pt x="460" y="489"/>
                    </a:lnTo>
                    <a:lnTo>
                      <a:pt x="452" y="494"/>
                    </a:lnTo>
                    <a:lnTo>
                      <a:pt x="445" y="502"/>
                    </a:lnTo>
                    <a:lnTo>
                      <a:pt x="442" y="506"/>
                    </a:lnTo>
                    <a:lnTo>
                      <a:pt x="440" y="510"/>
                    </a:lnTo>
                    <a:lnTo>
                      <a:pt x="437" y="514"/>
                    </a:lnTo>
                    <a:lnTo>
                      <a:pt x="434" y="519"/>
                    </a:lnTo>
                    <a:lnTo>
                      <a:pt x="433" y="523"/>
                    </a:lnTo>
                    <a:lnTo>
                      <a:pt x="430" y="527"/>
                    </a:lnTo>
                    <a:lnTo>
                      <a:pt x="428" y="531"/>
                    </a:lnTo>
                    <a:lnTo>
                      <a:pt x="428" y="537"/>
                    </a:lnTo>
                    <a:lnTo>
                      <a:pt x="425" y="541"/>
                    </a:lnTo>
                    <a:lnTo>
                      <a:pt x="424" y="545"/>
                    </a:lnTo>
                    <a:lnTo>
                      <a:pt x="422" y="550"/>
                    </a:lnTo>
                    <a:lnTo>
                      <a:pt x="422" y="554"/>
                    </a:lnTo>
                    <a:lnTo>
                      <a:pt x="421" y="562"/>
                    </a:lnTo>
                    <a:lnTo>
                      <a:pt x="418" y="569"/>
                    </a:lnTo>
                    <a:lnTo>
                      <a:pt x="417" y="576"/>
                    </a:lnTo>
                    <a:lnTo>
                      <a:pt x="417" y="582"/>
                    </a:lnTo>
                    <a:lnTo>
                      <a:pt x="417" y="588"/>
                    </a:lnTo>
                    <a:lnTo>
                      <a:pt x="417" y="590"/>
                    </a:lnTo>
                    <a:lnTo>
                      <a:pt x="417" y="593"/>
                    </a:lnTo>
                    <a:lnTo>
                      <a:pt x="417" y="594"/>
                    </a:lnTo>
                    <a:lnTo>
                      <a:pt x="374" y="598"/>
                    </a:lnTo>
                    <a:lnTo>
                      <a:pt x="355" y="552"/>
                    </a:lnTo>
                    <a:lnTo>
                      <a:pt x="355" y="550"/>
                    </a:lnTo>
                    <a:lnTo>
                      <a:pt x="357" y="548"/>
                    </a:lnTo>
                    <a:lnTo>
                      <a:pt x="358" y="542"/>
                    </a:lnTo>
                    <a:lnTo>
                      <a:pt x="361" y="537"/>
                    </a:lnTo>
                    <a:lnTo>
                      <a:pt x="361" y="534"/>
                    </a:lnTo>
                    <a:lnTo>
                      <a:pt x="362" y="530"/>
                    </a:lnTo>
                    <a:lnTo>
                      <a:pt x="363" y="525"/>
                    </a:lnTo>
                    <a:lnTo>
                      <a:pt x="366" y="521"/>
                    </a:lnTo>
                    <a:lnTo>
                      <a:pt x="367" y="517"/>
                    </a:lnTo>
                    <a:lnTo>
                      <a:pt x="369" y="513"/>
                    </a:lnTo>
                    <a:lnTo>
                      <a:pt x="371" y="507"/>
                    </a:lnTo>
                    <a:lnTo>
                      <a:pt x="374" y="503"/>
                    </a:lnTo>
                    <a:lnTo>
                      <a:pt x="377" y="498"/>
                    </a:lnTo>
                    <a:lnTo>
                      <a:pt x="378" y="493"/>
                    </a:lnTo>
                    <a:lnTo>
                      <a:pt x="381" y="487"/>
                    </a:lnTo>
                    <a:lnTo>
                      <a:pt x="385" y="483"/>
                    </a:lnTo>
                    <a:lnTo>
                      <a:pt x="388" y="478"/>
                    </a:lnTo>
                    <a:lnTo>
                      <a:pt x="390" y="473"/>
                    </a:lnTo>
                    <a:lnTo>
                      <a:pt x="394" y="469"/>
                    </a:lnTo>
                    <a:lnTo>
                      <a:pt x="398" y="464"/>
                    </a:lnTo>
                    <a:lnTo>
                      <a:pt x="401" y="459"/>
                    </a:lnTo>
                    <a:lnTo>
                      <a:pt x="405" y="454"/>
                    </a:lnTo>
                    <a:lnTo>
                      <a:pt x="410" y="450"/>
                    </a:lnTo>
                    <a:lnTo>
                      <a:pt x="414" y="446"/>
                    </a:lnTo>
                    <a:lnTo>
                      <a:pt x="418" y="442"/>
                    </a:lnTo>
                    <a:lnTo>
                      <a:pt x="422" y="438"/>
                    </a:lnTo>
                    <a:lnTo>
                      <a:pt x="428" y="434"/>
                    </a:lnTo>
                    <a:lnTo>
                      <a:pt x="433" y="432"/>
                    </a:lnTo>
                    <a:lnTo>
                      <a:pt x="438" y="428"/>
                    </a:lnTo>
                    <a:lnTo>
                      <a:pt x="444" y="426"/>
                    </a:lnTo>
                    <a:lnTo>
                      <a:pt x="449" y="423"/>
                    </a:lnTo>
                    <a:lnTo>
                      <a:pt x="454" y="420"/>
                    </a:lnTo>
                    <a:lnTo>
                      <a:pt x="460" y="418"/>
                    </a:lnTo>
                    <a:lnTo>
                      <a:pt x="467" y="416"/>
                    </a:lnTo>
                    <a:lnTo>
                      <a:pt x="473" y="414"/>
                    </a:lnTo>
                    <a:lnTo>
                      <a:pt x="480" y="412"/>
                    </a:lnTo>
                    <a:lnTo>
                      <a:pt x="487" y="410"/>
                    </a:lnTo>
                    <a:lnTo>
                      <a:pt x="493" y="408"/>
                    </a:lnTo>
                    <a:lnTo>
                      <a:pt x="500" y="407"/>
                    </a:lnTo>
                    <a:lnTo>
                      <a:pt x="508" y="407"/>
                    </a:lnTo>
                    <a:lnTo>
                      <a:pt x="515" y="406"/>
                    </a:lnTo>
                    <a:lnTo>
                      <a:pt x="521" y="404"/>
                    </a:lnTo>
                    <a:lnTo>
                      <a:pt x="530" y="404"/>
                    </a:lnTo>
                    <a:lnTo>
                      <a:pt x="538" y="404"/>
                    </a:lnTo>
                    <a:lnTo>
                      <a:pt x="544" y="404"/>
                    </a:lnTo>
                    <a:lnTo>
                      <a:pt x="552" y="404"/>
                    </a:lnTo>
                    <a:lnTo>
                      <a:pt x="559" y="404"/>
                    </a:lnTo>
                    <a:lnTo>
                      <a:pt x="566" y="404"/>
                    </a:lnTo>
                    <a:lnTo>
                      <a:pt x="574" y="404"/>
                    </a:lnTo>
                    <a:lnTo>
                      <a:pt x="580" y="406"/>
                    </a:lnTo>
                    <a:lnTo>
                      <a:pt x="587" y="406"/>
                    </a:lnTo>
                    <a:lnTo>
                      <a:pt x="595" y="407"/>
                    </a:lnTo>
                    <a:lnTo>
                      <a:pt x="602" y="408"/>
                    </a:lnTo>
                    <a:lnTo>
                      <a:pt x="609" y="410"/>
                    </a:lnTo>
                    <a:lnTo>
                      <a:pt x="614" y="412"/>
                    </a:lnTo>
                    <a:lnTo>
                      <a:pt x="621" y="415"/>
                    </a:lnTo>
                    <a:lnTo>
                      <a:pt x="626" y="416"/>
                    </a:lnTo>
                    <a:lnTo>
                      <a:pt x="633" y="419"/>
                    </a:lnTo>
                    <a:lnTo>
                      <a:pt x="638" y="422"/>
                    </a:lnTo>
                    <a:lnTo>
                      <a:pt x="645" y="426"/>
                    </a:lnTo>
                    <a:lnTo>
                      <a:pt x="649" y="427"/>
                    </a:lnTo>
                    <a:lnTo>
                      <a:pt x="654" y="431"/>
                    </a:lnTo>
                    <a:lnTo>
                      <a:pt x="658" y="434"/>
                    </a:lnTo>
                    <a:lnTo>
                      <a:pt x="663" y="439"/>
                    </a:lnTo>
                    <a:lnTo>
                      <a:pt x="669" y="443"/>
                    </a:lnTo>
                    <a:lnTo>
                      <a:pt x="673" y="447"/>
                    </a:lnTo>
                    <a:lnTo>
                      <a:pt x="678" y="452"/>
                    </a:lnTo>
                    <a:lnTo>
                      <a:pt x="682" y="458"/>
                    </a:lnTo>
                    <a:lnTo>
                      <a:pt x="685" y="463"/>
                    </a:lnTo>
                    <a:lnTo>
                      <a:pt x="690" y="469"/>
                    </a:lnTo>
                    <a:lnTo>
                      <a:pt x="693" y="473"/>
                    </a:lnTo>
                    <a:lnTo>
                      <a:pt x="698" y="479"/>
                    </a:lnTo>
                    <a:lnTo>
                      <a:pt x="701" y="483"/>
                    </a:lnTo>
                    <a:lnTo>
                      <a:pt x="705" y="490"/>
                    </a:lnTo>
                    <a:lnTo>
                      <a:pt x="708" y="495"/>
                    </a:lnTo>
                    <a:lnTo>
                      <a:pt x="712" y="502"/>
                    </a:lnTo>
                    <a:lnTo>
                      <a:pt x="713" y="506"/>
                    </a:lnTo>
                    <a:lnTo>
                      <a:pt x="717" y="511"/>
                    </a:lnTo>
                    <a:lnTo>
                      <a:pt x="718" y="515"/>
                    </a:lnTo>
                    <a:lnTo>
                      <a:pt x="722" y="521"/>
                    </a:lnTo>
                    <a:lnTo>
                      <a:pt x="724" y="526"/>
                    </a:lnTo>
                    <a:lnTo>
                      <a:pt x="726" y="530"/>
                    </a:lnTo>
                    <a:lnTo>
                      <a:pt x="728" y="534"/>
                    </a:lnTo>
                    <a:lnTo>
                      <a:pt x="730" y="539"/>
                    </a:lnTo>
                    <a:lnTo>
                      <a:pt x="733" y="545"/>
                    </a:lnTo>
                    <a:lnTo>
                      <a:pt x="734" y="550"/>
                    </a:lnTo>
                    <a:lnTo>
                      <a:pt x="736" y="554"/>
                    </a:lnTo>
                    <a:lnTo>
                      <a:pt x="737" y="556"/>
                    </a:lnTo>
                    <a:lnTo>
                      <a:pt x="737" y="554"/>
                    </a:lnTo>
                    <a:lnTo>
                      <a:pt x="737" y="552"/>
                    </a:lnTo>
                    <a:lnTo>
                      <a:pt x="738" y="546"/>
                    </a:lnTo>
                    <a:lnTo>
                      <a:pt x="738" y="541"/>
                    </a:lnTo>
                    <a:lnTo>
                      <a:pt x="738" y="535"/>
                    </a:lnTo>
                    <a:lnTo>
                      <a:pt x="740" y="531"/>
                    </a:lnTo>
                    <a:lnTo>
                      <a:pt x="740" y="527"/>
                    </a:lnTo>
                    <a:lnTo>
                      <a:pt x="741" y="523"/>
                    </a:lnTo>
                    <a:lnTo>
                      <a:pt x="741" y="518"/>
                    </a:lnTo>
                    <a:lnTo>
                      <a:pt x="741" y="514"/>
                    </a:lnTo>
                    <a:lnTo>
                      <a:pt x="742" y="509"/>
                    </a:lnTo>
                    <a:lnTo>
                      <a:pt x="744" y="503"/>
                    </a:lnTo>
                    <a:lnTo>
                      <a:pt x="744" y="497"/>
                    </a:lnTo>
                    <a:lnTo>
                      <a:pt x="744" y="491"/>
                    </a:lnTo>
                    <a:lnTo>
                      <a:pt x="744" y="485"/>
                    </a:lnTo>
                    <a:lnTo>
                      <a:pt x="745" y="478"/>
                    </a:lnTo>
                    <a:lnTo>
                      <a:pt x="745" y="471"/>
                    </a:lnTo>
                    <a:lnTo>
                      <a:pt x="745" y="466"/>
                    </a:lnTo>
                    <a:lnTo>
                      <a:pt x="745" y="459"/>
                    </a:lnTo>
                    <a:lnTo>
                      <a:pt x="747" y="452"/>
                    </a:lnTo>
                    <a:lnTo>
                      <a:pt x="745" y="446"/>
                    </a:lnTo>
                    <a:lnTo>
                      <a:pt x="745" y="439"/>
                    </a:lnTo>
                    <a:lnTo>
                      <a:pt x="745" y="432"/>
                    </a:lnTo>
                    <a:lnTo>
                      <a:pt x="745" y="426"/>
                    </a:lnTo>
                    <a:lnTo>
                      <a:pt x="745" y="419"/>
                    </a:lnTo>
                    <a:lnTo>
                      <a:pt x="745" y="412"/>
                    </a:lnTo>
                    <a:lnTo>
                      <a:pt x="745" y="407"/>
                    </a:lnTo>
                    <a:lnTo>
                      <a:pt x="745" y="402"/>
                    </a:lnTo>
                    <a:lnTo>
                      <a:pt x="744" y="395"/>
                    </a:lnTo>
                    <a:lnTo>
                      <a:pt x="742" y="388"/>
                    </a:lnTo>
                    <a:lnTo>
                      <a:pt x="741" y="383"/>
                    </a:lnTo>
                    <a:lnTo>
                      <a:pt x="740" y="377"/>
                    </a:lnTo>
                    <a:lnTo>
                      <a:pt x="738" y="372"/>
                    </a:lnTo>
                    <a:lnTo>
                      <a:pt x="736" y="367"/>
                    </a:lnTo>
                    <a:lnTo>
                      <a:pt x="734" y="363"/>
                    </a:lnTo>
                    <a:lnTo>
                      <a:pt x="733" y="357"/>
                    </a:lnTo>
                    <a:lnTo>
                      <a:pt x="732" y="353"/>
                    </a:lnTo>
                    <a:lnTo>
                      <a:pt x="729" y="348"/>
                    </a:lnTo>
                    <a:lnTo>
                      <a:pt x="728" y="344"/>
                    </a:lnTo>
                    <a:lnTo>
                      <a:pt x="726" y="341"/>
                    </a:lnTo>
                    <a:lnTo>
                      <a:pt x="722" y="333"/>
                    </a:lnTo>
                    <a:lnTo>
                      <a:pt x="718" y="328"/>
                    </a:lnTo>
                    <a:lnTo>
                      <a:pt x="713" y="320"/>
                    </a:lnTo>
                    <a:lnTo>
                      <a:pt x="710" y="316"/>
                    </a:lnTo>
                    <a:lnTo>
                      <a:pt x="706" y="312"/>
                    </a:lnTo>
                    <a:lnTo>
                      <a:pt x="704" y="309"/>
                    </a:lnTo>
                    <a:lnTo>
                      <a:pt x="700" y="304"/>
                    </a:lnTo>
                    <a:lnTo>
                      <a:pt x="698" y="302"/>
                    </a:lnTo>
                    <a:lnTo>
                      <a:pt x="433" y="276"/>
                    </a:lnTo>
                    <a:lnTo>
                      <a:pt x="355" y="73"/>
                    </a:lnTo>
                    <a:lnTo>
                      <a:pt x="71" y="73"/>
                    </a:lnTo>
                    <a:lnTo>
                      <a:pt x="69" y="518"/>
                    </a:lnTo>
                    <a:lnTo>
                      <a:pt x="2" y="5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Freeform 149"/>
              <p:cNvSpPr>
                <a:spLocks/>
              </p:cNvSpPr>
              <p:nvPr/>
            </p:nvSpPr>
            <p:spPr bwMode="auto">
              <a:xfrm>
                <a:off x="5098" y="1487"/>
                <a:ext cx="138" cy="97"/>
              </a:xfrm>
              <a:custGeom>
                <a:avLst/>
                <a:gdLst>
                  <a:gd name="T0" fmla="*/ 0 w 276"/>
                  <a:gd name="T1" fmla="*/ 0 h 193"/>
                  <a:gd name="T2" fmla="*/ 1 w 276"/>
                  <a:gd name="T3" fmla="*/ 1 h 193"/>
                  <a:gd name="T4" fmla="*/ 1 w 276"/>
                  <a:gd name="T5" fmla="*/ 1 h 193"/>
                  <a:gd name="T6" fmla="*/ 1 w 276"/>
                  <a:gd name="T7" fmla="*/ 1 h 193"/>
                  <a:gd name="T8" fmla="*/ 1 w 276"/>
                  <a:gd name="T9" fmla="*/ 1 h 193"/>
                  <a:gd name="T10" fmla="*/ 1 w 276"/>
                  <a:gd name="T11" fmla="*/ 1 h 193"/>
                  <a:gd name="T12" fmla="*/ 1 w 276"/>
                  <a:gd name="T13" fmla="*/ 1 h 193"/>
                  <a:gd name="T14" fmla="*/ 1 w 276"/>
                  <a:gd name="T15" fmla="*/ 1 h 193"/>
                  <a:gd name="T16" fmla="*/ 0 w 276"/>
                  <a:gd name="T17" fmla="*/ 0 h 193"/>
                  <a:gd name="T18" fmla="*/ 0 w 276"/>
                  <a:gd name="T19" fmla="*/ 0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6"/>
                  <a:gd name="T31" fmla="*/ 0 h 193"/>
                  <a:gd name="T32" fmla="*/ 276 w 276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6" h="193">
                    <a:moveTo>
                      <a:pt x="0" y="0"/>
                    </a:moveTo>
                    <a:lnTo>
                      <a:pt x="206" y="5"/>
                    </a:lnTo>
                    <a:lnTo>
                      <a:pt x="276" y="193"/>
                    </a:lnTo>
                    <a:lnTo>
                      <a:pt x="4" y="189"/>
                    </a:lnTo>
                    <a:lnTo>
                      <a:pt x="31" y="140"/>
                    </a:lnTo>
                    <a:lnTo>
                      <a:pt x="200" y="134"/>
                    </a:lnTo>
                    <a:lnTo>
                      <a:pt x="173" y="57"/>
                    </a:lnTo>
                    <a:lnTo>
                      <a:pt x="25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Freeform 150"/>
              <p:cNvSpPr>
                <a:spLocks/>
              </p:cNvSpPr>
              <p:nvPr/>
            </p:nvSpPr>
            <p:spPr bwMode="auto">
              <a:xfrm>
                <a:off x="5097" y="1487"/>
                <a:ext cx="28" cy="95"/>
              </a:xfrm>
              <a:custGeom>
                <a:avLst/>
                <a:gdLst>
                  <a:gd name="T0" fmla="*/ 0 w 55"/>
                  <a:gd name="T1" fmla="*/ 0 h 191"/>
                  <a:gd name="T2" fmla="*/ 0 w 55"/>
                  <a:gd name="T3" fmla="*/ 0 h 191"/>
                  <a:gd name="T4" fmla="*/ 1 w 55"/>
                  <a:gd name="T5" fmla="*/ 0 h 191"/>
                  <a:gd name="T6" fmla="*/ 1 w 55"/>
                  <a:gd name="T7" fmla="*/ 0 h 191"/>
                  <a:gd name="T8" fmla="*/ 0 w 55"/>
                  <a:gd name="T9" fmla="*/ 0 h 191"/>
                  <a:gd name="T10" fmla="*/ 0 w 55"/>
                  <a:gd name="T11" fmla="*/ 0 h 1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191"/>
                  <a:gd name="T20" fmla="*/ 55 w 55"/>
                  <a:gd name="T21" fmla="*/ 191 h 1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191">
                    <a:moveTo>
                      <a:pt x="0" y="0"/>
                    </a:moveTo>
                    <a:lnTo>
                      <a:pt x="0" y="191"/>
                    </a:lnTo>
                    <a:lnTo>
                      <a:pt x="55" y="167"/>
                    </a:lnTo>
                    <a:lnTo>
                      <a:pt x="5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Freeform 151"/>
              <p:cNvSpPr>
                <a:spLocks/>
              </p:cNvSpPr>
              <p:nvPr/>
            </p:nvSpPr>
            <p:spPr bwMode="auto">
              <a:xfrm>
                <a:off x="5240" y="1706"/>
                <a:ext cx="132" cy="146"/>
              </a:xfrm>
              <a:custGeom>
                <a:avLst/>
                <a:gdLst>
                  <a:gd name="T0" fmla="*/ 1 w 264"/>
                  <a:gd name="T1" fmla="*/ 1 h 292"/>
                  <a:gd name="T2" fmla="*/ 1 w 264"/>
                  <a:gd name="T3" fmla="*/ 1 h 292"/>
                  <a:gd name="T4" fmla="*/ 1 w 264"/>
                  <a:gd name="T5" fmla="*/ 1 h 292"/>
                  <a:gd name="T6" fmla="*/ 1 w 264"/>
                  <a:gd name="T7" fmla="*/ 1 h 292"/>
                  <a:gd name="T8" fmla="*/ 1 w 264"/>
                  <a:gd name="T9" fmla="*/ 1 h 292"/>
                  <a:gd name="T10" fmla="*/ 1 w 264"/>
                  <a:gd name="T11" fmla="*/ 1 h 292"/>
                  <a:gd name="T12" fmla="*/ 1 w 264"/>
                  <a:gd name="T13" fmla="*/ 1 h 292"/>
                  <a:gd name="T14" fmla="*/ 1 w 264"/>
                  <a:gd name="T15" fmla="*/ 0 h 292"/>
                  <a:gd name="T16" fmla="*/ 1 w 264"/>
                  <a:gd name="T17" fmla="*/ 1 h 292"/>
                  <a:gd name="T18" fmla="*/ 1 w 264"/>
                  <a:gd name="T19" fmla="*/ 1 h 292"/>
                  <a:gd name="T20" fmla="*/ 1 w 264"/>
                  <a:gd name="T21" fmla="*/ 1 h 292"/>
                  <a:gd name="T22" fmla="*/ 1 w 264"/>
                  <a:gd name="T23" fmla="*/ 1 h 292"/>
                  <a:gd name="T24" fmla="*/ 1 w 264"/>
                  <a:gd name="T25" fmla="*/ 1 h 292"/>
                  <a:gd name="T26" fmla="*/ 1 w 264"/>
                  <a:gd name="T27" fmla="*/ 1 h 292"/>
                  <a:gd name="T28" fmla="*/ 1 w 264"/>
                  <a:gd name="T29" fmla="*/ 1 h 292"/>
                  <a:gd name="T30" fmla="*/ 1 w 264"/>
                  <a:gd name="T31" fmla="*/ 1 h 292"/>
                  <a:gd name="T32" fmla="*/ 1 w 264"/>
                  <a:gd name="T33" fmla="*/ 1 h 292"/>
                  <a:gd name="T34" fmla="*/ 1 w 264"/>
                  <a:gd name="T35" fmla="*/ 1 h 292"/>
                  <a:gd name="T36" fmla="*/ 1 w 264"/>
                  <a:gd name="T37" fmla="*/ 1 h 292"/>
                  <a:gd name="T38" fmla="*/ 1 w 264"/>
                  <a:gd name="T39" fmla="*/ 1 h 292"/>
                  <a:gd name="T40" fmla="*/ 1 w 264"/>
                  <a:gd name="T41" fmla="*/ 1 h 292"/>
                  <a:gd name="T42" fmla="*/ 1 w 264"/>
                  <a:gd name="T43" fmla="*/ 1 h 292"/>
                  <a:gd name="T44" fmla="*/ 1 w 264"/>
                  <a:gd name="T45" fmla="*/ 1 h 292"/>
                  <a:gd name="T46" fmla="*/ 1 w 264"/>
                  <a:gd name="T47" fmla="*/ 1 h 292"/>
                  <a:gd name="T48" fmla="*/ 1 w 264"/>
                  <a:gd name="T49" fmla="*/ 1 h 292"/>
                  <a:gd name="T50" fmla="*/ 1 w 264"/>
                  <a:gd name="T51" fmla="*/ 1 h 292"/>
                  <a:gd name="T52" fmla="*/ 1 w 264"/>
                  <a:gd name="T53" fmla="*/ 1 h 292"/>
                  <a:gd name="T54" fmla="*/ 1 w 264"/>
                  <a:gd name="T55" fmla="*/ 1 h 292"/>
                  <a:gd name="T56" fmla="*/ 1 w 264"/>
                  <a:gd name="T57" fmla="*/ 1 h 292"/>
                  <a:gd name="T58" fmla="*/ 1 w 264"/>
                  <a:gd name="T59" fmla="*/ 1 h 292"/>
                  <a:gd name="T60" fmla="*/ 1 w 264"/>
                  <a:gd name="T61" fmla="*/ 1 h 292"/>
                  <a:gd name="T62" fmla="*/ 1 w 264"/>
                  <a:gd name="T63" fmla="*/ 1 h 292"/>
                  <a:gd name="T64" fmla="*/ 1 w 264"/>
                  <a:gd name="T65" fmla="*/ 1 h 292"/>
                  <a:gd name="T66" fmla="*/ 1 w 264"/>
                  <a:gd name="T67" fmla="*/ 1 h 292"/>
                  <a:gd name="T68" fmla="*/ 1 w 264"/>
                  <a:gd name="T69" fmla="*/ 1 h 292"/>
                  <a:gd name="T70" fmla="*/ 0 w 264"/>
                  <a:gd name="T71" fmla="*/ 1 h 292"/>
                  <a:gd name="T72" fmla="*/ 1 w 264"/>
                  <a:gd name="T73" fmla="*/ 1 h 292"/>
                  <a:gd name="T74" fmla="*/ 1 w 264"/>
                  <a:gd name="T75" fmla="*/ 1 h 292"/>
                  <a:gd name="T76" fmla="*/ 1 w 264"/>
                  <a:gd name="T77" fmla="*/ 1 h 292"/>
                  <a:gd name="T78" fmla="*/ 1 w 264"/>
                  <a:gd name="T79" fmla="*/ 1 h 292"/>
                  <a:gd name="T80" fmla="*/ 1 w 264"/>
                  <a:gd name="T81" fmla="*/ 1 h 292"/>
                  <a:gd name="T82" fmla="*/ 1 w 264"/>
                  <a:gd name="T83" fmla="*/ 1 h 292"/>
                  <a:gd name="T84" fmla="*/ 1 w 264"/>
                  <a:gd name="T85" fmla="*/ 1 h 292"/>
                  <a:gd name="T86" fmla="*/ 1 w 264"/>
                  <a:gd name="T87" fmla="*/ 1 h 292"/>
                  <a:gd name="T88" fmla="*/ 1 w 264"/>
                  <a:gd name="T89" fmla="*/ 1 h 292"/>
                  <a:gd name="T90" fmla="*/ 1 w 264"/>
                  <a:gd name="T91" fmla="*/ 1 h 292"/>
                  <a:gd name="T92" fmla="*/ 1 w 264"/>
                  <a:gd name="T93" fmla="*/ 1 h 292"/>
                  <a:gd name="T94" fmla="*/ 1 w 264"/>
                  <a:gd name="T95" fmla="*/ 1 h 292"/>
                  <a:gd name="T96" fmla="*/ 1 w 264"/>
                  <a:gd name="T97" fmla="*/ 1 h 292"/>
                  <a:gd name="T98" fmla="*/ 1 w 264"/>
                  <a:gd name="T99" fmla="*/ 1 h 292"/>
                  <a:gd name="T100" fmla="*/ 1 w 264"/>
                  <a:gd name="T101" fmla="*/ 1 h 292"/>
                  <a:gd name="T102" fmla="*/ 1 w 264"/>
                  <a:gd name="T103" fmla="*/ 1 h 292"/>
                  <a:gd name="T104" fmla="*/ 1 w 264"/>
                  <a:gd name="T105" fmla="*/ 1 h 292"/>
                  <a:gd name="T106" fmla="*/ 1 w 264"/>
                  <a:gd name="T107" fmla="*/ 1 h 292"/>
                  <a:gd name="T108" fmla="*/ 1 w 264"/>
                  <a:gd name="T109" fmla="*/ 1 h 292"/>
                  <a:gd name="T110" fmla="*/ 1 w 264"/>
                  <a:gd name="T111" fmla="*/ 1 h 2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4"/>
                  <a:gd name="T169" fmla="*/ 0 h 292"/>
                  <a:gd name="T170" fmla="*/ 264 w 264"/>
                  <a:gd name="T171" fmla="*/ 292 h 2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4" h="292">
                    <a:moveTo>
                      <a:pt x="5" y="104"/>
                    </a:moveTo>
                    <a:lnTo>
                      <a:pt x="5" y="102"/>
                    </a:lnTo>
                    <a:lnTo>
                      <a:pt x="5" y="99"/>
                    </a:lnTo>
                    <a:lnTo>
                      <a:pt x="6" y="95"/>
                    </a:lnTo>
                    <a:lnTo>
                      <a:pt x="9" y="91"/>
                    </a:lnTo>
                    <a:lnTo>
                      <a:pt x="10" y="83"/>
                    </a:lnTo>
                    <a:lnTo>
                      <a:pt x="13" y="78"/>
                    </a:lnTo>
                    <a:lnTo>
                      <a:pt x="17" y="70"/>
                    </a:lnTo>
                    <a:lnTo>
                      <a:pt x="22" y="63"/>
                    </a:lnTo>
                    <a:lnTo>
                      <a:pt x="25" y="58"/>
                    </a:lnTo>
                    <a:lnTo>
                      <a:pt x="26" y="54"/>
                    </a:lnTo>
                    <a:lnTo>
                      <a:pt x="30" y="50"/>
                    </a:lnTo>
                    <a:lnTo>
                      <a:pt x="33" y="46"/>
                    </a:lnTo>
                    <a:lnTo>
                      <a:pt x="37" y="42"/>
                    </a:lnTo>
                    <a:lnTo>
                      <a:pt x="41" y="38"/>
                    </a:lnTo>
                    <a:lnTo>
                      <a:pt x="45" y="34"/>
                    </a:lnTo>
                    <a:lnTo>
                      <a:pt x="49" y="30"/>
                    </a:lnTo>
                    <a:lnTo>
                      <a:pt x="55" y="26"/>
                    </a:lnTo>
                    <a:lnTo>
                      <a:pt x="59" y="22"/>
                    </a:lnTo>
                    <a:lnTo>
                      <a:pt x="64" y="18"/>
                    </a:lnTo>
                    <a:lnTo>
                      <a:pt x="71" y="16"/>
                    </a:lnTo>
                    <a:lnTo>
                      <a:pt x="76" y="12"/>
                    </a:lnTo>
                    <a:lnTo>
                      <a:pt x="83" y="11"/>
                    </a:lnTo>
                    <a:lnTo>
                      <a:pt x="89" y="8"/>
                    </a:lnTo>
                    <a:lnTo>
                      <a:pt x="97" y="7"/>
                    </a:lnTo>
                    <a:lnTo>
                      <a:pt x="104" y="4"/>
                    </a:lnTo>
                    <a:lnTo>
                      <a:pt x="111" y="3"/>
                    </a:lnTo>
                    <a:lnTo>
                      <a:pt x="118" y="2"/>
                    </a:lnTo>
                    <a:lnTo>
                      <a:pt x="124" y="2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3" y="0"/>
                    </a:lnTo>
                    <a:lnTo>
                      <a:pt x="150" y="2"/>
                    </a:lnTo>
                    <a:lnTo>
                      <a:pt x="155" y="2"/>
                    </a:lnTo>
                    <a:lnTo>
                      <a:pt x="160" y="3"/>
                    </a:lnTo>
                    <a:lnTo>
                      <a:pt x="166" y="4"/>
                    </a:lnTo>
                    <a:lnTo>
                      <a:pt x="171" y="6"/>
                    </a:lnTo>
                    <a:lnTo>
                      <a:pt x="175" y="7"/>
                    </a:lnTo>
                    <a:lnTo>
                      <a:pt x="180" y="10"/>
                    </a:lnTo>
                    <a:lnTo>
                      <a:pt x="186" y="12"/>
                    </a:lnTo>
                    <a:lnTo>
                      <a:pt x="191" y="16"/>
                    </a:lnTo>
                    <a:lnTo>
                      <a:pt x="198" y="22"/>
                    </a:lnTo>
                    <a:lnTo>
                      <a:pt x="207" y="29"/>
                    </a:lnTo>
                    <a:lnTo>
                      <a:pt x="210" y="31"/>
                    </a:lnTo>
                    <a:lnTo>
                      <a:pt x="214" y="35"/>
                    </a:lnTo>
                    <a:lnTo>
                      <a:pt x="218" y="39"/>
                    </a:lnTo>
                    <a:lnTo>
                      <a:pt x="222" y="45"/>
                    </a:lnTo>
                    <a:lnTo>
                      <a:pt x="225" y="49"/>
                    </a:lnTo>
                    <a:lnTo>
                      <a:pt x="227" y="53"/>
                    </a:lnTo>
                    <a:lnTo>
                      <a:pt x="230" y="58"/>
                    </a:lnTo>
                    <a:lnTo>
                      <a:pt x="234" y="62"/>
                    </a:lnTo>
                    <a:lnTo>
                      <a:pt x="237" y="66"/>
                    </a:lnTo>
                    <a:lnTo>
                      <a:pt x="239" y="71"/>
                    </a:lnTo>
                    <a:lnTo>
                      <a:pt x="243" y="77"/>
                    </a:lnTo>
                    <a:lnTo>
                      <a:pt x="246" y="82"/>
                    </a:lnTo>
                    <a:lnTo>
                      <a:pt x="247" y="87"/>
                    </a:lnTo>
                    <a:lnTo>
                      <a:pt x="250" y="93"/>
                    </a:lnTo>
                    <a:lnTo>
                      <a:pt x="251" y="98"/>
                    </a:lnTo>
                    <a:lnTo>
                      <a:pt x="254" y="104"/>
                    </a:lnTo>
                    <a:lnTo>
                      <a:pt x="255" y="109"/>
                    </a:lnTo>
                    <a:lnTo>
                      <a:pt x="257" y="116"/>
                    </a:lnTo>
                    <a:lnTo>
                      <a:pt x="258" y="121"/>
                    </a:lnTo>
                    <a:lnTo>
                      <a:pt x="261" y="126"/>
                    </a:lnTo>
                    <a:lnTo>
                      <a:pt x="261" y="132"/>
                    </a:lnTo>
                    <a:lnTo>
                      <a:pt x="262" y="138"/>
                    </a:lnTo>
                    <a:lnTo>
                      <a:pt x="262" y="145"/>
                    </a:lnTo>
                    <a:lnTo>
                      <a:pt x="262" y="150"/>
                    </a:lnTo>
                    <a:lnTo>
                      <a:pt x="262" y="156"/>
                    </a:lnTo>
                    <a:lnTo>
                      <a:pt x="262" y="162"/>
                    </a:lnTo>
                    <a:lnTo>
                      <a:pt x="262" y="168"/>
                    </a:lnTo>
                    <a:lnTo>
                      <a:pt x="264" y="174"/>
                    </a:lnTo>
                    <a:lnTo>
                      <a:pt x="262" y="180"/>
                    </a:lnTo>
                    <a:lnTo>
                      <a:pt x="262" y="185"/>
                    </a:lnTo>
                    <a:lnTo>
                      <a:pt x="261" y="191"/>
                    </a:lnTo>
                    <a:lnTo>
                      <a:pt x="261" y="196"/>
                    </a:lnTo>
                    <a:lnTo>
                      <a:pt x="258" y="201"/>
                    </a:lnTo>
                    <a:lnTo>
                      <a:pt x="257" y="207"/>
                    </a:lnTo>
                    <a:lnTo>
                      <a:pt x="255" y="212"/>
                    </a:lnTo>
                    <a:lnTo>
                      <a:pt x="254" y="217"/>
                    </a:lnTo>
                    <a:lnTo>
                      <a:pt x="251" y="223"/>
                    </a:lnTo>
                    <a:lnTo>
                      <a:pt x="250" y="227"/>
                    </a:lnTo>
                    <a:lnTo>
                      <a:pt x="247" y="232"/>
                    </a:lnTo>
                    <a:lnTo>
                      <a:pt x="245" y="237"/>
                    </a:lnTo>
                    <a:lnTo>
                      <a:pt x="242" y="240"/>
                    </a:lnTo>
                    <a:lnTo>
                      <a:pt x="239" y="245"/>
                    </a:lnTo>
                    <a:lnTo>
                      <a:pt x="237" y="249"/>
                    </a:lnTo>
                    <a:lnTo>
                      <a:pt x="234" y="255"/>
                    </a:lnTo>
                    <a:lnTo>
                      <a:pt x="230" y="258"/>
                    </a:lnTo>
                    <a:lnTo>
                      <a:pt x="226" y="260"/>
                    </a:lnTo>
                    <a:lnTo>
                      <a:pt x="222" y="264"/>
                    </a:lnTo>
                    <a:lnTo>
                      <a:pt x="218" y="267"/>
                    </a:lnTo>
                    <a:lnTo>
                      <a:pt x="213" y="270"/>
                    </a:lnTo>
                    <a:lnTo>
                      <a:pt x="209" y="272"/>
                    </a:lnTo>
                    <a:lnTo>
                      <a:pt x="203" y="275"/>
                    </a:lnTo>
                    <a:lnTo>
                      <a:pt x="199" y="278"/>
                    </a:lnTo>
                    <a:lnTo>
                      <a:pt x="193" y="280"/>
                    </a:lnTo>
                    <a:lnTo>
                      <a:pt x="189" y="282"/>
                    </a:lnTo>
                    <a:lnTo>
                      <a:pt x="183" y="283"/>
                    </a:lnTo>
                    <a:lnTo>
                      <a:pt x="178" y="286"/>
                    </a:lnTo>
                    <a:lnTo>
                      <a:pt x="172" y="287"/>
                    </a:lnTo>
                    <a:lnTo>
                      <a:pt x="167" y="288"/>
                    </a:lnTo>
                    <a:lnTo>
                      <a:pt x="162" y="290"/>
                    </a:lnTo>
                    <a:lnTo>
                      <a:pt x="156" y="291"/>
                    </a:lnTo>
                    <a:lnTo>
                      <a:pt x="150" y="291"/>
                    </a:lnTo>
                    <a:lnTo>
                      <a:pt x="143" y="291"/>
                    </a:lnTo>
                    <a:lnTo>
                      <a:pt x="138" y="291"/>
                    </a:lnTo>
                    <a:lnTo>
                      <a:pt x="132" y="292"/>
                    </a:lnTo>
                    <a:lnTo>
                      <a:pt x="126" y="291"/>
                    </a:lnTo>
                    <a:lnTo>
                      <a:pt x="120" y="291"/>
                    </a:lnTo>
                    <a:lnTo>
                      <a:pt x="115" y="291"/>
                    </a:lnTo>
                    <a:lnTo>
                      <a:pt x="109" y="290"/>
                    </a:lnTo>
                    <a:lnTo>
                      <a:pt x="103" y="288"/>
                    </a:lnTo>
                    <a:lnTo>
                      <a:pt x="97" y="287"/>
                    </a:lnTo>
                    <a:lnTo>
                      <a:pt x="92" y="284"/>
                    </a:lnTo>
                    <a:lnTo>
                      <a:pt x="88" y="283"/>
                    </a:lnTo>
                    <a:lnTo>
                      <a:pt x="83" y="280"/>
                    </a:lnTo>
                    <a:lnTo>
                      <a:pt x="77" y="278"/>
                    </a:lnTo>
                    <a:lnTo>
                      <a:pt x="72" y="276"/>
                    </a:lnTo>
                    <a:lnTo>
                      <a:pt x="69" y="274"/>
                    </a:lnTo>
                    <a:lnTo>
                      <a:pt x="64" y="270"/>
                    </a:lnTo>
                    <a:lnTo>
                      <a:pt x="60" y="266"/>
                    </a:lnTo>
                    <a:lnTo>
                      <a:pt x="55" y="262"/>
                    </a:lnTo>
                    <a:lnTo>
                      <a:pt x="52" y="259"/>
                    </a:lnTo>
                    <a:lnTo>
                      <a:pt x="47" y="255"/>
                    </a:lnTo>
                    <a:lnTo>
                      <a:pt x="44" y="251"/>
                    </a:lnTo>
                    <a:lnTo>
                      <a:pt x="40" y="245"/>
                    </a:lnTo>
                    <a:lnTo>
                      <a:pt x="37" y="243"/>
                    </a:lnTo>
                    <a:lnTo>
                      <a:pt x="33" y="237"/>
                    </a:lnTo>
                    <a:lnTo>
                      <a:pt x="30" y="232"/>
                    </a:lnTo>
                    <a:lnTo>
                      <a:pt x="28" y="228"/>
                    </a:lnTo>
                    <a:lnTo>
                      <a:pt x="25" y="223"/>
                    </a:lnTo>
                    <a:lnTo>
                      <a:pt x="22" y="219"/>
                    </a:lnTo>
                    <a:lnTo>
                      <a:pt x="20" y="213"/>
                    </a:lnTo>
                    <a:lnTo>
                      <a:pt x="17" y="209"/>
                    </a:lnTo>
                    <a:lnTo>
                      <a:pt x="16" y="205"/>
                    </a:lnTo>
                    <a:lnTo>
                      <a:pt x="14" y="200"/>
                    </a:lnTo>
                    <a:lnTo>
                      <a:pt x="12" y="196"/>
                    </a:lnTo>
                    <a:lnTo>
                      <a:pt x="9" y="191"/>
                    </a:lnTo>
                    <a:lnTo>
                      <a:pt x="9" y="188"/>
                    </a:lnTo>
                    <a:lnTo>
                      <a:pt x="5" y="180"/>
                    </a:lnTo>
                    <a:lnTo>
                      <a:pt x="4" y="173"/>
                    </a:lnTo>
                    <a:lnTo>
                      <a:pt x="1" y="168"/>
                    </a:lnTo>
                    <a:lnTo>
                      <a:pt x="0" y="164"/>
                    </a:lnTo>
                    <a:lnTo>
                      <a:pt x="0" y="161"/>
                    </a:lnTo>
                    <a:lnTo>
                      <a:pt x="47" y="150"/>
                    </a:lnTo>
                    <a:lnTo>
                      <a:pt x="47" y="152"/>
                    </a:lnTo>
                    <a:lnTo>
                      <a:pt x="47" y="154"/>
                    </a:lnTo>
                    <a:lnTo>
                      <a:pt x="48" y="158"/>
                    </a:lnTo>
                    <a:lnTo>
                      <a:pt x="49" y="162"/>
                    </a:lnTo>
                    <a:lnTo>
                      <a:pt x="52" y="169"/>
                    </a:lnTo>
                    <a:lnTo>
                      <a:pt x="55" y="174"/>
                    </a:lnTo>
                    <a:lnTo>
                      <a:pt x="59" y="181"/>
                    </a:lnTo>
                    <a:lnTo>
                      <a:pt x="60" y="188"/>
                    </a:lnTo>
                    <a:lnTo>
                      <a:pt x="64" y="193"/>
                    </a:lnTo>
                    <a:lnTo>
                      <a:pt x="68" y="200"/>
                    </a:lnTo>
                    <a:lnTo>
                      <a:pt x="72" y="207"/>
                    </a:lnTo>
                    <a:lnTo>
                      <a:pt x="76" y="212"/>
                    </a:lnTo>
                    <a:lnTo>
                      <a:pt x="81" y="217"/>
                    </a:lnTo>
                    <a:lnTo>
                      <a:pt x="87" y="221"/>
                    </a:lnTo>
                    <a:lnTo>
                      <a:pt x="92" y="227"/>
                    </a:lnTo>
                    <a:lnTo>
                      <a:pt x="97" y="228"/>
                    </a:lnTo>
                    <a:lnTo>
                      <a:pt x="103" y="231"/>
                    </a:lnTo>
                    <a:lnTo>
                      <a:pt x="109" y="233"/>
                    </a:lnTo>
                    <a:lnTo>
                      <a:pt x="118" y="235"/>
                    </a:lnTo>
                    <a:lnTo>
                      <a:pt x="124" y="236"/>
                    </a:lnTo>
                    <a:lnTo>
                      <a:pt x="131" y="237"/>
                    </a:lnTo>
                    <a:lnTo>
                      <a:pt x="138" y="237"/>
                    </a:lnTo>
                    <a:lnTo>
                      <a:pt x="147" y="237"/>
                    </a:lnTo>
                    <a:lnTo>
                      <a:pt x="154" y="236"/>
                    </a:lnTo>
                    <a:lnTo>
                      <a:pt x="160" y="235"/>
                    </a:lnTo>
                    <a:lnTo>
                      <a:pt x="167" y="233"/>
                    </a:lnTo>
                    <a:lnTo>
                      <a:pt x="175" y="231"/>
                    </a:lnTo>
                    <a:lnTo>
                      <a:pt x="180" y="228"/>
                    </a:lnTo>
                    <a:lnTo>
                      <a:pt x="187" y="224"/>
                    </a:lnTo>
                    <a:lnTo>
                      <a:pt x="193" y="221"/>
                    </a:lnTo>
                    <a:lnTo>
                      <a:pt x="198" y="217"/>
                    </a:lnTo>
                    <a:lnTo>
                      <a:pt x="202" y="212"/>
                    </a:lnTo>
                    <a:lnTo>
                      <a:pt x="206" y="207"/>
                    </a:lnTo>
                    <a:lnTo>
                      <a:pt x="207" y="200"/>
                    </a:lnTo>
                    <a:lnTo>
                      <a:pt x="211" y="195"/>
                    </a:lnTo>
                    <a:lnTo>
                      <a:pt x="211" y="188"/>
                    </a:lnTo>
                    <a:lnTo>
                      <a:pt x="213" y="181"/>
                    </a:lnTo>
                    <a:lnTo>
                      <a:pt x="214" y="174"/>
                    </a:lnTo>
                    <a:lnTo>
                      <a:pt x="214" y="168"/>
                    </a:lnTo>
                    <a:lnTo>
                      <a:pt x="214" y="158"/>
                    </a:lnTo>
                    <a:lnTo>
                      <a:pt x="214" y="152"/>
                    </a:lnTo>
                    <a:lnTo>
                      <a:pt x="213" y="144"/>
                    </a:lnTo>
                    <a:lnTo>
                      <a:pt x="211" y="137"/>
                    </a:lnTo>
                    <a:lnTo>
                      <a:pt x="209" y="129"/>
                    </a:lnTo>
                    <a:lnTo>
                      <a:pt x="207" y="122"/>
                    </a:lnTo>
                    <a:lnTo>
                      <a:pt x="203" y="116"/>
                    </a:lnTo>
                    <a:lnTo>
                      <a:pt x="202" y="109"/>
                    </a:lnTo>
                    <a:lnTo>
                      <a:pt x="197" y="102"/>
                    </a:lnTo>
                    <a:lnTo>
                      <a:pt x="193" y="97"/>
                    </a:lnTo>
                    <a:lnTo>
                      <a:pt x="189" y="90"/>
                    </a:lnTo>
                    <a:lnTo>
                      <a:pt x="183" y="85"/>
                    </a:lnTo>
                    <a:lnTo>
                      <a:pt x="178" y="79"/>
                    </a:lnTo>
                    <a:lnTo>
                      <a:pt x="172" y="74"/>
                    </a:lnTo>
                    <a:lnTo>
                      <a:pt x="166" y="70"/>
                    </a:lnTo>
                    <a:lnTo>
                      <a:pt x="159" y="66"/>
                    </a:lnTo>
                    <a:lnTo>
                      <a:pt x="152" y="61"/>
                    </a:lnTo>
                    <a:lnTo>
                      <a:pt x="146" y="58"/>
                    </a:lnTo>
                    <a:lnTo>
                      <a:pt x="139" y="55"/>
                    </a:lnTo>
                    <a:lnTo>
                      <a:pt x="132" y="54"/>
                    </a:lnTo>
                    <a:lnTo>
                      <a:pt x="126" y="53"/>
                    </a:lnTo>
                    <a:lnTo>
                      <a:pt x="120" y="53"/>
                    </a:lnTo>
                    <a:lnTo>
                      <a:pt x="113" y="53"/>
                    </a:lnTo>
                    <a:lnTo>
                      <a:pt x="108" y="54"/>
                    </a:lnTo>
                    <a:lnTo>
                      <a:pt x="101" y="55"/>
                    </a:lnTo>
                    <a:lnTo>
                      <a:pt x="95" y="58"/>
                    </a:lnTo>
                    <a:lnTo>
                      <a:pt x="88" y="61"/>
                    </a:lnTo>
                    <a:lnTo>
                      <a:pt x="84" y="66"/>
                    </a:lnTo>
                    <a:lnTo>
                      <a:pt x="79" y="70"/>
                    </a:lnTo>
                    <a:lnTo>
                      <a:pt x="75" y="75"/>
                    </a:lnTo>
                    <a:lnTo>
                      <a:pt x="69" y="81"/>
                    </a:lnTo>
                    <a:lnTo>
                      <a:pt x="67" y="87"/>
                    </a:lnTo>
                    <a:lnTo>
                      <a:pt x="63" y="93"/>
                    </a:lnTo>
                    <a:lnTo>
                      <a:pt x="60" y="98"/>
                    </a:lnTo>
                    <a:lnTo>
                      <a:pt x="57" y="102"/>
                    </a:lnTo>
                    <a:lnTo>
                      <a:pt x="55" y="108"/>
                    </a:lnTo>
                    <a:lnTo>
                      <a:pt x="52" y="113"/>
                    </a:lnTo>
                    <a:lnTo>
                      <a:pt x="52" y="116"/>
                    </a:lnTo>
                    <a:lnTo>
                      <a:pt x="5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Freeform 152"/>
              <p:cNvSpPr>
                <a:spLocks/>
              </p:cNvSpPr>
              <p:nvPr/>
            </p:nvSpPr>
            <p:spPr bwMode="auto">
              <a:xfrm>
                <a:off x="5239" y="1740"/>
                <a:ext cx="27" cy="64"/>
              </a:xfrm>
              <a:custGeom>
                <a:avLst/>
                <a:gdLst>
                  <a:gd name="T0" fmla="*/ 1 w 54"/>
                  <a:gd name="T1" fmla="*/ 1 h 127"/>
                  <a:gd name="T2" fmla="*/ 1 w 54"/>
                  <a:gd name="T3" fmla="*/ 1 h 127"/>
                  <a:gd name="T4" fmla="*/ 1 w 54"/>
                  <a:gd name="T5" fmla="*/ 1 h 127"/>
                  <a:gd name="T6" fmla="*/ 0 w 54"/>
                  <a:gd name="T7" fmla="*/ 1 h 127"/>
                  <a:gd name="T8" fmla="*/ 1 w 54"/>
                  <a:gd name="T9" fmla="*/ 1 h 127"/>
                  <a:gd name="T10" fmla="*/ 1 w 54"/>
                  <a:gd name="T11" fmla="*/ 1 h 127"/>
                  <a:gd name="T12" fmla="*/ 1 w 54"/>
                  <a:gd name="T13" fmla="*/ 1 h 127"/>
                  <a:gd name="T14" fmla="*/ 1 w 54"/>
                  <a:gd name="T15" fmla="*/ 1 h 127"/>
                  <a:gd name="T16" fmla="*/ 1 w 54"/>
                  <a:gd name="T17" fmla="*/ 1 h 127"/>
                  <a:gd name="T18" fmla="*/ 1 w 54"/>
                  <a:gd name="T19" fmla="*/ 1 h 127"/>
                  <a:gd name="T20" fmla="*/ 1 w 54"/>
                  <a:gd name="T21" fmla="*/ 1 h 127"/>
                  <a:gd name="T22" fmla="*/ 1 w 54"/>
                  <a:gd name="T23" fmla="*/ 1 h 127"/>
                  <a:gd name="T24" fmla="*/ 1 w 54"/>
                  <a:gd name="T25" fmla="*/ 1 h 127"/>
                  <a:gd name="T26" fmla="*/ 1 w 54"/>
                  <a:gd name="T27" fmla="*/ 1 h 127"/>
                  <a:gd name="T28" fmla="*/ 1 w 54"/>
                  <a:gd name="T29" fmla="*/ 1 h 127"/>
                  <a:gd name="T30" fmla="*/ 1 w 54"/>
                  <a:gd name="T31" fmla="*/ 1 h 127"/>
                  <a:gd name="T32" fmla="*/ 1 w 54"/>
                  <a:gd name="T33" fmla="*/ 1 h 127"/>
                  <a:gd name="T34" fmla="*/ 1 w 54"/>
                  <a:gd name="T35" fmla="*/ 1 h 127"/>
                  <a:gd name="T36" fmla="*/ 1 w 54"/>
                  <a:gd name="T37" fmla="*/ 1 h 127"/>
                  <a:gd name="T38" fmla="*/ 1 w 54"/>
                  <a:gd name="T39" fmla="*/ 1 h 127"/>
                  <a:gd name="T40" fmla="*/ 1 w 54"/>
                  <a:gd name="T41" fmla="*/ 1 h 127"/>
                  <a:gd name="T42" fmla="*/ 1 w 54"/>
                  <a:gd name="T43" fmla="*/ 0 h 127"/>
                  <a:gd name="T44" fmla="*/ 1 w 54"/>
                  <a:gd name="T45" fmla="*/ 0 h 127"/>
                  <a:gd name="T46" fmla="*/ 1 w 54"/>
                  <a:gd name="T47" fmla="*/ 1 h 127"/>
                  <a:gd name="T48" fmla="*/ 1 w 54"/>
                  <a:gd name="T49" fmla="*/ 1 h 127"/>
                  <a:gd name="T50" fmla="*/ 1 w 54"/>
                  <a:gd name="T51" fmla="*/ 1 h 127"/>
                  <a:gd name="T52" fmla="*/ 1 w 54"/>
                  <a:gd name="T53" fmla="*/ 1 h 127"/>
                  <a:gd name="T54" fmla="*/ 1 w 54"/>
                  <a:gd name="T55" fmla="*/ 1 h 1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127"/>
                  <a:gd name="T86" fmla="*/ 54 w 54"/>
                  <a:gd name="T87" fmla="*/ 127 h 1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127">
                    <a:moveTo>
                      <a:pt x="2" y="92"/>
                    </a:moveTo>
                    <a:lnTo>
                      <a:pt x="2" y="89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2" y="72"/>
                    </a:lnTo>
                    <a:lnTo>
                      <a:pt x="2" y="67"/>
                    </a:lnTo>
                    <a:lnTo>
                      <a:pt x="2" y="63"/>
                    </a:lnTo>
                    <a:lnTo>
                      <a:pt x="2" y="57"/>
                    </a:lnTo>
                    <a:lnTo>
                      <a:pt x="2" y="53"/>
                    </a:lnTo>
                    <a:lnTo>
                      <a:pt x="3" y="48"/>
                    </a:lnTo>
                    <a:lnTo>
                      <a:pt x="4" y="44"/>
                    </a:lnTo>
                    <a:lnTo>
                      <a:pt x="6" y="39"/>
                    </a:lnTo>
                    <a:lnTo>
                      <a:pt x="7" y="35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2" y="22"/>
                    </a:lnTo>
                    <a:lnTo>
                      <a:pt x="15" y="18"/>
                    </a:lnTo>
                    <a:lnTo>
                      <a:pt x="20" y="13"/>
                    </a:lnTo>
                    <a:lnTo>
                      <a:pt x="26" y="8"/>
                    </a:lnTo>
                    <a:lnTo>
                      <a:pt x="30" y="4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54" y="47"/>
                    </a:lnTo>
                    <a:lnTo>
                      <a:pt x="49" y="81"/>
                    </a:lnTo>
                    <a:lnTo>
                      <a:pt x="46" y="127"/>
                    </a:lnTo>
                    <a:lnTo>
                      <a:pt x="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2" name="Freeform 153"/>
              <p:cNvSpPr>
                <a:spLocks/>
              </p:cNvSpPr>
              <p:nvPr/>
            </p:nvSpPr>
            <p:spPr bwMode="auto">
              <a:xfrm>
                <a:off x="5289" y="1758"/>
                <a:ext cx="38" cy="39"/>
              </a:xfrm>
              <a:custGeom>
                <a:avLst/>
                <a:gdLst>
                  <a:gd name="T0" fmla="*/ 0 w 77"/>
                  <a:gd name="T1" fmla="*/ 1 h 78"/>
                  <a:gd name="T2" fmla="*/ 0 w 77"/>
                  <a:gd name="T3" fmla="*/ 1 h 78"/>
                  <a:gd name="T4" fmla="*/ 0 w 77"/>
                  <a:gd name="T5" fmla="*/ 1 h 78"/>
                  <a:gd name="T6" fmla="*/ 0 w 77"/>
                  <a:gd name="T7" fmla="*/ 1 h 78"/>
                  <a:gd name="T8" fmla="*/ 0 w 77"/>
                  <a:gd name="T9" fmla="*/ 1 h 78"/>
                  <a:gd name="T10" fmla="*/ 0 w 77"/>
                  <a:gd name="T11" fmla="*/ 1 h 78"/>
                  <a:gd name="T12" fmla="*/ 0 w 77"/>
                  <a:gd name="T13" fmla="*/ 1 h 78"/>
                  <a:gd name="T14" fmla="*/ 0 w 77"/>
                  <a:gd name="T15" fmla="*/ 1 h 78"/>
                  <a:gd name="T16" fmla="*/ 0 w 77"/>
                  <a:gd name="T17" fmla="*/ 1 h 78"/>
                  <a:gd name="T18" fmla="*/ 0 w 77"/>
                  <a:gd name="T19" fmla="*/ 1 h 78"/>
                  <a:gd name="T20" fmla="*/ 0 w 77"/>
                  <a:gd name="T21" fmla="*/ 1 h 78"/>
                  <a:gd name="T22" fmla="*/ 0 w 77"/>
                  <a:gd name="T23" fmla="*/ 1 h 78"/>
                  <a:gd name="T24" fmla="*/ 0 w 77"/>
                  <a:gd name="T25" fmla="*/ 1 h 78"/>
                  <a:gd name="T26" fmla="*/ 0 w 77"/>
                  <a:gd name="T27" fmla="*/ 1 h 78"/>
                  <a:gd name="T28" fmla="*/ 0 w 77"/>
                  <a:gd name="T29" fmla="*/ 1 h 78"/>
                  <a:gd name="T30" fmla="*/ 0 w 77"/>
                  <a:gd name="T31" fmla="*/ 0 h 78"/>
                  <a:gd name="T32" fmla="*/ 0 w 77"/>
                  <a:gd name="T33" fmla="*/ 0 h 78"/>
                  <a:gd name="T34" fmla="*/ 0 w 77"/>
                  <a:gd name="T35" fmla="*/ 0 h 78"/>
                  <a:gd name="T36" fmla="*/ 0 w 77"/>
                  <a:gd name="T37" fmla="*/ 1 h 78"/>
                  <a:gd name="T38" fmla="*/ 0 w 77"/>
                  <a:gd name="T39" fmla="*/ 1 h 78"/>
                  <a:gd name="T40" fmla="*/ 0 w 77"/>
                  <a:gd name="T41" fmla="*/ 1 h 78"/>
                  <a:gd name="T42" fmla="*/ 0 w 77"/>
                  <a:gd name="T43" fmla="*/ 1 h 78"/>
                  <a:gd name="T44" fmla="*/ 0 w 77"/>
                  <a:gd name="T45" fmla="*/ 1 h 78"/>
                  <a:gd name="T46" fmla="*/ 0 w 77"/>
                  <a:gd name="T47" fmla="*/ 1 h 78"/>
                  <a:gd name="T48" fmla="*/ 0 w 77"/>
                  <a:gd name="T49" fmla="*/ 1 h 78"/>
                  <a:gd name="T50" fmla="*/ 0 w 77"/>
                  <a:gd name="T51" fmla="*/ 1 h 78"/>
                  <a:gd name="T52" fmla="*/ 0 w 77"/>
                  <a:gd name="T53" fmla="*/ 1 h 78"/>
                  <a:gd name="T54" fmla="*/ 0 w 77"/>
                  <a:gd name="T55" fmla="*/ 1 h 78"/>
                  <a:gd name="T56" fmla="*/ 0 w 77"/>
                  <a:gd name="T57" fmla="*/ 1 h 78"/>
                  <a:gd name="T58" fmla="*/ 0 w 77"/>
                  <a:gd name="T59" fmla="*/ 1 h 78"/>
                  <a:gd name="T60" fmla="*/ 0 w 77"/>
                  <a:gd name="T61" fmla="*/ 1 h 78"/>
                  <a:gd name="T62" fmla="*/ 0 w 77"/>
                  <a:gd name="T63" fmla="*/ 1 h 78"/>
                  <a:gd name="T64" fmla="*/ 0 w 77"/>
                  <a:gd name="T65" fmla="*/ 1 h 78"/>
                  <a:gd name="T66" fmla="*/ 0 w 77"/>
                  <a:gd name="T67" fmla="*/ 1 h 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78"/>
                  <a:gd name="T104" fmla="*/ 77 w 77"/>
                  <a:gd name="T105" fmla="*/ 78 h 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78">
                    <a:moveTo>
                      <a:pt x="38" y="78"/>
                    </a:moveTo>
                    <a:lnTo>
                      <a:pt x="45" y="75"/>
                    </a:lnTo>
                    <a:lnTo>
                      <a:pt x="51" y="73"/>
                    </a:lnTo>
                    <a:lnTo>
                      <a:pt x="58" y="69"/>
                    </a:lnTo>
                    <a:lnTo>
                      <a:pt x="65" y="67"/>
                    </a:lnTo>
                    <a:lnTo>
                      <a:pt x="69" y="60"/>
                    </a:lnTo>
                    <a:lnTo>
                      <a:pt x="73" y="53"/>
                    </a:lnTo>
                    <a:lnTo>
                      <a:pt x="75" y="47"/>
                    </a:lnTo>
                    <a:lnTo>
                      <a:pt x="77" y="40"/>
                    </a:lnTo>
                    <a:lnTo>
                      <a:pt x="75" y="31"/>
                    </a:lnTo>
                    <a:lnTo>
                      <a:pt x="73" y="24"/>
                    </a:lnTo>
                    <a:lnTo>
                      <a:pt x="69" y="17"/>
                    </a:lnTo>
                    <a:lnTo>
                      <a:pt x="65" y="12"/>
                    </a:lnTo>
                    <a:lnTo>
                      <a:pt x="58" y="7"/>
                    </a:lnTo>
                    <a:lnTo>
                      <a:pt x="51" y="4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22" y="4"/>
                    </a:lnTo>
                    <a:lnTo>
                      <a:pt x="15" y="7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1" y="67"/>
                    </a:lnTo>
                    <a:lnTo>
                      <a:pt x="15" y="69"/>
                    </a:lnTo>
                    <a:lnTo>
                      <a:pt x="22" y="73"/>
                    </a:lnTo>
                    <a:lnTo>
                      <a:pt x="29" y="75"/>
                    </a:lnTo>
                    <a:lnTo>
                      <a:pt x="3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3" name="Freeform 154"/>
              <p:cNvSpPr>
                <a:spLocks/>
              </p:cNvSpPr>
              <p:nvPr/>
            </p:nvSpPr>
            <p:spPr bwMode="auto">
              <a:xfrm>
                <a:off x="4707" y="1762"/>
                <a:ext cx="38" cy="39"/>
              </a:xfrm>
              <a:custGeom>
                <a:avLst/>
                <a:gdLst>
                  <a:gd name="T0" fmla="*/ 0 w 77"/>
                  <a:gd name="T1" fmla="*/ 1 h 78"/>
                  <a:gd name="T2" fmla="*/ 0 w 77"/>
                  <a:gd name="T3" fmla="*/ 1 h 78"/>
                  <a:gd name="T4" fmla="*/ 0 w 77"/>
                  <a:gd name="T5" fmla="*/ 1 h 78"/>
                  <a:gd name="T6" fmla="*/ 0 w 77"/>
                  <a:gd name="T7" fmla="*/ 1 h 78"/>
                  <a:gd name="T8" fmla="*/ 0 w 77"/>
                  <a:gd name="T9" fmla="*/ 1 h 78"/>
                  <a:gd name="T10" fmla="*/ 0 w 77"/>
                  <a:gd name="T11" fmla="*/ 1 h 78"/>
                  <a:gd name="T12" fmla="*/ 0 w 77"/>
                  <a:gd name="T13" fmla="*/ 1 h 78"/>
                  <a:gd name="T14" fmla="*/ 0 w 77"/>
                  <a:gd name="T15" fmla="*/ 1 h 78"/>
                  <a:gd name="T16" fmla="*/ 0 w 77"/>
                  <a:gd name="T17" fmla="*/ 1 h 78"/>
                  <a:gd name="T18" fmla="*/ 0 w 77"/>
                  <a:gd name="T19" fmla="*/ 1 h 78"/>
                  <a:gd name="T20" fmla="*/ 0 w 77"/>
                  <a:gd name="T21" fmla="*/ 1 h 78"/>
                  <a:gd name="T22" fmla="*/ 0 w 77"/>
                  <a:gd name="T23" fmla="*/ 1 h 78"/>
                  <a:gd name="T24" fmla="*/ 0 w 77"/>
                  <a:gd name="T25" fmla="*/ 1 h 78"/>
                  <a:gd name="T26" fmla="*/ 0 w 77"/>
                  <a:gd name="T27" fmla="*/ 1 h 78"/>
                  <a:gd name="T28" fmla="*/ 0 w 77"/>
                  <a:gd name="T29" fmla="*/ 1 h 78"/>
                  <a:gd name="T30" fmla="*/ 0 w 77"/>
                  <a:gd name="T31" fmla="*/ 0 h 78"/>
                  <a:gd name="T32" fmla="*/ 0 w 77"/>
                  <a:gd name="T33" fmla="*/ 0 h 78"/>
                  <a:gd name="T34" fmla="*/ 0 w 77"/>
                  <a:gd name="T35" fmla="*/ 0 h 78"/>
                  <a:gd name="T36" fmla="*/ 0 w 77"/>
                  <a:gd name="T37" fmla="*/ 1 h 78"/>
                  <a:gd name="T38" fmla="*/ 0 w 77"/>
                  <a:gd name="T39" fmla="*/ 1 h 78"/>
                  <a:gd name="T40" fmla="*/ 0 w 77"/>
                  <a:gd name="T41" fmla="*/ 1 h 78"/>
                  <a:gd name="T42" fmla="*/ 0 w 77"/>
                  <a:gd name="T43" fmla="*/ 1 h 78"/>
                  <a:gd name="T44" fmla="*/ 0 w 77"/>
                  <a:gd name="T45" fmla="*/ 1 h 78"/>
                  <a:gd name="T46" fmla="*/ 0 w 77"/>
                  <a:gd name="T47" fmla="*/ 1 h 78"/>
                  <a:gd name="T48" fmla="*/ 0 w 77"/>
                  <a:gd name="T49" fmla="*/ 1 h 78"/>
                  <a:gd name="T50" fmla="*/ 0 w 77"/>
                  <a:gd name="T51" fmla="*/ 1 h 78"/>
                  <a:gd name="T52" fmla="*/ 0 w 77"/>
                  <a:gd name="T53" fmla="*/ 1 h 78"/>
                  <a:gd name="T54" fmla="*/ 0 w 77"/>
                  <a:gd name="T55" fmla="*/ 1 h 78"/>
                  <a:gd name="T56" fmla="*/ 0 w 77"/>
                  <a:gd name="T57" fmla="*/ 1 h 78"/>
                  <a:gd name="T58" fmla="*/ 0 w 77"/>
                  <a:gd name="T59" fmla="*/ 1 h 78"/>
                  <a:gd name="T60" fmla="*/ 0 w 77"/>
                  <a:gd name="T61" fmla="*/ 1 h 78"/>
                  <a:gd name="T62" fmla="*/ 0 w 77"/>
                  <a:gd name="T63" fmla="*/ 1 h 78"/>
                  <a:gd name="T64" fmla="*/ 0 w 77"/>
                  <a:gd name="T65" fmla="*/ 1 h 78"/>
                  <a:gd name="T66" fmla="*/ 0 w 77"/>
                  <a:gd name="T67" fmla="*/ 1 h 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78"/>
                  <a:gd name="T104" fmla="*/ 77 w 77"/>
                  <a:gd name="T105" fmla="*/ 78 h 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78">
                    <a:moveTo>
                      <a:pt x="39" y="78"/>
                    </a:moveTo>
                    <a:lnTo>
                      <a:pt x="46" y="76"/>
                    </a:lnTo>
                    <a:lnTo>
                      <a:pt x="54" y="75"/>
                    </a:lnTo>
                    <a:lnTo>
                      <a:pt x="61" y="71"/>
                    </a:lnTo>
                    <a:lnTo>
                      <a:pt x="66" y="65"/>
                    </a:lnTo>
                    <a:lnTo>
                      <a:pt x="70" y="60"/>
                    </a:lnTo>
                    <a:lnTo>
                      <a:pt x="74" y="53"/>
                    </a:lnTo>
                    <a:lnTo>
                      <a:pt x="75" y="45"/>
                    </a:lnTo>
                    <a:lnTo>
                      <a:pt x="77" y="39"/>
                    </a:lnTo>
                    <a:lnTo>
                      <a:pt x="75" y="31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2"/>
                    </a:lnTo>
                    <a:lnTo>
                      <a:pt x="61" y="7"/>
                    </a:lnTo>
                    <a:lnTo>
                      <a:pt x="54" y="3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4" y="3"/>
                    </a:lnTo>
                    <a:lnTo>
                      <a:pt x="18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3" y="53"/>
                    </a:lnTo>
                    <a:lnTo>
                      <a:pt x="7" y="60"/>
                    </a:lnTo>
                    <a:lnTo>
                      <a:pt x="12" y="65"/>
                    </a:lnTo>
                    <a:lnTo>
                      <a:pt x="18" y="71"/>
                    </a:lnTo>
                    <a:lnTo>
                      <a:pt x="24" y="75"/>
                    </a:lnTo>
                    <a:lnTo>
                      <a:pt x="31" y="76"/>
                    </a:lnTo>
                    <a:lnTo>
                      <a:pt x="39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4" name="Freeform 155"/>
              <p:cNvSpPr>
                <a:spLocks/>
              </p:cNvSpPr>
              <p:nvPr/>
            </p:nvSpPr>
            <p:spPr bwMode="auto">
              <a:xfrm>
                <a:off x="4570" y="1306"/>
                <a:ext cx="98" cy="41"/>
              </a:xfrm>
              <a:custGeom>
                <a:avLst/>
                <a:gdLst>
                  <a:gd name="T0" fmla="*/ 0 w 196"/>
                  <a:gd name="T1" fmla="*/ 1 h 81"/>
                  <a:gd name="T2" fmla="*/ 0 w 196"/>
                  <a:gd name="T3" fmla="*/ 1 h 81"/>
                  <a:gd name="T4" fmla="*/ 1 w 196"/>
                  <a:gd name="T5" fmla="*/ 1 h 81"/>
                  <a:gd name="T6" fmla="*/ 1 w 196"/>
                  <a:gd name="T7" fmla="*/ 0 h 81"/>
                  <a:gd name="T8" fmla="*/ 0 w 196"/>
                  <a:gd name="T9" fmla="*/ 1 h 81"/>
                  <a:gd name="T10" fmla="*/ 0 w 196"/>
                  <a:gd name="T11" fmla="*/ 1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81"/>
                  <a:gd name="T20" fmla="*/ 196 w 196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81">
                    <a:moveTo>
                      <a:pt x="0" y="20"/>
                    </a:moveTo>
                    <a:lnTo>
                      <a:pt x="0" y="81"/>
                    </a:lnTo>
                    <a:lnTo>
                      <a:pt x="196" y="65"/>
                    </a:lnTo>
                    <a:lnTo>
                      <a:pt x="188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5" name="Freeform 156"/>
              <p:cNvSpPr>
                <a:spLocks/>
              </p:cNvSpPr>
              <p:nvPr/>
            </p:nvSpPr>
            <p:spPr bwMode="auto">
              <a:xfrm>
                <a:off x="4725" y="1292"/>
                <a:ext cx="95" cy="43"/>
              </a:xfrm>
              <a:custGeom>
                <a:avLst/>
                <a:gdLst>
                  <a:gd name="T0" fmla="*/ 0 w 189"/>
                  <a:gd name="T1" fmla="*/ 1 h 85"/>
                  <a:gd name="T2" fmla="*/ 1 w 189"/>
                  <a:gd name="T3" fmla="*/ 1 h 85"/>
                  <a:gd name="T4" fmla="*/ 1 w 189"/>
                  <a:gd name="T5" fmla="*/ 1 h 85"/>
                  <a:gd name="T6" fmla="*/ 1 w 189"/>
                  <a:gd name="T7" fmla="*/ 0 h 85"/>
                  <a:gd name="T8" fmla="*/ 0 w 189"/>
                  <a:gd name="T9" fmla="*/ 1 h 85"/>
                  <a:gd name="T10" fmla="*/ 0 w 189"/>
                  <a:gd name="T11" fmla="*/ 1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9"/>
                  <a:gd name="T19" fmla="*/ 0 h 85"/>
                  <a:gd name="T20" fmla="*/ 189 w 189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9" h="85">
                    <a:moveTo>
                      <a:pt x="0" y="20"/>
                    </a:moveTo>
                    <a:lnTo>
                      <a:pt x="7" y="85"/>
                    </a:lnTo>
                    <a:lnTo>
                      <a:pt x="189" y="69"/>
                    </a:lnTo>
                    <a:lnTo>
                      <a:pt x="18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6" name="Freeform 157"/>
              <p:cNvSpPr>
                <a:spLocks/>
              </p:cNvSpPr>
              <p:nvPr/>
            </p:nvSpPr>
            <p:spPr bwMode="auto">
              <a:xfrm>
                <a:off x="4891" y="1294"/>
                <a:ext cx="100" cy="53"/>
              </a:xfrm>
              <a:custGeom>
                <a:avLst/>
                <a:gdLst>
                  <a:gd name="T0" fmla="*/ 0 w 201"/>
                  <a:gd name="T1" fmla="*/ 0 h 104"/>
                  <a:gd name="T2" fmla="*/ 0 w 201"/>
                  <a:gd name="T3" fmla="*/ 1 h 104"/>
                  <a:gd name="T4" fmla="*/ 0 w 201"/>
                  <a:gd name="T5" fmla="*/ 1 h 104"/>
                  <a:gd name="T6" fmla="*/ 0 w 201"/>
                  <a:gd name="T7" fmla="*/ 1 h 104"/>
                  <a:gd name="T8" fmla="*/ 0 w 201"/>
                  <a:gd name="T9" fmla="*/ 0 h 104"/>
                  <a:gd name="T10" fmla="*/ 0 w 201"/>
                  <a:gd name="T11" fmla="*/ 0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104"/>
                  <a:gd name="T20" fmla="*/ 201 w 201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104">
                    <a:moveTo>
                      <a:pt x="23" y="0"/>
                    </a:moveTo>
                    <a:lnTo>
                      <a:pt x="0" y="65"/>
                    </a:lnTo>
                    <a:lnTo>
                      <a:pt x="166" y="104"/>
                    </a:lnTo>
                    <a:lnTo>
                      <a:pt x="201" y="3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Freeform 158"/>
              <p:cNvSpPr>
                <a:spLocks/>
              </p:cNvSpPr>
              <p:nvPr/>
            </p:nvSpPr>
            <p:spPr bwMode="auto">
              <a:xfrm>
                <a:off x="5032" y="1324"/>
                <a:ext cx="83" cy="65"/>
              </a:xfrm>
              <a:custGeom>
                <a:avLst/>
                <a:gdLst>
                  <a:gd name="T0" fmla="*/ 1 w 166"/>
                  <a:gd name="T1" fmla="*/ 0 h 130"/>
                  <a:gd name="T2" fmla="*/ 0 w 166"/>
                  <a:gd name="T3" fmla="*/ 1 h 130"/>
                  <a:gd name="T4" fmla="*/ 1 w 166"/>
                  <a:gd name="T5" fmla="*/ 1 h 130"/>
                  <a:gd name="T6" fmla="*/ 1 w 166"/>
                  <a:gd name="T7" fmla="*/ 1 h 130"/>
                  <a:gd name="T8" fmla="*/ 1 w 166"/>
                  <a:gd name="T9" fmla="*/ 0 h 130"/>
                  <a:gd name="T10" fmla="*/ 1 w 166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130"/>
                  <a:gd name="T20" fmla="*/ 166 w 166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130">
                    <a:moveTo>
                      <a:pt x="16" y="0"/>
                    </a:moveTo>
                    <a:lnTo>
                      <a:pt x="0" y="57"/>
                    </a:lnTo>
                    <a:lnTo>
                      <a:pt x="127" y="130"/>
                    </a:lnTo>
                    <a:lnTo>
                      <a:pt x="166" y="6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8" name="Freeform 159"/>
              <p:cNvSpPr>
                <a:spLocks/>
              </p:cNvSpPr>
              <p:nvPr/>
            </p:nvSpPr>
            <p:spPr bwMode="auto">
              <a:xfrm>
                <a:off x="5162" y="1375"/>
                <a:ext cx="89" cy="49"/>
              </a:xfrm>
              <a:custGeom>
                <a:avLst/>
                <a:gdLst>
                  <a:gd name="T0" fmla="*/ 1 w 178"/>
                  <a:gd name="T1" fmla="*/ 0 h 96"/>
                  <a:gd name="T2" fmla="*/ 0 w 178"/>
                  <a:gd name="T3" fmla="*/ 1 h 96"/>
                  <a:gd name="T4" fmla="*/ 1 w 178"/>
                  <a:gd name="T5" fmla="*/ 1 h 96"/>
                  <a:gd name="T6" fmla="*/ 1 w 178"/>
                  <a:gd name="T7" fmla="*/ 1 h 96"/>
                  <a:gd name="T8" fmla="*/ 1 w 178"/>
                  <a:gd name="T9" fmla="*/ 0 h 96"/>
                  <a:gd name="T10" fmla="*/ 1 w 178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8"/>
                  <a:gd name="T19" fmla="*/ 0 h 96"/>
                  <a:gd name="T20" fmla="*/ 178 w 178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8" h="96">
                    <a:moveTo>
                      <a:pt x="6" y="0"/>
                    </a:moveTo>
                    <a:lnTo>
                      <a:pt x="0" y="65"/>
                    </a:lnTo>
                    <a:lnTo>
                      <a:pt x="166" y="96"/>
                    </a:lnTo>
                    <a:lnTo>
                      <a:pt x="178" y="3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9" name="Freeform 160"/>
              <p:cNvSpPr>
                <a:spLocks/>
              </p:cNvSpPr>
              <p:nvPr/>
            </p:nvSpPr>
            <p:spPr bwMode="auto">
              <a:xfrm>
                <a:off x="4556" y="1673"/>
                <a:ext cx="200" cy="193"/>
              </a:xfrm>
              <a:custGeom>
                <a:avLst/>
                <a:gdLst>
                  <a:gd name="T0" fmla="*/ 1 w 399"/>
                  <a:gd name="T1" fmla="*/ 1 h 385"/>
                  <a:gd name="T2" fmla="*/ 1 w 399"/>
                  <a:gd name="T3" fmla="*/ 1 h 385"/>
                  <a:gd name="T4" fmla="*/ 1 w 399"/>
                  <a:gd name="T5" fmla="*/ 1 h 385"/>
                  <a:gd name="T6" fmla="*/ 1 w 399"/>
                  <a:gd name="T7" fmla="*/ 1 h 385"/>
                  <a:gd name="T8" fmla="*/ 1 w 399"/>
                  <a:gd name="T9" fmla="*/ 1 h 385"/>
                  <a:gd name="T10" fmla="*/ 1 w 399"/>
                  <a:gd name="T11" fmla="*/ 1 h 385"/>
                  <a:gd name="T12" fmla="*/ 1 w 399"/>
                  <a:gd name="T13" fmla="*/ 2 h 385"/>
                  <a:gd name="T14" fmla="*/ 1 w 399"/>
                  <a:gd name="T15" fmla="*/ 2 h 385"/>
                  <a:gd name="T16" fmla="*/ 1 w 399"/>
                  <a:gd name="T17" fmla="*/ 2 h 385"/>
                  <a:gd name="T18" fmla="*/ 1 w 399"/>
                  <a:gd name="T19" fmla="*/ 2 h 385"/>
                  <a:gd name="T20" fmla="*/ 1 w 399"/>
                  <a:gd name="T21" fmla="*/ 2 h 385"/>
                  <a:gd name="T22" fmla="*/ 1 w 399"/>
                  <a:gd name="T23" fmla="*/ 2 h 385"/>
                  <a:gd name="T24" fmla="*/ 1 w 399"/>
                  <a:gd name="T25" fmla="*/ 2 h 385"/>
                  <a:gd name="T26" fmla="*/ 1 w 399"/>
                  <a:gd name="T27" fmla="*/ 2 h 385"/>
                  <a:gd name="T28" fmla="*/ 1 w 399"/>
                  <a:gd name="T29" fmla="*/ 2 h 385"/>
                  <a:gd name="T30" fmla="*/ 1 w 399"/>
                  <a:gd name="T31" fmla="*/ 2 h 385"/>
                  <a:gd name="T32" fmla="*/ 2 w 399"/>
                  <a:gd name="T33" fmla="*/ 2 h 385"/>
                  <a:gd name="T34" fmla="*/ 2 w 399"/>
                  <a:gd name="T35" fmla="*/ 2 h 385"/>
                  <a:gd name="T36" fmla="*/ 2 w 399"/>
                  <a:gd name="T37" fmla="*/ 2 h 385"/>
                  <a:gd name="T38" fmla="*/ 2 w 399"/>
                  <a:gd name="T39" fmla="*/ 2 h 385"/>
                  <a:gd name="T40" fmla="*/ 2 w 399"/>
                  <a:gd name="T41" fmla="*/ 2 h 385"/>
                  <a:gd name="T42" fmla="*/ 2 w 399"/>
                  <a:gd name="T43" fmla="*/ 2 h 385"/>
                  <a:gd name="T44" fmla="*/ 2 w 399"/>
                  <a:gd name="T45" fmla="*/ 2 h 385"/>
                  <a:gd name="T46" fmla="*/ 2 w 399"/>
                  <a:gd name="T47" fmla="*/ 2 h 385"/>
                  <a:gd name="T48" fmla="*/ 2 w 399"/>
                  <a:gd name="T49" fmla="*/ 2 h 385"/>
                  <a:gd name="T50" fmla="*/ 2 w 399"/>
                  <a:gd name="T51" fmla="*/ 2 h 385"/>
                  <a:gd name="T52" fmla="*/ 2 w 399"/>
                  <a:gd name="T53" fmla="*/ 2 h 385"/>
                  <a:gd name="T54" fmla="*/ 2 w 399"/>
                  <a:gd name="T55" fmla="*/ 2 h 385"/>
                  <a:gd name="T56" fmla="*/ 2 w 399"/>
                  <a:gd name="T57" fmla="*/ 2 h 385"/>
                  <a:gd name="T58" fmla="*/ 2 w 399"/>
                  <a:gd name="T59" fmla="*/ 2 h 385"/>
                  <a:gd name="T60" fmla="*/ 2 w 399"/>
                  <a:gd name="T61" fmla="*/ 2 h 385"/>
                  <a:gd name="T62" fmla="*/ 2 w 399"/>
                  <a:gd name="T63" fmla="*/ 2 h 385"/>
                  <a:gd name="T64" fmla="*/ 2 w 399"/>
                  <a:gd name="T65" fmla="*/ 2 h 385"/>
                  <a:gd name="T66" fmla="*/ 2 w 399"/>
                  <a:gd name="T67" fmla="*/ 2 h 385"/>
                  <a:gd name="T68" fmla="*/ 2 w 399"/>
                  <a:gd name="T69" fmla="*/ 2 h 385"/>
                  <a:gd name="T70" fmla="*/ 2 w 399"/>
                  <a:gd name="T71" fmla="*/ 2 h 385"/>
                  <a:gd name="T72" fmla="*/ 2 w 399"/>
                  <a:gd name="T73" fmla="*/ 2 h 385"/>
                  <a:gd name="T74" fmla="*/ 2 w 399"/>
                  <a:gd name="T75" fmla="*/ 2 h 385"/>
                  <a:gd name="T76" fmla="*/ 2 w 399"/>
                  <a:gd name="T77" fmla="*/ 2 h 385"/>
                  <a:gd name="T78" fmla="*/ 2 w 399"/>
                  <a:gd name="T79" fmla="*/ 2 h 385"/>
                  <a:gd name="T80" fmla="*/ 2 w 399"/>
                  <a:gd name="T81" fmla="*/ 2 h 385"/>
                  <a:gd name="T82" fmla="*/ 1 w 399"/>
                  <a:gd name="T83" fmla="*/ 1 h 385"/>
                  <a:gd name="T84" fmla="*/ 1 w 399"/>
                  <a:gd name="T85" fmla="*/ 1 h 385"/>
                  <a:gd name="T86" fmla="*/ 1 w 399"/>
                  <a:gd name="T87" fmla="*/ 1 h 385"/>
                  <a:gd name="T88" fmla="*/ 1 w 399"/>
                  <a:gd name="T89" fmla="*/ 1 h 385"/>
                  <a:gd name="T90" fmla="*/ 1 w 399"/>
                  <a:gd name="T91" fmla="*/ 1 h 385"/>
                  <a:gd name="T92" fmla="*/ 1 w 399"/>
                  <a:gd name="T93" fmla="*/ 1 h 385"/>
                  <a:gd name="T94" fmla="*/ 1 w 399"/>
                  <a:gd name="T95" fmla="*/ 0 h 3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99"/>
                  <a:gd name="T145" fmla="*/ 0 h 385"/>
                  <a:gd name="T146" fmla="*/ 399 w 399"/>
                  <a:gd name="T147" fmla="*/ 385 h 3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99" h="385">
                    <a:moveTo>
                      <a:pt x="129" y="0"/>
                    </a:moveTo>
                    <a:lnTo>
                      <a:pt x="129" y="33"/>
                    </a:lnTo>
                    <a:lnTo>
                      <a:pt x="0" y="33"/>
                    </a:lnTo>
                    <a:lnTo>
                      <a:pt x="3" y="215"/>
                    </a:lnTo>
                    <a:lnTo>
                      <a:pt x="170" y="218"/>
                    </a:lnTo>
                    <a:lnTo>
                      <a:pt x="170" y="221"/>
                    </a:lnTo>
                    <a:lnTo>
                      <a:pt x="170" y="225"/>
                    </a:lnTo>
                    <a:lnTo>
                      <a:pt x="171" y="230"/>
                    </a:lnTo>
                    <a:lnTo>
                      <a:pt x="173" y="237"/>
                    </a:lnTo>
                    <a:lnTo>
                      <a:pt x="174" y="245"/>
                    </a:lnTo>
                    <a:lnTo>
                      <a:pt x="175" y="249"/>
                    </a:lnTo>
                    <a:lnTo>
                      <a:pt x="175" y="254"/>
                    </a:lnTo>
                    <a:lnTo>
                      <a:pt x="177" y="260"/>
                    </a:lnTo>
                    <a:lnTo>
                      <a:pt x="178" y="266"/>
                    </a:lnTo>
                    <a:lnTo>
                      <a:pt x="178" y="272"/>
                    </a:lnTo>
                    <a:lnTo>
                      <a:pt x="181" y="278"/>
                    </a:lnTo>
                    <a:lnTo>
                      <a:pt x="182" y="285"/>
                    </a:lnTo>
                    <a:lnTo>
                      <a:pt x="186" y="292"/>
                    </a:lnTo>
                    <a:lnTo>
                      <a:pt x="189" y="298"/>
                    </a:lnTo>
                    <a:lnTo>
                      <a:pt x="194" y="305"/>
                    </a:lnTo>
                    <a:lnTo>
                      <a:pt x="198" y="313"/>
                    </a:lnTo>
                    <a:lnTo>
                      <a:pt x="204" y="320"/>
                    </a:lnTo>
                    <a:lnTo>
                      <a:pt x="209" y="325"/>
                    </a:lnTo>
                    <a:lnTo>
                      <a:pt x="214" y="332"/>
                    </a:lnTo>
                    <a:lnTo>
                      <a:pt x="220" y="337"/>
                    </a:lnTo>
                    <a:lnTo>
                      <a:pt x="225" y="343"/>
                    </a:lnTo>
                    <a:lnTo>
                      <a:pt x="230" y="348"/>
                    </a:lnTo>
                    <a:lnTo>
                      <a:pt x="236" y="352"/>
                    </a:lnTo>
                    <a:lnTo>
                      <a:pt x="241" y="356"/>
                    </a:lnTo>
                    <a:lnTo>
                      <a:pt x="246" y="360"/>
                    </a:lnTo>
                    <a:lnTo>
                      <a:pt x="252" y="363"/>
                    </a:lnTo>
                    <a:lnTo>
                      <a:pt x="256" y="364"/>
                    </a:lnTo>
                    <a:lnTo>
                      <a:pt x="261" y="367"/>
                    </a:lnTo>
                    <a:lnTo>
                      <a:pt x="265" y="369"/>
                    </a:lnTo>
                    <a:lnTo>
                      <a:pt x="269" y="371"/>
                    </a:lnTo>
                    <a:lnTo>
                      <a:pt x="275" y="372"/>
                    </a:lnTo>
                    <a:lnTo>
                      <a:pt x="280" y="373"/>
                    </a:lnTo>
                    <a:lnTo>
                      <a:pt x="285" y="376"/>
                    </a:lnTo>
                    <a:lnTo>
                      <a:pt x="289" y="376"/>
                    </a:lnTo>
                    <a:lnTo>
                      <a:pt x="295" y="379"/>
                    </a:lnTo>
                    <a:lnTo>
                      <a:pt x="299" y="380"/>
                    </a:lnTo>
                    <a:lnTo>
                      <a:pt x="304" y="381"/>
                    </a:lnTo>
                    <a:lnTo>
                      <a:pt x="308" y="383"/>
                    </a:lnTo>
                    <a:lnTo>
                      <a:pt x="313" y="383"/>
                    </a:lnTo>
                    <a:lnTo>
                      <a:pt x="317" y="384"/>
                    </a:lnTo>
                    <a:lnTo>
                      <a:pt x="323" y="385"/>
                    </a:lnTo>
                    <a:lnTo>
                      <a:pt x="328" y="385"/>
                    </a:lnTo>
                    <a:lnTo>
                      <a:pt x="332" y="385"/>
                    </a:lnTo>
                    <a:lnTo>
                      <a:pt x="336" y="385"/>
                    </a:lnTo>
                    <a:lnTo>
                      <a:pt x="342" y="385"/>
                    </a:lnTo>
                    <a:lnTo>
                      <a:pt x="347" y="384"/>
                    </a:lnTo>
                    <a:lnTo>
                      <a:pt x="351" y="384"/>
                    </a:lnTo>
                    <a:lnTo>
                      <a:pt x="356" y="384"/>
                    </a:lnTo>
                    <a:lnTo>
                      <a:pt x="362" y="384"/>
                    </a:lnTo>
                    <a:lnTo>
                      <a:pt x="367" y="383"/>
                    </a:lnTo>
                    <a:lnTo>
                      <a:pt x="371" y="381"/>
                    </a:lnTo>
                    <a:lnTo>
                      <a:pt x="376" y="380"/>
                    </a:lnTo>
                    <a:lnTo>
                      <a:pt x="382" y="380"/>
                    </a:lnTo>
                    <a:lnTo>
                      <a:pt x="386" y="379"/>
                    </a:lnTo>
                    <a:lnTo>
                      <a:pt x="390" y="377"/>
                    </a:lnTo>
                    <a:lnTo>
                      <a:pt x="395" y="376"/>
                    </a:lnTo>
                    <a:lnTo>
                      <a:pt x="399" y="376"/>
                    </a:lnTo>
                    <a:lnTo>
                      <a:pt x="352" y="310"/>
                    </a:lnTo>
                    <a:lnTo>
                      <a:pt x="346" y="310"/>
                    </a:lnTo>
                    <a:lnTo>
                      <a:pt x="340" y="310"/>
                    </a:lnTo>
                    <a:lnTo>
                      <a:pt x="336" y="310"/>
                    </a:lnTo>
                    <a:lnTo>
                      <a:pt x="332" y="310"/>
                    </a:lnTo>
                    <a:lnTo>
                      <a:pt x="325" y="309"/>
                    </a:lnTo>
                    <a:lnTo>
                      <a:pt x="320" y="308"/>
                    </a:lnTo>
                    <a:lnTo>
                      <a:pt x="316" y="305"/>
                    </a:lnTo>
                    <a:lnTo>
                      <a:pt x="312" y="305"/>
                    </a:lnTo>
                    <a:lnTo>
                      <a:pt x="308" y="304"/>
                    </a:lnTo>
                    <a:lnTo>
                      <a:pt x="304" y="302"/>
                    </a:lnTo>
                    <a:lnTo>
                      <a:pt x="299" y="300"/>
                    </a:lnTo>
                    <a:lnTo>
                      <a:pt x="295" y="297"/>
                    </a:lnTo>
                    <a:lnTo>
                      <a:pt x="291" y="294"/>
                    </a:lnTo>
                    <a:lnTo>
                      <a:pt x="287" y="293"/>
                    </a:lnTo>
                    <a:lnTo>
                      <a:pt x="280" y="289"/>
                    </a:lnTo>
                    <a:lnTo>
                      <a:pt x="275" y="284"/>
                    </a:lnTo>
                    <a:lnTo>
                      <a:pt x="269" y="278"/>
                    </a:lnTo>
                    <a:lnTo>
                      <a:pt x="267" y="274"/>
                    </a:lnTo>
                    <a:lnTo>
                      <a:pt x="263" y="266"/>
                    </a:lnTo>
                    <a:lnTo>
                      <a:pt x="260" y="261"/>
                    </a:lnTo>
                    <a:lnTo>
                      <a:pt x="254" y="254"/>
                    </a:lnTo>
                    <a:lnTo>
                      <a:pt x="252" y="248"/>
                    </a:lnTo>
                    <a:lnTo>
                      <a:pt x="248" y="239"/>
                    </a:lnTo>
                    <a:lnTo>
                      <a:pt x="245" y="234"/>
                    </a:lnTo>
                    <a:lnTo>
                      <a:pt x="242" y="227"/>
                    </a:lnTo>
                    <a:lnTo>
                      <a:pt x="241" y="223"/>
                    </a:lnTo>
                    <a:lnTo>
                      <a:pt x="238" y="218"/>
                    </a:lnTo>
                    <a:lnTo>
                      <a:pt x="238" y="217"/>
                    </a:lnTo>
                    <a:lnTo>
                      <a:pt x="233" y="163"/>
                    </a:lnTo>
                    <a:lnTo>
                      <a:pt x="62" y="163"/>
                    </a:lnTo>
                    <a:lnTo>
                      <a:pt x="58" y="91"/>
                    </a:lnTo>
                    <a:lnTo>
                      <a:pt x="198" y="9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2788" name="Picture 99" descr="somebody doing somethi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75138"/>
            <a:ext cx="14398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37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cap="none" smtClean="0"/>
              <a:t>BLANK 8-STEP RCCM A3</a:t>
            </a:r>
          </a:p>
        </p:txBody>
      </p:sp>
      <p:pic>
        <p:nvPicPr>
          <p:cNvPr id="33795" name="Picture 33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762000"/>
            <a:ext cx="716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Content Placeholder 3"/>
          <p:cNvSpPr>
            <a:spLocks/>
          </p:cNvSpPr>
          <p:nvPr/>
        </p:nvSpPr>
        <p:spPr bwMode="auto">
          <a:xfrm>
            <a:off x="368300" y="6154738"/>
            <a:ext cx="87757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63513" algn="ctr" eaLnBrk="0" hangingPunct="0">
              <a:buSzPct val="90000"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8-Step RCCM A3 Tells A Story Everyone Can Understand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013200" y="2911475"/>
            <a:ext cx="3716338" cy="19383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i="1" dirty="0">
                <a:latin typeface="+mn-lt"/>
              </a:rPr>
              <a:t>8-Step RCCM A3’s may be computerized, however hand written is fine and actually encouraged; beauty is not important, content is!</a:t>
            </a:r>
          </a:p>
        </p:txBody>
      </p:sp>
      <p:sp>
        <p:nvSpPr>
          <p:cNvPr id="33798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7F943A2-0A43-4751-8E2E-2E3EDB1EBBE0}" type="slidenum">
              <a:rPr lang="en-US" sz="1300">
                <a:latin typeface="Calibri" pitchFamily="34" charset="0"/>
              </a:rPr>
              <a:pPr algn="r" eaLnBrk="1" hangingPunct="1"/>
              <a:t>14</a:t>
            </a:fld>
            <a:endParaRPr lang="en-US" sz="130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9561" y="940158"/>
            <a:ext cx="528033" cy="463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7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5A3964A-BC6F-4997-86CC-1D11B70D8271}" type="slidenum">
              <a:rPr lang="en-US" sz="1300" smtClean="0">
                <a:latin typeface="Calibri" pitchFamily="34" charset="0"/>
              </a:rPr>
              <a:pPr eaLnBrk="1" hangingPunct="1"/>
              <a:t>15</a:t>
            </a:fld>
            <a:endParaRPr lang="en-US" sz="1300" smtClean="0">
              <a:latin typeface="Calibri" pitchFamily="34" charset="0"/>
            </a:endParaRPr>
          </a:p>
        </p:txBody>
      </p:sp>
      <p:sp>
        <p:nvSpPr>
          <p:cNvPr id="34819" name="Rectangle 5"/>
          <p:cNvSpPr>
            <a:spLocks noGrp="1"/>
          </p:cNvSpPr>
          <p:nvPr>
            <p:ph type="title" idx="4294967295"/>
          </p:nvPr>
        </p:nvSpPr>
        <p:spPr>
          <a:xfrm>
            <a:off x="187325" y="96838"/>
            <a:ext cx="8956675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cap="none" smtClean="0"/>
              <a:t>EXAMPLE OF AN 8-STEP RCCM A3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820738"/>
            <a:ext cx="7332662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ontent Placeholder 3"/>
          <p:cNvSpPr>
            <a:spLocks/>
          </p:cNvSpPr>
          <p:nvPr/>
        </p:nvSpPr>
        <p:spPr bwMode="auto">
          <a:xfrm>
            <a:off x="187325" y="6162675"/>
            <a:ext cx="8775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63513" algn="ctr" eaLnBrk="0" hangingPunct="0">
              <a:buSzPct val="90000"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Straight-Forward Process With Everything Fitting On One Page</a:t>
            </a:r>
          </a:p>
          <a:p>
            <a:pPr indent="-163513" algn="ctr" eaLnBrk="0" hangingPunct="0">
              <a:buSzPct val="90000"/>
              <a:defRPr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MP90044217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9"/>
          <a:stretch>
            <a:fillRect/>
          </a:stretch>
        </p:blipFill>
        <p:spPr bwMode="auto">
          <a:xfrm>
            <a:off x="4289425" y="3675063"/>
            <a:ext cx="4308475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D03DD94-34F1-481F-9294-1EA4EB07EA2F}" type="slidenum">
              <a:rPr lang="en-US" sz="1300" smtClean="0">
                <a:latin typeface="Calibri" pitchFamily="34" charset="0"/>
              </a:rPr>
              <a:pPr eaLnBrk="1" hangingPunct="1"/>
              <a:t>16</a:t>
            </a:fld>
            <a:endParaRPr lang="en-US" sz="1300" smtClean="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/>
          </p:cNvSpPr>
          <p:nvPr>
            <p:ph type="title" idx="4294967295"/>
          </p:nvPr>
        </p:nvSpPr>
        <p:spPr>
          <a:xfrm>
            <a:off x="153988" y="120650"/>
            <a:ext cx="87757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>
              <a:lnSpc>
                <a:spcPts val="3600"/>
              </a:lnSpc>
            </a:pPr>
            <a:r>
              <a:rPr lang="en-US" cap="none" smtClean="0">
                <a:solidFill>
                  <a:srgbClr val="0C3471"/>
                </a:solidFill>
                <a:cs typeface="Arial" charset="0"/>
              </a:rPr>
              <a:t>TYPICAL 8-STEP RCCM WORKSHOP</a:t>
            </a:r>
            <a:endParaRPr lang="en-US" cap="none" smtClean="0">
              <a:cs typeface="Arial" charset="0"/>
            </a:endParaRPr>
          </a:p>
        </p:txBody>
      </p:sp>
      <p:sp>
        <p:nvSpPr>
          <p:cNvPr id="35845" name="Rectangle 3"/>
          <p:cNvSpPr>
            <a:spLocks noGrp="1"/>
          </p:cNvSpPr>
          <p:nvPr>
            <p:ph type="body" idx="4294967295"/>
          </p:nvPr>
        </p:nvSpPr>
        <p:spPr>
          <a:xfrm>
            <a:off x="187325" y="1054100"/>
            <a:ext cx="8483600" cy="39338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Two day work shop held on site, with participants addressing current problems of the hosting site/GBU</a:t>
            </a:r>
          </a:p>
          <a:p>
            <a: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Teams of 4-6 individuals use the 8-Step RCCM process to address the pre-identified problems</a:t>
            </a:r>
          </a:p>
          <a:p>
            <a: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“Train The Trainer” leaders are identified at each site.  He/she must attend two 8-Step RCCM classes and then teach a class.</a:t>
            </a:r>
          </a:p>
          <a:p>
            <a:pPr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After the workshop concludes, site/GBU leadership then has ongoing reviews of the RCCM A3s in progress to ensure successful completion</a:t>
            </a:r>
          </a:p>
        </p:txBody>
      </p:sp>
      <p:sp>
        <p:nvSpPr>
          <p:cNvPr id="43014" name="Title Placeholder 1"/>
          <p:cNvSpPr>
            <a:spLocks/>
          </p:cNvSpPr>
          <p:nvPr/>
        </p:nvSpPr>
        <p:spPr bwMode="auto">
          <a:xfrm>
            <a:off x="0" y="61452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The Workshop’s Hosting Site Benefits From Problem Solving Support</a:t>
            </a:r>
          </a:p>
        </p:txBody>
      </p:sp>
    </p:spTree>
    <p:extLst>
      <p:ext uri="{BB962C8B-B14F-4D97-AF65-F5344CB8AC3E}">
        <p14:creationId xmlns:p14="http://schemas.microsoft.com/office/powerpoint/2010/main" val="359951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449388"/>
            <a:ext cx="2295525" cy="142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458913"/>
            <a:ext cx="1985962" cy="1411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95288" y="830263"/>
            <a:ext cx="7893050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u="sng" dirty="0">
                <a:solidFill>
                  <a:srgbClr val="333399"/>
                </a:solidFill>
                <a:latin typeface="+mn-lt"/>
              </a:rPr>
              <a:t>Strategy Deployment – </a:t>
            </a:r>
            <a:r>
              <a:rPr lang="en-US" u="sng" dirty="0">
                <a:solidFill>
                  <a:srgbClr val="333399"/>
                </a:solidFill>
                <a:latin typeface="+mn-lt"/>
              </a:rPr>
              <a:t>Bowling Chart &amp; Scorecard Example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221038" y="2913063"/>
            <a:ext cx="18415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sz="900">
              <a:latin typeface="Arial Black" pitchFamily="34" charset="0"/>
            </a:endParaRPr>
          </a:p>
        </p:txBody>
      </p:sp>
      <p:sp>
        <p:nvSpPr>
          <p:cNvPr id="144403" name="Rectangle 2"/>
          <p:cNvSpPr>
            <a:spLocks/>
          </p:cNvSpPr>
          <p:nvPr/>
        </p:nvSpPr>
        <p:spPr bwMode="auto">
          <a:xfrm>
            <a:off x="153988" y="120650"/>
            <a:ext cx="8775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457200" indent="-457200" defTabSz="914400" eaLnBrk="0" hangingPunct="0">
              <a:lnSpc>
                <a:spcPts val="3600"/>
              </a:lnSpc>
              <a:defRPr/>
            </a:pPr>
            <a:r>
              <a:rPr lang="en-US" sz="3200" dirty="0">
                <a:solidFill>
                  <a:srgbClr val="0C3471"/>
                </a:solidFill>
                <a:latin typeface="+mj-lt"/>
                <a:cs typeface="Arial" charset="0"/>
              </a:rPr>
              <a:t>TYPICAL 8-STEP RCCM </a:t>
            </a:r>
            <a:r>
              <a:rPr lang="en-US" sz="3200" dirty="0">
                <a:solidFill>
                  <a:schemeClr val="tx2"/>
                </a:solidFill>
                <a:latin typeface="+mj-lt"/>
                <a:cs typeface="Arial" charset="0"/>
              </a:rPr>
              <a:t>APPLICATIONS</a:t>
            </a:r>
          </a:p>
        </p:txBody>
      </p:sp>
      <p:sp>
        <p:nvSpPr>
          <p:cNvPr id="36871" name="Oval 23"/>
          <p:cNvSpPr>
            <a:spLocks noChangeArrowheads="1"/>
          </p:cNvSpPr>
          <p:nvPr/>
        </p:nvSpPr>
        <p:spPr bwMode="auto">
          <a:xfrm>
            <a:off x="906463" y="2198688"/>
            <a:ext cx="1274762" cy="287337"/>
          </a:xfrm>
          <a:prstGeom prst="ellipse">
            <a:avLst/>
          </a:prstGeom>
          <a:noFill/>
          <a:ln w="76200">
            <a:solidFill>
              <a:srgbClr val="2E43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72" name="AutoShape 29"/>
          <p:cNvCxnSpPr>
            <a:cxnSpLocks noChangeShapeType="1"/>
            <a:stCxn id="36871" idx="6"/>
          </p:cNvCxnSpPr>
          <p:nvPr/>
        </p:nvCxnSpPr>
        <p:spPr bwMode="auto">
          <a:xfrm flipV="1">
            <a:off x="2219325" y="2335213"/>
            <a:ext cx="1693863" cy="7937"/>
          </a:xfrm>
          <a:prstGeom prst="straightConnector1">
            <a:avLst/>
          </a:prstGeom>
          <a:noFill/>
          <a:ln w="76200">
            <a:solidFill>
              <a:srgbClr val="2E435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418" name="Title Placeholder 1"/>
          <p:cNvSpPr>
            <a:spLocks/>
          </p:cNvSpPr>
          <p:nvPr/>
        </p:nvSpPr>
        <p:spPr bwMode="auto">
          <a:xfrm>
            <a:off x="0" y="61452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Strategy Deployment and Transformation Requires RCCM</a:t>
            </a:r>
          </a:p>
        </p:txBody>
      </p:sp>
      <p:sp>
        <p:nvSpPr>
          <p:cNvPr id="144423" name="Rectangle 3"/>
          <p:cNvSpPr>
            <a:spLocks/>
          </p:cNvSpPr>
          <p:nvPr/>
        </p:nvSpPr>
        <p:spPr bwMode="auto">
          <a:xfrm>
            <a:off x="5229225" y="3576638"/>
            <a:ext cx="37020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3513" indent="-163513" eaLnBrk="0" hangingPunct="0">
              <a:lnSpc>
                <a:spcPct val="90000"/>
              </a:lnSpc>
              <a:spcBef>
                <a:spcPts val="238"/>
              </a:spcBef>
              <a:buSzPct val="90000"/>
              <a:buFontTx/>
              <a:buBlip>
                <a:blip r:embed="rId5"/>
              </a:buBlip>
              <a:defRPr/>
            </a:pPr>
            <a:r>
              <a:rPr lang="en-US" sz="1800" dirty="0">
                <a:latin typeface="+mn-lt"/>
              </a:rPr>
              <a:t>Utilize 8-Step RCCM When:</a:t>
            </a:r>
          </a:p>
          <a:p>
            <a:pPr marL="620713" lvl="1" indent="-163513" eaLnBrk="0" hangingPunct="0">
              <a:lnSpc>
                <a:spcPct val="90000"/>
              </a:lnSpc>
              <a:spcBef>
                <a:spcPts val="238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The transformation plan activity does not achieve improvement goals.</a:t>
            </a:r>
          </a:p>
          <a:p>
            <a:pPr marL="620713" lvl="1" indent="-163513" eaLnBrk="0" hangingPunct="0">
              <a:lnSpc>
                <a:spcPct val="90000"/>
              </a:lnSpc>
              <a:spcBef>
                <a:spcPts val="238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Kaizen actions are not proving effective</a:t>
            </a:r>
          </a:p>
        </p:txBody>
      </p:sp>
      <p:pic>
        <p:nvPicPr>
          <p:cNvPr id="368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3732213"/>
            <a:ext cx="1985962" cy="1411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708400"/>
            <a:ext cx="2319337" cy="142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7" name="Oval 42"/>
          <p:cNvSpPr>
            <a:spLocks noChangeArrowheads="1"/>
          </p:cNvSpPr>
          <p:nvPr/>
        </p:nvSpPr>
        <p:spPr bwMode="auto">
          <a:xfrm>
            <a:off x="1573213" y="4144963"/>
            <a:ext cx="1274762" cy="287337"/>
          </a:xfrm>
          <a:prstGeom prst="ellipse">
            <a:avLst/>
          </a:prstGeom>
          <a:noFill/>
          <a:ln w="76200">
            <a:solidFill>
              <a:srgbClr val="2E43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78" name="AutoShape 43"/>
          <p:cNvCxnSpPr>
            <a:cxnSpLocks noChangeShapeType="1"/>
            <a:stCxn id="36877" idx="6"/>
          </p:cNvCxnSpPr>
          <p:nvPr/>
        </p:nvCxnSpPr>
        <p:spPr bwMode="auto">
          <a:xfrm flipV="1">
            <a:off x="2886075" y="4278313"/>
            <a:ext cx="792163" cy="11112"/>
          </a:xfrm>
          <a:prstGeom prst="straightConnector1">
            <a:avLst/>
          </a:prstGeom>
          <a:noFill/>
          <a:ln w="76200">
            <a:solidFill>
              <a:srgbClr val="2E435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428" name="Text Box 44"/>
          <p:cNvSpPr txBox="1">
            <a:spLocks noChangeArrowheads="1"/>
          </p:cNvSpPr>
          <p:nvPr/>
        </p:nvSpPr>
        <p:spPr bwMode="auto">
          <a:xfrm>
            <a:off x="355600" y="3136900"/>
            <a:ext cx="802798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u="sng" dirty="0" smtClean="0">
                <a:solidFill>
                  <a:srgbClr val="333399"/>
                </a:solidFill>
                <a:latin typeface="+mn-lt"/>
              </a:rPr>
              <a:t>SMART </a:t>
            </a:r>
            <a:r>
              <a:rPr lang="en-US" b="1" u="sng" dirty="0">
                <a:solidFill>
                  <a:srgbClr val="333399"/>
                </a:solidFill>
                <a:latin typeface="+mn-lt"/>
              </a:rPr>
              <a:t>Transformation Plan – </a:t>
            </a:r>
            <a:r>
              <a:rPr lang="en-US" u="sng" dirty="0">
                <a:solidFill>
                  <a:srgbClr val="333399"/>
                </a:solidFill>
                <a:latin typeface="+mn-lt"/>
              </a:rPr>
              <a:t>Kaizen Results Example</a:t>
            </a:r>
          </a:p>
        </p:txBody>
      </p:sp>
      <p:sp>
        <p:nvSpPr>
          <p:cNvPr id="144429" name="Rectangle 3"/>
          <p:cNvSpPr>
            <a:spLocks/>
          </p:cNvSpPr>
          <p:nvPr/>
        </p:nvSpPr>
        <p:spPr bwMode="auto">
          <a:xfrm>
            <a:off x="5233988" y="1309688"/>
            <a:ext cx="36576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3513" indent="-163513" eaLnBrk="0" hangingPunct="0">
              <a:lnSpc>
                <a:spcPct val="90000"/>
              </a:lnSpc>
              <a:spcBef>
                <a:spcPts val="238"/>
              </a:spcBef>
              <a:buSzPct val="90000"/>
              <a:buFontTx/>
              <a:buBlip>
                <a:blip r:embed="rId5"/>
              </a:buBlip>
              <a:defRPr/>
            </a:pPr>
            <a:r>
              <a:rPr lang="en-US" sz="1800" dirty="0">
                <a:latin typeface="+mn-lt"/>
              </a:rPr>
              <a:t>Utilize 8-Step RCCM:</a:t>
            </a:r>
          </a:p>
          <a:p>
            <a:pPr marL="620713" lvl="1" indent="-163513" eaLnBrk="0" hangingPunct="0">
              <a:lnSpc>
                <a:spcPct val="90000"/>
              </a:lnSpc>
              <a:spcBef>
                <a:spcPts val="238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When a scorecard metric does not meet goal for 2 or more consecutive months.</a:t>
            </a:r>
          </a:p>
        </p:txBody>
      </p:sp>
      <p:sp>
        <p:nvSpPr>
          <p:cNvPr id="36881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F28621A-369C-40BE-9157-91929995805F}" type="slidenum">
              <a:rPr lang="en-US" sz="1300">
                <a:latin typeface="Calibri" pitchFamily="34" charset="0"/>
              </a:rPr>
              <a:pPr algn="r" eaLnBrk="1" hangingPunct="1"/>
              <a:t>17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02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F3B5FA1-9342-40D0-B682-D1E1E7976D98}" type="slidenum">
              <a:rPr lang="en-US" sz="1300">
                <a:latin typeface="Calibri" pitchFamily="34" charset="0"/>
              </a:rPr>
              <a:pPr algn="r" eaLnBrk="1" hangingPunct="1"/>
              <a:t>18</a:t>
            </a:fld>
            <a:endParaRPr lang="en-US" sz="1300">
              <a:latin typeface="Calibri" pitchFamily="34" charset="0"/>
            </a:endParaRPr>
          </a:p>
        </p:txBody>
      </p:sp>
      <p:sp>
        <p:nvSpPr>
          <p:cNvPr id="37891" name="Rectangle 2"/>
          <p:cNvSpPr>
            <a:spLocks noGrp="1"/>
          </p:cNvSpPr>
          <p:nvPr>
            <p:ph type="title" idx="4294967295"/>
          </p:nvPr>
        </p:nvSpPr>
        <p:spPr>
          <a:xfrm>
            <a:off x="153988" y="120650"/>
            <a:ext cx="87757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>
              <a:lnSpc>
                <a:spcPts val="3600"/>
              </a:lnSpc>
            </a:pPr>
            <a:r>
              <a:rPr lang="en-US" cap="none" smtClean="0">
                <a:solidFill>
                  <a:srgbClr val="0C3471"/>
                </a:solidFill>
                <a:cs typeface="Arial" charset="0"/>
              </a:rPr>
              <a:t>TYPICAL 8-STEP RCCM APPLICATIONS</a:t>
            </a:r>
          </a:p>
        </p:txBody>
      </p:sp>
      <p:sp>
        <p:nvSpPr>
          <p:cNvPr id="37892" name="Rectangle 3"/>
          <p:cNvSpPr>
            <a:spLocks noGrp="1"/>
          </p:cNvSpPr>
          <p:nvPr>
            <p:ph type="body" idx="4294967295"/>
          </p:nvPr>
        </p:nvSpPr>
        <p:spPr>
          <a:xfrm>
            <a:off x="5438775" y="1501775"/>
            <a:ext cx="349885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1800" smtClean="0"/>
              <a:t>If a process is not performing to goal, countermeasure(s) must be created.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sz="180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1800" smtClean="0"/>
              <a:t>RCCM 8-STEP should be utilized when: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Countermeasure(s) implementation will exceed  30 days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And/or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Countermeasure activity will require cross functional support</a:t>
            </a:r>
          </a:p>
        </p:txBody>
      </p:sp>
      <p:sp>
        <p:nvSpPr>
          <p:cNvPr id="146437" name="Title Placeholder 1"/>
          <p:cNvSpPr>
            <a:spLocks/>
          </p:cNvSpPr>
          <p:nvPr/>
        </p:nvSpPr>
        <p:spPr bwMode="auto">
          <a:xfrm>
            <a:off x="0" y="61198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RCCM Drives True MDI</a:t>
            </a:r>
          </a:p>
        </p:txBody>
      </p:sp>
      <p:pic>
        <p:nvPicPr>
          <p:cNvPr id="37894" name="Picture 7" descr="MDI H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430338"/>
            <a:ext cx="3957637" cy="2967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902075"/>
            <a:ext cx="2787650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Oval 10"/>
          <p:cNvSpPr>
            <a:spLocks noChangeArrowheads="1"/>
          </p:cNvSpPr>
          <p:nvPr/>
        </p:nvSpPr>
        <p:spPr bwMode="auto">
          <a:xfrm rot="-1837399">
            <a:off x="2155825" y="1568450"/>
            <a:ext cx="1122363" cy="1144588"/>
          </a:xfrm>
          <a:prstGeom prst="ellipse">
            <a:avLst/>
          </a:prstGeom>
          <a:noFill/>
          <a:ln w="76200">
            <a:solidFill>
              <a:srgbClr val="2E43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897" name="AutoShape 11"/>
          <p:cNvCxnSpPr>
            <a:cxnSpLocks noChangeShapeType="1"/>
            <a:stCxn id="37896" idx="2"/>
            <a:endCxn id="37900" idx="6"/>
          </p:cNvCxnSpPr>
          <p:nvPr/>
        </p:nvCxnSpPr>
        <p:spPr bwMode="auto">
          <a:xfrm flipH="1">
            <a:off x="1970088" y="2444750"/>
            <a:ext cx="230187" cy="204788"/>
          </a:xfrm>
          <a:prstGeom prst="straightConnector1">
            <a:avLst/>
          </a:prstGeom>
          <a:noFill/>
          <a:ln w="76200">
            <a:solidFill>
              <a:srgbClr val="2E435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AutoShape 13"/>
          <p:cNvCxnSpPr>
            <a:cxnSpLocks noChangeShapeType="1"/>
            <a:stCxn id="37900" idx="4"/>
          </p:cNvCxnSpPr>
          <p:nvPr/>
        </p:nvCxnSpPr>
        <p:spPr bwMode="auto">
          <a:xfrm>
            <a:off x="1933575" y="3503613"/>
            <a:ext cx="1239838" cy="1206500"/>
          </a:xfrm>
          <a:prstGeom prst="straightConnector1">
            <a:avLst/>
          </a:prstGeom>
          <a:noFill/>
          <a:ln w="76200">
            <a:solidFill>
              <a:srgbClr val="2E435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317500" y="927100"/>
            <a:ext cx="8516938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u="sng" dirty="0">
                <a:solidFill>
                  <a:srgbClr val="333399"/>
                </a:solidFill>
                <a:latin typeface="+mn-lt"/>
              </a:rPr>
              <a:t>Managing Daily Improvement (MDI) – </a:t>
            </a:r>
            <a:r>
              <a:rPr lang="en-US" u="sng" dirty="0">
                <a:solidFill>
                  <a:srgbClr val="333399"/>
                </a:solidFill>
                <a:latin typeface="+mn-lt"/>
              </a:rPr>
              <a:t>Countermeasure Example</a:t>
            </a:r>
          </a:p>
        </p:txBody>
      </p:sp>
      <p:sp>
        <p:nvSpPr>
          <p:cNvPr id="37900" name="Oval 15"/>
          <p:cNvSpPr>
            <a:spLocks noChangeArrowheads="1"/>
          </p:cNvSpPr>
          <p:nvPr/>
        </p:nvSpPr>
        <p:spPr bwMode="auto">
          <a:xfrm rot="-2520131">
            <a:off x="965200" y="2478088"/>
            <a:ext cx="1122363" cy="1144587"/>
          </a:xfrm>
          <a:prstGeom prst="ellipse">
            <a:avLst/>
          </a:prstGeom>
          <a:noFill/>
          <a:ln w="76200">
            <a:solidFill>
              <a:srgbClr val="2E43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7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25600"/>
            <a:ext cx="5173662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7D890DD-FAF2-4060-854C-6E38F3E08DFC}" type="slidenum">
              <a:rPr lang="en-US" sz="1300">
                <a:latin typeface="Calibri" pitchFamily="34" charset="0"/>
              </a:rPr>
              <a:pPr algn="r" eaLnBrk="1" hangingPunct="1"/>
              <a:t>19</a:t>
            </a:fld>
            <a:endParaRPr lang="en-US" sz="1300">
              <a:latin typeface="Calibri" pitchFamily="34" charset="0"/>
            </a:endParaRPr>
          </a:p>
        </p:txBody>
      </p:sp>
      <p:sp>
        <p:nvSpPr>
          <p:cNvPr id="38916" name="Rectangle 2"/>
          <p:cNvSpPr>
            <a:spLocks noGrp="1"/>
          </p:cNvSpPr>
          <p:nvPr>
            <p:ph type="title" idx="4294967295"/>
          </p:nvPr>
        </p:nvSpPr>
        <p:spPr>
          <a:xfrm>
            <a:off x="153988" y="120650"/>
            <a:ext cx="87757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>
              <a:lnSpc>
                <a:spcPts val="3600"/>
              </a:lnSpc>
            </a:pPr>
            <a:r>
              <a:rPr lang="en-US" cap="none" smtClean="0">
                <a:cs typeface="Arial" charset="0"/>
              </a:rPr>
              <a:t>TYPICAL 8-STEP RCCM APPLICATIONS</a:t>
            </a:r>
          </a:p>
        </p:txBody>
      </p:sp>
      <p:sp>
        <p:nvSpPr>
          <p:cNvPr id="37893" name="Rectangle 3"/>
          <p:cNvSpPr>
            <a:spLocks noGrp="1"/>
          </p:cNvSpPr>
          <p:nvPr>
            <p:ph type="body" idx="4294967295"/>
          </p:nvPr>
        </p:nvSpPr>
        <p:spPr>
          <a:xfrm>
            <a:off x="5465763" y="1520825"/>
            <a:ext cx="3498850" cy="3857625"/>
          </a:xfrm>
        </p:spPr>
        <p:txBody>
          <a:bodyPr anchor="ctr"/>
          <a:lstStyle/>
          <a:p>
            <a:pPr marL="182880" indent="-182880">
              <a:buFontTx/>
              <a:buBlip>
                <a:blip r:embed="rId4"/>
              </a:buBlip>
              <a:defRPr/>
            </a:pPr>
            <a:r>
              <a:rPr lang="en-US" sz="1800" dirty="0" smtClean="0"/>
              <a:t>Customer requested corrective action can be addressed with 8-Step RCCM</a:t>
            </a:r>
          </a:p>
          <a:p>
            <a:pPr marL="0" indent="-182880">
              <a:buFontTx/>
              <a:buBlip>
                <a:blip r:embed="rId4"/>
              </a:buBlip>
              <a:defRPr/>
            </a:pPr>
            <a:endParaRPr lang="en-US" sz="1800" dirty="0" smtClean="0"/>
          </a:p>
          <a:p>
            <a:pPr marL="182880" indent="-182880">
              <a:buFontTx/>
              <a:buBlip>
                <a:blip r:embed="rId4"/>
              </a:buBlip>
              <a:defRPr/>
            </a:pPr>
            <a:r>
              <a:rPr lang="en-US" sz="1800" dirty="0" smtClean="0"/>
              <a:t>The RCCM process can be applied to a customer’s Corrective Action Request (CAR) process</a:t>
            </a:r>
          </a:p>
          <a:p>
            <a:pPr lvl="1">
              <a:defRPr/>
            </a:pPr>
            <a:endParaRPr lang="en-US" sz="2400" dirty="0" smtClean="0"/>
          </a:p>
        </p:txBody>
      </p:sp>
      <p:sp>
        <p:nvSpPr>
          <p:cNvPr id="155653" name="Title Placeholder 1"/>
          <p:cNvSpPr>
            <a:spLocks/>
          </p:cNvSpPr>
          <p:nvPr/>
        </p:nvSpPr>
        <p:spPr bwMode="auto">
          <a:xfrm>
            <a:off x="0" y="61198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Requests For Corrective Action Requires RCCM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317500" y="1016000"/>
            <a:ext cx="8516938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u="sng" dirty="0">
                <a:solidFill>
                  <a:srgbClr val="333399"/>
                </a:solidFill>
                <a:latin typeface="+mn-lt"/>
              </a:rPr>
              <a:t>Customer Complaint –</a:t>
            </a:r>
            <a:r>
              <a:rPr lang="en-US" u="sng" dirty="0">
                <a:solidFill>
                  <a:srgbClr val="333399"/>
                </a:solidFill>
                <a:latin typeface="+mn-lt"/>
              </a:rPr>
              <a:t> Corrective Action Request (CAR) Example</a:t>
            </a:r>
          </a:p>
        </p:txBody>
      </p:sp>
    </p:spTree>
    <p:extLst>
      <p:ext uri="{BB962C8B-B14F-4D97-AF65-F5344CB8AC3E}">
        <p14:creationId xmlns:p14="http://schemas.microsoft.com/office/powerpoint/2010/main" val="167844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38B429B-9F02-43F2-91FB-BBF97B75B167}" type="slidenum">
              <a:rPr lang="en-US" sz="1300" smtClean="0">
                <a:latin typeface="Calibri" pitchFamily="34" charset="0"/>
              </a:rPr>
              <a:pPr eaLnBrk="1" hangingPunct="1"/>
              <a:t>2</a:t>
            </a:fld>
            <a:endParaRPr lang="en-US" sz="1300" smtClean="0">
              <a:latin typeface="Calibri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9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none" dirty="0" smtClean="0"/>
              <a:t>PURPOSE, OBJECTIVES, SCOPE, CHALLENGES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87325" y="6162675"/>
            <a:ext cx="8775700" cy="398463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Focus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On</a:t>
            </a:r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 Solving Root Causes To Improve SQDCC</a:t>
            </a:r>
          </a:p>
          <a:p>
            <a:pPr marL="0" algn="ctr">
              <a:spcBef>
                <a:spcPct val="0"/>
              </a:spcBef>
              <a:defRPr/>
            </a:pPr>
            <a:endParaRPr lang="en-US" sz="2600" b="1" dirty="0" smtClean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92868" y="3494881"/>
            <a:ext cx="4908550" cy="158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018507" y="3494881"/>
            <a:ext cx="4908550" cy="1587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893344" y="3494881"/>
            <a:ext cx="4908550" cy="1588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1" name="TextBox 43"/>
          <p:cNvSpPr txBox="1">
            <a:spLocks noChangeArrowheads="1"/>
          </p:cNvSpPr>
          <p:nvPr/>
        </p:nvSpPr>
        <p:spPr bwMode="auto">
          <a:xfrm>
            <a:off x="233363" y="762000"/>
            <a:ext cx="1946275" cy="55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PURPOSE AND BENEFITS</a:t>
            </a:r>
          </a:p>
          <a:p>
            <a:pPr marL="2857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Develop a common problem solving language, pertinent to all functions across the company</a:t>
            </a:r>
          </a:p>
          <a:p>
            <a:pPr marL="2857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Get to the underlying cause of a </a:t>
            </a:r>
            <a:r>
              <a:rPr lang="en-US" sz="1400" dirty="0" smtClean="0">
                <a:latin typeface="+mn-lt"/>
              </a:rPr>
              <a:t>problem</a:t>
            </a:r>
            <a:r>
              <a:rPr lang="en-US" sz="1400" dirty="0">
                <a:latin typeface="+mn-lt"/>
              </a:rPr>
              <a:t>, rather than treat the symptom and fail to get results</a:t>
            </a:r>
          </a:p>
          <a:p>
            <a:pPr marL="2857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Avoid “Ready, Fire, Aim”</a:t>
            </a:r>
          </a:p>
          <a:p>
            <a:pPr marL="2857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Harness our “Bias For Action” into fact-based problem </a:t>
            </a:r>
            <a:r>
              <a:rPr lang="en-US" sz="1400" dirty="0" smtClean="0">
                <a:latin typeface="+mn-lt"/>
              </a:rPr>
              <a:t>solving”</a:t>
            </a:r>
            <a:endParaRPr lang="en-US" sz="1400" dirty="0">
              <a:latin typeface="+mn-lt"/>
            </a:endParaRPr>
          </a:p>
          <a:p>
            <a:pPr marL="2857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Expected Benefits: </a:t>
            </a:r>
          </a:p>
          <a:p>
            <a:pPr marL="515937" lvl="1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</a:rPr>
              <a:t>Improved SQDCC, Growth and Innovation.  </a:t>
            </a:r>
          </a:p>
          <a:p>
            <a:pPr marL="515937" lvl="1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</a:rPr>
              <a:t>Speed of problem resolution</a:t>
            </a:r>
          </a:p>
          <a:p>
            <a:pPr marL="285750" indent="-28575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562" name="TextBox 44"/>
          <p:cNvSpPr txBox="1">
            <a:spLocks noChangeArrowheads="1"/>
          </p:cNvSpPr>
          <p:nvPr/>
        </p:nvSpPr>
        <p:spPr bwMode="auto">
          <a:xfrm>
            <a:off x="2524125" y="775729"/>
            <a:ext cx="1857375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8737"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LEARNING OBJECTIVES</a:t>
            </a:r>
          </a:p>
          <a:p>
            <a:pPr marL="344487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Learn the 8 steps for an effective root cause counter measure process</a:t>
            </a:r>
          </a:p>
          <a:p>
            <a:pPr marL="344487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Understand the resources required, and how to evaluate the effectiveness</a:t>
            </a:r>
          </a:p>
          <a:p>
            <a:pPr marL="344487" indent="-28575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Learn methods for leadership and owners to verify and sustain the process</a:t>
            </a:r>
          </a:p>
          <a:p>
            <a:pPr marL="344487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</a:endParaRPr>
          </a:p>
          <a:p>
            <a:pPr marL="344487" indent="-285750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3563" name="TextBox 45"/>
          <p:cNvSpPr txBox="1">
            <a:spLocks noChangeArrowheads="1"/>
          </p:cNvSpPr>
          <p:nvPr/>
        </p:nvSpPr>
        <p:spPr bwMode="auto">
          <a:xfrm>
            <a:off x="4622800" y="787369"/>
            <a:ext cx="1665288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SCOPE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Module Addresses: The eight steps involved in the root cause counter measure process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Out of Scope: Does not include other applications of A3s such as project management</a:t>
            </a:r>
          </a:p>
        </p:txBody>
      </p:sp>
      <p:sp>
        <p:nvSpPr>
          <p:cNvPr id="23564" name="TextBox 46"/>
          <p:cNvSpPr txBox="1">
            <a:spLocks noChangeArrowheads="1"/>
          </p:cNvSpPr>
          <p:nvPr/>
        </p:nvSpPr>
        <p:spPr bwMode="auto">
          <a:xfrm>
            <a:off x="6516688" y="773089"/>
            <a:ext cx="2411412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600"/>
              </a:spcAft>
              <a:tabLst>
                <a:tab pos="174625" algn="l"/>
              </a:tabLs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CHALLENGES TO OVERCOME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en-US" sz="1400" dirty="0">
                <a:latin typeface="+mn-lt"/>
              </a:rPr>
              <a:t>Absence of data to clearly understand the problem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en-US" sz="1400" dirty="0">
                <a:latin typeface="+mn-lt"/>
              </a:rPr>
              <a:t>Jumping  to solutions before clearly understanding the problem and root cause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en-US" sz="1400" dirty="0">
                <a:latin typeface="+mn-lt"/>
              </a:rPr>
              <a:t>Lack of follow through to ensure results are achieved and leveraged across the organization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en-US" sz="1400" dirty="0">
                <a:latin typeface="+mn-lt"/>
              </a:rPr>
              <a:t>Local expertise to support ongoing activity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en-US" sz="1400" dirty="0">
                <a:latin typeface="+mn-lt"/>
              </a:rPr>
              <a:t>Cultural “Bias For Action” that historically acts without clear understanding of </a:t>
            </a:r>
            <a:r>
              <a:rPr lang="en-US" sz="1400" dirty="0" smtClean="0">
                <a:latin typeface="+mn-lt"/>
              </a:rPr>
              <a:t>root </a:t>
            </a:r>
            <a:r>
              <a:rPr lang="en-US" sz="1400" dirty="0">
                <a:latin typeface="+mn-lt"/>
              </a:rPr>
              <a:t>cause… Hesitancy to “go slow to go fast”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en-US" sz="1400" dirty="0">
                <a:latin typeface="+mn-lt"/>
              </a:rPr>
              <a:t>Typical A3 tackles entire “Gap” leading to narrow results and “bogging down”</a:t>
            </a:r>
          </a:p>
        </p:txBody>
      </p:sp>
    </p:spTree>
    <p:extLst>
      <p:ext uri="{BB962C8B-B14F-4D97-AF65-F5344CB8AC3E}">
        <p14:creationId xmlns:p14="http://schemas.microsoft.com/office/powerpoint/2010/main" val="130837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4"/>
          <p:cNvSpPr>
            <a:spLocks noChangeArrowheads="1"/>
          </p:cNvSpPr>
          <p:nvPr/>
        </p:nvSpPr>
        <p:spPr bwMode="auto">
          <a:xfrm>
            <a:off x="2133600" y="1354138"/>
            <a:ext cx="55038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8000" tIns="46800" rIns="198000" bIns="46800" anchor="ctr"/>
          <a:lstStyle/>
          <a:p>
            <a:pPr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+mn-lt"/>
              </a:rPr>
              <a:t>Step 1. </a:t>
            </a:r>
            <a:r>
              <a:rPr kumimoji="1" lang="en-US" altLang="ja-JP" dirty="0">
                <a:latin typeface="+mn-lt"/>
              </a:rPr>
              <a:t>Clarify the Problem</a:t>
            </a:r>
            <a:endParaRPr kumimoji="1" lang="ja-JP" altLang="en-US">
              <a:latin typeface="+mn-lt"/>
            </a:endParaRPr>
          </a:p>
        </p:txBody>
      </p:sp>
      <p:sp>
        <p:nvSpPr>
          <p:cNvPr id="5135" name="Rectangle 5"/>
          <p:cNvSpPr>
            <a:spLocks noChangeArrowheads="1"/>
          </p:cNvSpPr>
          <p:nvPr/>
        </p:nvSpPr>
        <p:spPr bwMode="auto">
          <a:xfrm>
            <a:off x="2133600" y="1811338"/>
            <a:ext cx="55038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8000" tIns="46800" rIns="198000" bIns="46800" anchor="ctr"/>
          <a:lstStyle/>
          <a:p>
            <a:pPr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+mn-lt"/>
              </a:rPr>
              <a:t>Step 2. </a:t>
            </a:r>
            <a:r>
              <a:rPr kumimoji="1" lang="en-US" altLang="ja-JP" dirty="0">
                <a:latin typeface="+mn-lt"/>
              </a:rPr>
              <a:t>Break Down the Problem</a:t>
            </a:r>
            <a:endParaRPr kumimoji="1" lang="ja-JP" altLang="en-US">
              <a:latin typeface="+mn-lt"/>
            </a:endParaRPr>
          </a:p>
        </p:txBody>
      </p:sp>
      <p:sp>
        <p:nvSpPr>
          <p:cNvPr id="5136" name="Rectangle 6"/>
          <p:cNvSpPr>
            <a:spLocks noChangeArrowheads="1"/>
          </p:cNvSpPr>
          <p:nvPr/>
        </p:nvSpPr>
        <p:spPr bwMode="auto">
          <a:xfrm>
            <a:off x="2133600" y="2268538"/>
            <a:ext cx="55038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8000" tIns="46800" rIns="198000" bIns="46800" anchor="ctr"/>
          <a:lstStyle/>
          <a:p>
            <a:pPr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+mn-lt"/>
              </a:rPr>
              <a:t>Step 3. </a:t>
            </a:r>
            <a:r>
              <a:rPr kumimoji="1" lang="en-US" altLang="ja-JP" dirty="0">
                <a:latin typeface="+mn-lt"/>
              </a:rPr>
              <a:t>Target Setting</a:t>
            </a:r>
            <a:endParaRPr kumimoji="1" lang="ja-JP" altLang="en-US">
              <a:latin typeface="+mn-lt"/>
            </a:endParaRPr>
          </a:p>
        </p:txBody>
      </p:sp>
      <p:sp>
        <p:nvSpPr>
          <p:cNvPr id="5137" name="Rectangle 7"/>
          <p:cNvSpPr>
            <a:spLocks noChangeArrowheads="1"/>
          </p:cNvSpPr>
          <p:nvPr/>
        </p:nvSpPr>
        <p:spPr bwMode="auto">
          <a:xfrm>
            <a:off x="2133600" y="2725738"/>
            <a:ext cx="55038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8000" tIns="46800" rIns="198000" bIns="46800" anchor="ctr"/>
          <a:lstStyle/>
          <a:p>
            <a:pPr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+mn-lt"/>
              </a:rPr>
              <a:t>Step 4. </a:t>
            </a:r>
            <a:r>
              <a:rPr kumimoji="1" lang="en-US" altLang="ja-JP" dirty="0">
                <a:latin typeface="+mn-lt"/>
              </a:rPr>
              <a:t>Root Cause Analysis</a:t>
            </a:r>
            <a:endParaRPr kumimoji="1" lang="ja-JP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2133600" y="3182938"/>
            <a:ext cx="55038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8000" tIns="46800" rIns="198000" bIns="46800" anchor="ctr"/>
          <a:lstStyle/>
          <a:p>
            <a:pPr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+mn-lt"/>
              </a:rPr>
              <a:t>Step 5. </a:t>
            </a:r>
            <a:r>
              <a:rPr kumimoji="1" lang="en-US" altLang="ja-JP" dirty="0">
                <a:latin typeface="+mn-lt"/>
              </a:rPr>
              <a:t>Develop Countermeasures</a:t>
            </a:r>
            <a:endParaRPr kumimoji="1" lang="ja-JP" altLang="en-US">
              <a:latin typeface="+mn-lt"/>
            </a:endParaRPr>
          </a:p>
        </p:txBody>
      </p:sp>
      <p:sp>
        <p:nvSpPr>
          <p:cNvPr id="5139" name="AutoShape 9"/>
          <p:cNvSpPr>
            <a:spLocks noChangeArrowheads="1"/>
          </p:cNvSpPr>
          <p:nvPr/>
        </p:nvSpPr>
        <p:spPr bwMode="auto">
          <a:xfrm rot="5400000">
            <a:off x="1224757" y="4777581"/>
            <a:ext cx="914400" cy="620713"/>
          </a:xfrm>
          <a:prstGeom prst="homePlate">
            <a:avLst>
              <a:gd name="adj" fmla="val 40136"/>
            </a:avLst>
          </a:prstGeom>
          <a:solidFill>
            <a:srgbClr val="3366CC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0000" tIns="46800" rIns="90000" bIns="46800" anchor="ctr"/>
          <a:lstStyle/>
          <a:p>
            <a:pPr algn="ctr" eaLnBrk="0" hangingPunct="0"/>
            <a:endParaRPr lang="en-US" altLang="ja-JP" sz="1000" b="1">
              <a:solidFill>
                <a:schemeClr val="bg1"/>
              </a:solidFill>
              <a:latin typeface="Trebuchet MS" pitchFamily="34" charset="0"/>
            </a:endParaRPr>
          </a:p>
          <a:p>
            <a:pPr algn="ctr" eaLnBrk="0" hangingPunct="0"/>
            <a:r>
              <a:rPr lang="en-US" altLang="ja-JP" sz="3200" b="1">
                <a:solidFill>
                  <a:schemeClr val="bg1"/>
                </a:solidFill>
                <a:latin typeface="Trebuchet MS" pitchFamily="34" charset="0"/>
              </a:rPr>
              <a:t>A</a:t>
            </a:r>
          </a:p>
        </p:txBody>
      </p:sp>
      <p:sp>
        <p:nvSpPr>
          <p:cNvPr id="5140" name="AutoShape 10"/>
          <p:cNvSpPr>
            <a:spLocks noChangeArrowheads="1"/>
          </p:cNvSpPr>
          <p:nvPr/>
        </p:nvSpPr>
        <p:spPr bwMode="auto">
          <a:xfrm rot="5400000">
            <a:off x="1335088" y="4210050"/>
            <a:ext cx="685800" cy="612775"/>
          </a:xfrm>
          <a:prstGeom prst="homePlate">
            <a:avLst>
              <a:gd name="adj" fmla="val 27943"/>
            </a:avLst>
          </a:prstGeom>
          <a:solidFill>
            <a:srgbClr val="3366CC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0000" tIns="46800" rIns="90000" bIns="46800" anchor="ctr"/>
          <a:lstStyle/>
          <a:p>
            <a:pPr algn="ctr" eaLnBrk="0" hangingPunct="0"/>
            <a:endParaRPr lang="en-US" altLang="ja-JP" sz="1000" b="1">
              <a:solidFill>
                <a:schemeClr val="bg1"/>
              </a:solidFill>
              <a:latin typeface="Trebuchet MS" pitchFamily="34" charset="0"/>
            </a:endParaRPr>
          </a:p>
          <a:p>
            <a:pPr algn="ctr" eaLnBrk="0" hangingPunct="0"/>
            <a:r>
              <a:rPr lang="en-US" altLang="ja-JP" sz="3200" b="1">
                <a:solidFill>
                  <a:schemeClr val="bg1"/>
                </a:solidFill>
                <a:latin typeface="Trebuchet MS" pitchFamily="34" charset="0"/>
              </a:rPr>
              <a:t>C</a:t>
            </a:r>
          </a:p>
        </p:txBody>
      </p:sp>
      <p:sp>
        <p:nvSpPr>
          <p:cNvPr id="5141" name="AutoShape 11"/>
          <p:cNvSpPr>
            <a:spLocks noChangeArrowheads="1"/>
          </p:cNvSpPr>
          <p:nvPr/>
        </p:nvSpPr>
        <p:spPr bwMode="auto">
          <a:xfrm rot="5400000">
            <a:off x="1176338" y="3530600"/>
            <a:ext cx="1003300" cy="612775"/>
          </a:xfrm>
          <a:prstGeom prst="homePlate">
            <a:avLst>
              <a:gd name="adj" fmla="val 31723"/>
            </a:avLst>
          </a:prstGeom>
          <a:solidFill>
            <a:srgbClr val="3366CC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0000" tIns="46800" rIns="90000" bIns="46800" anchor="ctr"/>
          <a:lstStyle/>
          <a:p>
            <a:pPr algn="ctr" eaLnBrk="0" hangingPunct="0"/>
            <a:endParaRPr lang="en-US" altLang="ja-JP" sz="3200" b="1">
              <a:solidFill>
                <a:schemeClr val="bg1"/>
              </a:solidFill>
              <a:latin typeface="Trebuchet MS" pitchFamily="34" charset="0"/>
            </a:endParaRPr>
          </a:p>
          <a:p>
            <a:pPr algn="ctr" eaLnBrk="0" hangingPunct="0"/>
            <a:r>
              <a:rPr lang="en-US" altLang="ja-JP" sz="3200" b="1">
                <a:solidFill>
                  <a:schemeClr val="bg1"/>
                </a:solidFill>
                <a:latin typeface="Trebuchet MS" pitchFamily="34" charset="0"/>
              </a:rPr>
              <a:t>D</a:t>
            </a:r>
          </a:p>
        </p:txBody>
      </p:sp>
      <p:sp>
        <p:nvSpPr>
          <p:cNvPr id="5142" name="AutoShape 12"/>
          <p:cNvSpPr>
            <a:spLocks noChangeArrowheads="1"/>
          </p:cNvSpPr>
          <p:nvPr/>
        </p:nvSpPr>
        <p:spPr bwMode="auto">
          <a:xfrm rot="5400000">
            <a:off x="470694" y="2289969"/>
            <a:ext cx="2392363" cy="612775"/>
          </a:xfrm>
          <a:prstGeom prst="homePlate">
            <a:avLst>
              <a:gd name="adj" fmla="val 32390"/>
            </a:avLst>
          </a:prstGeom>
          <a:solidFill>
            <a:srgbClr val="3366CC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0000" tIns="46800" rIns="90000" bIns="46800" anchor="ctr"/>
          <a:lstStyle/>
          <a:p>
            <a:pPr algn="ctr" eaLnBrk="0" hangingPunct="0"/>
            <a:r>
              <a:rPr lang="en-US" altLang="ja-JP" sz="3200" b="1">
                <a:solidFill>
                  <a:schemeClr val="bg1"/>
                </a:solidFill>
                <a:latin typeface="Trebuchet MS" pitchFamily="34" charset="0"/>
              </a:rPr>
              <a:t>P</a:t>
            </a:r>
          </a:p>
        </p:txBody>
      </p:sp>
      <p:sp>
        <p:nvSpPr>
          <p:cNvPr id="5143" name="Rectangle 13"/>
          <p:cNvSpPr>
            <a:spLocks noChangeArrowheads="1"/>
          </p:cNvSpPr>
          <p:nvPr/>
        </p:nvSpPr>
        <p:spPr bwMode="auto">
          <a:xfrm>
            <a:off x="2133600" y="3640138"/>
            <a:ext cx="55038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8000" tIns="46800" rIns="198000" bIns="46800" anchor="ctr"/>
          <a:lstStyle/>
          <a:p>
            <a:pPr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+mn-lt"/>
              </a:rPr>
              <a:t>Step 6. </a:t>
            </a:r>
            <a:r>
              <a:rPr kumimoji="1" lang="en-US" altLang="ja-JP" dirty="0">
                <a:latin typeface="+mn-lt"/>
              </a:rPr>
              <a:t>See Countermeasures Through</a:t>
            </a:r>
            <a:endParaRPr kumimoji="1" lang="ja-JP" altLang="en-US">
              <a:latin typeface="+mn-lt"/>
            </a:endParaRPr>
          </a:p>
        </p:txBody>
      </p:sp>
      <p:sp>
        <p:nvSpPr>
          <p:cNvPr id="5144" name="Rectangle 14"/>
          <p:cNvSpPr>
            <a:spLocks noChangeArrowheads="1"/>
          </p:cNvSpPr>
          <p:nvPr/>
        </p:nvSpPr>
        <p:spPr bwMode="auto">
          <a:xfrm>
            <a:off x="2133600" y="4173538"/>
            <a:ext cx="55038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tIns="46800" rIns="198000" bIns="46800" anchor="ctr"/>
          <a:lstStyle/>
          <a:p>
            <a:r>
              <a:rPr kumimoji="1" lang="en-US" altLang="ja-JP">
                <a:solidFill>
                  <a:srgbClr val="000000"/>
                </a:solidFill>
                <a:latin typeface="Calibri" pitchFamily="34" charset="0"/>
              </a:rPr>
              <a:t>Step 7. </a:t>
            </a:r>
            <a:r>
              <a:rPr kumimoji="1" lang="en-US" altLang="ja-JP">
                <a:latin typeface="Calibri" pitchFamily="34" charset="0"/>
              </a:rPr>
              <a:t>Monitor Both Results and Processes</a:t>
            </a:r>
            <a:endParaRPr kumimoji="1" lang="ja-JP" altLang="en-US">
              <a:latin typeface="Calibri" pitchFamily="34" charset="0"/>
            </a:endParaRPr>
          </a:p>
        </p:txBody>
      </p:sp>
      <p:sp>
        <p:nvSpPr>
          <p:cNvPr id="5145" name="Rectangle 15"/>
          <p:cNvSpPr>
            <a:spLocks noChangeArrowheads="1"/>
          </p:cNvSpPr>
          <p:nvPr/>
        </p:nvSpPr>
        <p:spPr bwMode="auto">
          <a:xfrm>
            <a:off x="2133600" y="4706938"/>
            <a:ext cx="55038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8000" tIns="46800" rIns="198000" bIns="46800" anchor="ctr"/>
          <a:lstStyle/>
          <a:p>
            <a:pPr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+mn-lt"/>
              </a:rPr>
              <a:t>Step 8. </a:t>
            </a:r>
            <a:r>
              <a:rPr kumimoji="1" lang="en-US" altLang="ja-JP" dirty="0">
                <a:latin typeface="+mn-lt"/>
              </a:rPr>
              <a:t>Standardize Successful Processes</a:t>
            </a:r>
            <a:endParaRPr kumimoji="1" lang="ja-JP" altLang="en-US">
              <a:latin typeface="+mn-lt"/>
            </a:endParaRPr>
          </a:p>
        </p:txBody>
      </p:sp>
      <p:sp>
        <p:nvSpPr>
          <p:cNvPr id="5146" name="Line 16"/>
          <p:cNvSpPr>
            <a:spLocks noChangeShapeType="1"/>
          </p:cNvSpPr>
          <p:nvPr/>
        </p:nvSpPr>
        <p:spPr bwMode="auto">
          <a:xfrm>
            <a:off x="1981200" y="4191000"/>
            <a:ext cx="6154738" cy="0"/>
          </a:xfrm>
          <a:prstGeom prst="line">
            <a:avLst/>
          </a:prstGeom>
          <a:noFill/>
          <a:ln w="28575">
            <a:solidFill>
              <a:srgbClr val="3366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5147" name="Line 17"/>
          <p:cNvSpPr>
            <a:spLocks noChangeShapeType="1"/>
          </p:cNvSpPr>
          <p:nvPr/>
        </p:nvSpPr>
        <p:spPr bwMode="auto">
          <a:xfrm>
            <a:off x="1981200" y="4724400"/>
            <a:ext cx="6154738" cy="0"/>
          </a:xfrm>
          <a:prstGeom prst="line">
            <a:avLst/>
          </a:prstGeom>
          <a:noFill/>
          <a:ln w="28575">
            <a:solidFill>
              <a:srgbClr val="3366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5148" name="Line 18"/>
          <p:cNvSpPr>
            <a:spLocks noChangeShapeType="1"/>
          </p:cNvSpPr>
          <p:nvPr/>
        </p:nvSpPr>
        <p:spPr bwMode="auto">
          <a:xfrm>
            <a:off x="1981200" y="5257800"/>
            <a:ext cx="6154738" cy="0"/>
          </a:xfrm>
          <a:prstGeom prst="line">
            <a:avLst/>
          </a:prstGeom>
          <a:noFill/>
          <a:ln w="28575">
            <a:solidFill>
              <a:srgbClr val="3366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9953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cap="none" dirty="0" smtClean="0"/>
              <a:t>SMART’S 8-STEP RCCM PROCESS</a:t>
            </a:r>
          </a:p>
        </p:txBody>
      </p:sp>
      <p:sp>
        <p:nvSpPr>
          <p:cNvPr id="28690" name="Title Placeholder 1"/>
          <p:cNvSpPr>
            <a:spLocks/>
          </p:cNvSpPr>
          <p:nvPr/>
        </p:nvSpPr>
        <p:spPr bwMode="auto">
          <a:xfrm>
            <a:off x="0" y="61452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The 8-Steps Follow The Plan-Do-Check-Act Approach</a:t>
            </a:r>
          </a:p>
        </p:txBody>
      </p:sp>
      <p:sp>
        <p:nvSpPr>
          <p:cNvPr id="39955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035442B-87C5-4244-8E35-D02A48707714}" type="slidenum">
              <a:rPr lang="en-US" sz="1300">
                <a:latin typeface="Calibri" pitchFamily="34" charset="0"/>
              </a:rPr>
              <a:pPr algn="r" eaLnBrk="1" hangingPunct="1"/>
              <a:t>20</a:t>
            </a:fld>
            <a:endParaRPr lang="en-US" sz="1300">
              <a:latin typeface="Calibri" pitchFamily="34" charset="0"/>
            </a:endParaRPr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auto">
          <a:xfrm>
            <a:off x="1990725" y="3614738"/>
            <a:ext cx="6154738" cy="0"/>
          </a:xfrm>
          <a:prstGeom prst="line">
            <a:avLst/>
          </a:prstGeom>
          <a:noFill/>
          <a:ln w="28575">
            <a:solidFill>
              <a:srgbClr val="3366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/>
      <p:bldP spid="5136" grpId="0"/>
      <p:bldP spid="5137" grpId="0"/>
      <p:bldP spid="5138" grpId="0"/>
      <p:bldP spid="5139" grpId="0" animBg="1"/>
      <p:bldP spid="5140" grpId="0" animBg="1"/>
      <p:bldP spid="5141" grpId="0" animBg="1"/>
      <p:bldP spid="5142" grpId="0" animBg="1"/>
      <p:bldP spid="5143" grpId="0"/>
      <p:bldP spid="5144" grpId="0"/>
      <p:bldP spid="5145" grpId="0"/>
      <p:bldP spid="5146" grpId="0" animBg="1"/>
      <p:bldP spid="5147" grpId="0" animBg="1"/>
      <p:bldP spid="514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756"/>
          <p:cNvSpPr>
            <a:spLocks noChangeArrowheads="1"/>
          </p:cNvSpPr>
          <p:nvPr/>
        </p:nvSpPr>
        <p:spPr bwMode="auto">
          <a:xfrm>
            <a:off x="673100" y="5765800"/>
            <a:ext cx="7696200" cy="838200"/>
          </a:xfrm>
          <a:prstGeom prst="roundRect">
            <a:avLst>
              <a:gd name="adj" fmla="val 16667"/>
            </a:avLst>
          </a:prstGeom>
          <a:solidFill>
            <a:srgbClr val="0C347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The Problem should be evident to the reader after they review Step 1.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Ask yourself: “If I am not there to explain it, can it be understood?”</a:t>
            </a:r>
          </a:p>
        </p:txBody>
      </p:sp>
      <p:sp>
        <p:nvSpPr>
          <p:cNvPr id="40963" name="Title 4"/>
          <p:cNvSpPr>
            <a:spLocks noGrp="1"/>
          </p:cNvSpPr>
          <p:nvPr>
            <p:ph type="title"/>
          </p:nvPr>
        </p:nvSpPr>
        <p:spPr>
          <a:xfrm>
            <a:off x="187325" y="58738"/>
            <a:ext cx="8407400" cy="6096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cap="none" smtClean="0"/>
              <a:t>STEP 1: CLARIFY THE PROBLEM</a:t>
            </a:r>
          </a:p>
        </p:txBody>
      </p:sp>
      <p:sp>
        <p:nvSpPr>
          <p:cNvPr id="40964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5D1B9AA-7822-4E47-A3BA-293A1CF19CA3}" type="slidenum">
              <a:rPr lang="en-US" sz="1300">
                <a:latin typeface="Calibri" pitchFamily="34" charset="0"/>
              </a:rPr>
              <a:pPr algn="r" eaLnBrk="1" hangingPunct="1"/>
              <a:t>21</a:t>
            </a:fld>
            <a:endParaRPr lang="en-US" sz="1300">
              <a:latin typeface="Calibri" pitchFamily="34" charset="0"/>
            </a:endParaRPr>
          </a:p>
        </p:txBody>
      </p:sp>
      <p:pic>
        <p:nvPicPr>
          <p:cNvPr id="4096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759854"/>
            <a:ext cx="7620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15240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52315" y="1310204"/>
            <a:ext cx="1687133" cy="1536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4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947738" y="1133475"/>
            <a:ext cx="7358062" cy="3624263"/>
            <a:chOff x="381000" y="981075"/>
            <a:chExt cx="8247063" cy="4267200"/>
          </a:xfrm>
        </p:grpSpPr>
        <p:sp>
          <p:nvSpPr>
            <p:cNvPr id="41992" name="Line 3"/>
            <p:cNvSpPr>
              <a:spLocks noChangeShapeType="1"/>
            </p:cNvSpPr>
            <p:nvPr/>
          </p:nvSpPr>
          <p:spPr bwMode="auto">
            <a:xfrm>
              <a:off x="696913" y="1874838"/>
              <a:ext cx="0" cy="33734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Line 4"/>
            <p:cNvSpPr>
              <a:spLocks noChangeShapeType="1"/>
            </p:cNvSpPr>
            <p:nvPr/>
          </p:nvSpPr>
          <p:spPr bwMode="auto">
            <a:xfrm>
              <a:off x="696913" y="5248275"/>
              <a:ext cx="70723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Line 5"/>
            <p:cNvSpPr>
              <a:spLocks noChangeShapeType="1"/>
            </p:cNvSpPr>
            <p:nvPr/>
          </p:nvSpPr>
          <p:spPr bwMode="auto">
            <a:xfrm>
              <a:off x="696913" y="2357438"/>
              <a:ext cx="70723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Freeform 6"/>
            <p:cNvSpPr>
              <a:spLocks/>
            </p:cNvSpPr>
            <p:nvPr/>
          </p:nvSpPr>
          <p:spPr bwMode="auto">
            <a:xfrm>
              <a:off x="1177925" y="2767013"/>
              <a:ext cx="5199063" cy="1035050"/>
            </a:xfrm>
            <a:custGeom>
              <a:avLst/>
              <a:gdLst>
                <a:gd name="T0" fmla="*/ 0 w 4656"/>
                <a:gd name="T1" fmla="*/ 2147483647 h 928"/>
                <a:gd name="T2" fmla="*/ 2147483647 w 4656"/>
                <a:gd name="T3" fmla="*/ 2147483647 h 928"/>
                <a:gd name="T4" fmla="*/ 2147483647 w 4656"/>
                <a:gd name="T5" fmla="*/ 2147483647 h 928"/>
                <a:gd name="T6" fmla="*/ 2147483647 w 4656"/>
                <a:gd name="T7" fmla="*/ 2147483647 h 928"/>
                <a:gd name="T8" fmla="*/ 2147483647 w 4656"/>
                <a:gd name="T9" fmla="*/ 2147483647 h 928"/>
                <a:gd name="T10" fmla="*/ 2147483647 w 4656"/>
                <a:gd name="T11" fmla="*/ 2147483647 h 928"/>
                <a:gd name="T12" fmla="*/ 2147483647 w 4656"/>
                <a:gd name="T13" fmla="*/ 2147483647 h 928"/>
                <a:gd name="T14" fmla="*/ 2147483647 w 4656"/>
                <a:gd name="T15" fmla="*/ 2147483647 h 928"/>
                <a:gd name="T16" fmla="*/ 2147483647 w 4656"/>
                <a:gd name="T17" fmla="*/ 2147483647 h 928"/>
                <a:gd name="T18" fmla="*/ 2147483647 w 4656"/>
                <a:gd name="T19" fmla="*/ 2147483647 h 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56"/>
                <a:gd name="T31" fmla="*/ 0 h 928"/>
                <a:gd name="T32" fmla="*/ 4656 w 4656"/>
                <a:gd name="T33" fmla="*/ 928 h 9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56" h="928">
                  <a:moveTo>
                    <a:pt x="0" y="896"/>
                  </a:moveTo>
                  <a:cubicBezTo>
                    <a:pt x="156" y="528"/>
                    <a:pt x="312" y="160"/>
                    <a:pt x="480" y="128"/>
                  </a:cubicBezTo>
                  <a:cubicBezTo>
                    <a:pt x="648" y="96"/>
                    <a:pt x="832" y="688"/>
                    <a:pt x="1008" y="704"/>
                  </a:cubicBezTo>
                  <a:cubicBezTo>
                    <a:pt x="1184" y="720"/>
                    <a:pt x="1376" y="272"/>
                    <a:pt x="1536" y="224"/>
                  </a:cubicBezTo>
                  <a:cubicBezTo>
                    <a:pt x="1696" y="176"/>
                    <a:pt x="1808" y="440"/>
                    <a:pt x="1968" y="416"/>
                  </a:cubicBezTo>
                  <a:cubicBezTo>
                    <a:pt x="2128" y="392"/>
                    <a:pt x="2248" y="0"/>
                    <a:pt x="2496" y="80"/>
                  </a:cubicBezTo>
                  <a:cubicBezTo>
                    <a:pt x="2744" y="160"/>
                    <a:pt x="3240" y="864"/>
                    <a:pt x="3456" y="896"/>
                  </a:cubicBezTo>
                  <a:cubicBezTo>
                    <a:pt x="3672" y="928"/>
                    <a:pt x="3632" y="344"/>
                    <a:pt x="3792" y="272"/>
                  </a:cubicBezTo>
                  <a:cubicBezTo>
                    <a:pt x="3952" y="200"/>
                    <a:pt x="4272" y="464"/>
                    <a:pt x="4416" y="464"/>
                  </a:cubicBezTo>
                  <a:cubicBezTo>
                    <a:pt x="4560" y="464"/>
                    <a:pt x="4616" y="304"/>
                    <a:pt x="4656" y="272"/>
                  </a:cubicBezTo>
                </a:path>
              </a:pathLst>
            </a:custGeom>
            <a:noFill/>
            <a:ln w="444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7"/>
            <p:cNvSpPr>
              <a:spLocks noChangeShapeType="1"/>
            </p:cNvSpPr>
            <p:nvPr/>
          </p:nvSpPr>
          <p:spPr bwMode="auto">
            <a:xfrm flipV="1">
              <a:off x="5465763" y="2357438"/>
              <a:ext cx="0" cy="6953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Text Box 8"/>
            <p:cNvSpPr txBox="1">
              <a:spLocks noChangeArrowheads="1"/>
            </p:cNvSpPr>
            <p:nvPr/>
          </p:nvSpPr>
          <p:spPr bwMode="auto">
            <a:xfrm>
              <a:off x="761771" y="981075"/>
              <a:ext cx="2286402" cy="51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873" tIns="34436" rIns="68873" bIns="34436">
              <a:spAutoFit/>
            </a:bodyPr>
            <a:lstStyle>
              <a:lvl1pPr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B4599"/>
                  </a:solidFill>
                  <a:latin typeface="Calibri" pitchFamily="34" charset="0"/>
                </a:rPr>
                <a:t>Ideal State</a:t>
              </a:r>
            </a:p>
          </p:txBody>
        </p:sp>
        <p:sp>
          <p:nvSpPr>
            <p:cNvPr id="41998" name="Line 9"/>
            <p:cNvSpPr>
              <a:spLocks noChangeShapeType="1"/>
            </p:cNvSpPr>
            <p:nvPr/>
          </p:nvSpPr>
          <p:spPr bwMode="auto">
            <a:xfrm flipH="1" flipV="1">
              <a:off x="5626100" y="2784475"/>
              <a:ext cx="107315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Text Box 10"/>
            <p:cNvSpPr txBox="1">
              <a:spLocks noChangeArrowheads="1"/>
            </p:cNvSpPr>
            <p:nvPr/>
          </p:nvSpPr>
          <p:spPr bwMode="auto">
            <a:xfrm>
              <a:off x="1178127" y="4115589"/>
              <a:ext cx="2784607" cy="51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873" tIns="34436" rIns="68873" bIns="34436">
              <a:spAutoFit/>
            </a:bodyPr>
            <a:lstStyle>
              <a:lvl1pPr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B4599"/>
                  </a:solidFill>
                  <a:latin typeface="Calibri" pitchFamily="34" charset="0"/>
                </a:rPr>
                <a:t>Current State</a:t>
              </a:r>
            </a:p>
          </p:txBody>
        </p:sp>
        <p:sp>
          <p:nvSpPr>
            <p:cNvPr id="42000" name="Line 11"/>
            <p:cNvSpPr>
              <a:spLocks noChangeShapeType="1"/>
            </p:cNvSpPr>
            <p:nvPr/>
          </p:nvSpPr>
          <p:spPr bwMode="auto">
            <a:xfrm flipV="1">
              <a:off x="2733675" y="3213100"/>
              <a:ext cx="481013" cy="80327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Text Box 12"/>
            <p:cNvSpPr txBox="1">
              <a:spLocks noChangeArrowheads="1"/>
            </p:cNvSpPr>
            <p:nvPr/>
          </p:nvSpPr>
          <p:spPr bwMode="auto">
            <a:xfrm>
              <a:off x="6645921" y="2581041"/>
              <a:ext cx="1982142" cy="51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873" tIns="34436" rIns="68873" bIns="34436">
              <a:spAutoFit/>
            </a:bodyPr>
            <a:lstStyle>
              <a:lvl1pPr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6889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6889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B4599"/>
                  </a:solidFill>
                  <a:latin typeface="Calibri" pitchFamily="34" charset="0"/>
                </a:rPr>
                <a:t>The “Gap”</a:t>
              </a:r>
            </a:p>
          </p:txBody>
        </p:sp>
        <p:sp>
          <p:nvSpPr>
            <p:cNvPr id="42002" name="Line 13"/>
            <p:cNvSpPr>
              <a:spLocks noChangeShapeType="1"/>
            </p:cNvSpPr>
            <p:nvPr/>
          </p:nvSpPr>
          <p:spPr bwMode="auto">
            <a:xfrm>
              <a:off x="2465388" y="1606550"/>
              <a:ext cx="482600" cy="7508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Line 13"/>
            <p:cNvSpPr>
              <a:spLocks noChangeShapeType="1"/>
            </p:cNvSpPr>
            <p:nvPr/>
          </p:nvSpPr>
          <p:spPr bwMode="auto">
            <a:xfrm flipV="1">
              <a:off x="381000" y="2514600"/>
              <a:ext cx="0" cy="9144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5" name="Rectangle 19"/>
          <p:cNvSpPr>
            <a:spLocks noChangeArrowheads="1"/>
          </p:cNvSpPr>
          <p:nvPr/>
        </p:nvSpPr>
        <p:spPr bwMode="auto">
          <a:xfrm>
            <a:off x="1209675" y="4764088"/>
            <a:ext cx="73644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688975"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A graph visualizes the “Gap” over a period of time and shows process variation. 6-Sigma tools can help clarify, identify, control and reduce variation.</a:t>
            </a:r>
          </a:p>
          <a:p>
            <a:pPr defTabSz="688975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This step sets the stage for all follow-on activity.</a:t>
            </a:r>
          </a:p>
        </p:txBody>
      </p:sp>
      <p:sp>
        <p:nvSpPr>
          <p:cNvPr id="44036" name="Content Placeholder 13"/>
          <p:cNvSpPr>
            <a:spLocks/>
          </p:cNvSpPr>
          <p:nvPr/>
        </p:nvSpPr>
        <p:spPr bwMode="auto">
          <a:xfrm>
            <a:off x="0" y="6105525"/>
            <a:ext cx="8775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63513" algn="ctr" eaLnBrk="0" hangingPunct="0">
              <a:buSzPct val="90000"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Everyone Must Clearly Understand The Problem</a:t>
            </a:r>
          </a:p>
        </p:txBody>
      </p:sp>
      <p:sp>
        <p:nvSpPr>
          <p:cNvPr id="41989" name="Text Box 27"/>
          <p:cNvSpPr txBox="1">
            <a:spLocks noChangeArrowheads="1"/>
          </p:cNvSpPr>
          <p:nvPr/>
        </p:nvSpPr>
        <p:spPr bwMode="auto">
          <a:xfrm rot="10800000">
            <a:off x="604838" y="3471863"/>
            <a:ext cx="5540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0B4599"/>
                </a:solidFill>
                <a:latin typeface="Calibri" pitchFamily="34" charset="0"/>
              </a:rPr>
              <a:t>Improving</a:t>
            </a:r>
          </a:p>
        </p:txBody>
      </p:sp>
      <p:sp>
        <p:nvSpPr>
          <p:cNvPr id="44038" name="Title 4"/>
          <p:cNvSpPr>
            <a:spLocks/>
          </p:cNvSpPr>
          <p:nvPr/>
        </p:nvSpPr>
        <p:spPr bwMode="auto">
          <a:xfrm>
            <a:off x="187325" y="587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3600"/>
              </a:lnSpc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STEP 1: CLARIFY THE PROBLEM</a:t>
            </a:r>
          </a:p>
        </p:txBody>
      </p:sp>
      <p:sp>
        <p:nvSpPr>
          <p:cNvPr id="41991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CF7782C-FF42-40BD-8248-B95DE75D318B}" type="slidenum">
              <a:rPr lang="en-US" sz="1300">
                <a:latin typeface="Calibri" pitchFamily="34" charset="0"/>
              </a:rPr>
              <a:pPr algn="r" eaLnBrk="1" hangingPunct="1"/>
              <a:t>22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57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62000" y="995846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Franklin Gothic Medium" pitchFamily="34" charset="0"/>
              </a:rPr>
              <a:t>Make ambiguous problems clear</a:t>
            </a:r>
          </a:p>
        </p:txBody>
      </p:sp>
      <p:cxnSp>
        <p:nvCxnSpPr>
          <p:cNvPr id="20484" name="AutoShape 5"/>
          <p:cNvCxnSpPr>
            <a:cxnSpLocks noChangeShapeType="1"/>
          </p:cNvCxnSpPr>
          <p:nvPr/>
        </p:nvCxnSpPr>
        <p:spPr bwMode="auto">
          <a:xfrm rot="-5400000">
            <a:off x="1812925" y="4326421"/>
            <a:ext cx="1685925" cy="231775"/>
          </a:xfrm>
          <a:prstGeom prst="bentConnector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triangle" w="med" len="med"/>
              </a14:hiddenLine>
            </a:ext>
          </a:extLst>
        </p:spPr>
      </p:cxn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276975" y="3124200"/>
            <a:ext cx="2714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US" altLang="ja-JP" sz="1800">
                <a:latin typeface="Franklin Gothic Medium" pitchFamily="34" charset="0"/>
                <a:ea typeface="MS PGothic" pitchFamily="34" charset="-128"/>
              </a:rPr>
              <a:t>Visualizing</a:t>
            </a:r>
          </a:p>
          <a:p>
            <a:pPr eaLnBrk="0" hangingPunct="0"/>
            <a:r>
              <a:rPr lang="ja-JP" altLang="en-US" sz="1800">
                <a:latin typeface="Franklin Gothic Medium" pitchFamily="34" charset="0"/>
                <a:ea typeface="MS PGothic" pitchFamily="34" charset="-128"/>
              </a:rPr>
              <a:t>（</a:t>
            </a:r>
            <a:r>
              <a:rPr lang="en-US" altLang="ja-JP" sz="1800">
                <a:latin typeface="Franklin Gothic Medium" pitchFamily="34" charset="0"/>
                <a:ea typeface="MS PGothic" pitchFamily="34" charset="-128"/>
              </a:rPr>
              <a:t>Making Explicit</a:t>
            </a:r>
            <a:r>
              <a:rPr lang="ja-JP" altLang="en-US" sz="1800">
                <a:latin typeface="Franklin Gothic Medium" pitchFamily="34" charset="0"/>
                <a:ea typeface="MS PGothic" pitchFamily="34" charset="-128"/>
              </a:rPr>
              <a:t>）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187325" y="2443646"/>
            <a:ext cx="1630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  <a:t>Am I </a:t>
            </a:r>
            <a:b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</a:br>
            <a: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  <a:t>actually contributing </a:t>
            </a:r>
            <a:b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</a:br>
            <a: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  <a:t>to the </a:t>
            </a:r>
            <a:b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</a:br>
            <a: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  <a:t>ultimate </a:t>
            </a:r>
            <a:b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</a:br>
            <a: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  <a:t>goal?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742094" y="3434246"/>
            <a:ext cx="137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  <a:t>What</a:t>
            </a:r>
            <a:b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</a:br>
            <a: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  <a:t>is the</a:t>
            </a:r>
            <a:b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</a:br>
            <a: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  <a:t>ideal</a:t>
            </a:r>
            <a:b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</a:br>
            <a:r>
              <a:rPr lang="en-US" altLang="ja-JP" sz="2000" b="1" dirty="0">
                <a:latin typeface="Franklin Gothic Medium" pitchFamily="34" charset="0"/>
                <a:ea typeface="MS PGothic" pitchFamily="34" charset="-128"/>
              </a:rPr>
              <a:t>situation?</a:t>
            </a: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H="1" flipV="1">
            <a:off x="1589088" y="5263046"/>
            <a:ext cx="12684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1585913" y="2581759"/>
            <a:ext cx="8477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4359275" y="3981934"/>
            <a:ext cx="304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 lIns="90000" tIns="46800" rIns="90000" bIns="46800" anchor="ctr"/>
          <a:lstStyle/>
          <a:p>
            <a:pPr eaLnBrk="0" hangingPunct="0"/>
            <a:endParaRPr lang="en-US" sz="1600" b="1">
              <a:solidFill>
                <a:srgbClr val="FF33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6334" name="Oval 14"/>
          <p:cNvSpPr>
            <a:spLocks noChangeAspect="1" noChangeArrowheads="1"/>
          </p:cNvSpPr>
          <p:nvPr/>
        </p:nvSpPr>
        <p:spPr bwMode="auto">
          <a:xfrm>
            <a:off x="2819400" y="1910246"/>
            <a:ext cx="3303588" cy="6365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1905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kumimoji="1" lang="en-US" altLang="ja-JP" sz="2800" b="1">
                <a:solidFill>
                  <a:srgbClr val="000000"/>
                </a:solidFill>
                <a:latin typeface="Franklin Gothic Medium" pitchFamily="34" charset="0"/>
                <a:ea typeface="ＭＳ Ｐゴシック" pitchFamily="34" charset="-128"/>
              </a:rPr>
              <a:t>Ultimate Goal</a:t>
            </a:r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V="1">
            <a:off x="4227513" y="2888146"/>
            <a:ext cx="0" cy="3698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3200400" y="2748446"/>
            <a:ext cx="2590800" cy="59690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CC"/>
            </a:solidFill>
            <a:miter lim="800000"/>
            <a:headEnd/>
            <a:tailEnd/>
          </a:ln>
        </p:spPr>
        <p:txBody>
          <a:bodyPr lIns="198000" tIns="46800" rIns="198000" bIns="46800" anchor="ctr"/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Ideal Situation</a:t>
            </a:r>
          </a:p>
        </p:txBody>
      </p:sp>
      <p:sp>
        <p:nvSpPr>
          <p:cNvPr id="20494" name="Oval 23"/>
          <p:cNvSpPr>
            <a:spLocks noChangeArrowheads="1"/>
          </p:cNvSpPr>
          <p:nvPr/>
        </p:nvSpPr>
        <p:spPr bwMode="auto">
          <a:xfrm>
            <a:off x="3124200" y="4653446"/>
            <a:ext cx="2743200" cy="7493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66CC"/>
            </a:solidFill>
            <a:round/>
            <a:headEnd/>
            <a:tailEnd/>
          </a:ln>
        </p:spPr>
        <p:txBody>
          <a:bodyPr lIns="198000" tIns="46800" rIns="198000" bIns="46800" anchor="ctr"/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Current Situation</a:t>
            </a:r>
          </a:p>
        </p:txBody>
      </p:sp>
      <p:sp>
        <p:nvSpPr>
          <p:cNvPr id="20495" name="AutoShape 24"/>
          <p:cNvSpPr>
            <a:spLocks noChangeArrowheads="1"/>
          </p:cNvSpPr>
          <p:nvPr/>
        </p:nvSpPr>
        <p:spPr bwMode="auto">
          <a:xfrm>
            <a:off x="6400800" y="3510446"/>
            <a:ext cx="2420938" cy="901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2700000" scaled="1"/>
          </a:gradFill>
          <a:ln w="38100">
            <a:solidFill>
              <a:srgbClr val="A50021"/>
            </a:solidFill>
            <a:round/>
            <a:headEnd/>
            <a:tailEnd/>
          </a:ln>
        </p:spPr>
        <p:txBody>
          <a:bodyPr lIns="198000" tIns="46800" rIns="198000" bIns="46800" anchor="ctr"/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ea typeface="MS PGothic" pitchFamily="34" charset="-128"/>
              </a:rPr>
              <a:t>Gap=Problem</a:t>
            </a:r>
          </a:p>
        </p:txBody>
      </p:sp>
      <p:sp>
        <p:nvSpPr>
          <p:cNvPr id="20496" name="AutoShape 25"/>
          <p:cNvSpPr>
            <a:spLocks noChangeArrowheads="1"/>
          </p:cNvSpPr>
          <p:nvPr/>
        </p:nvSpPr>
        <p:spPr bwMode="auto">
          <a:xfrm>
            <a:off x="4572000" y="3739046"/>
            <a:ext cx="1752600" cy="463550"/>
          </a:xfrm>
          <a:prstGeom prst="rightArrow">
            <a:avLst>
              <a:gd name="adj1" fmla="val 50000"/>
              <a:gd name="adj2" fmla="val 94521"/>
            </a:avLst>
          </a:prstGeom>
          <a:gradFill rotWithShape="0">
            <a:gsLst>
              <a:gs pos="0">
                <a:srgbClr val="00CCFF"/>
              </a:gs>
              <a:gs pos="100000">
                <a:srgbClr val="3366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algn="l"/>
            <a:endParaRPr lang="en-US" altLang="ja-JP" sz="24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0497" name="AutoShape 26"/>
          <p:cNvSpPr>
            <a:spLocks noChangeArrowheads="1"/>
          </p:cNvSpPr>
          <p:nvPr/>
        </p:nvSpPr>
        <p:spPr bwMode="auto">
          <a:xfrm>
            <a:off x="4114800" y="3205646"/>
            <a:ext cx="757238" cy="1528763"/>
          </a:xfrm>
          <a:prstGeom prst="upDownArrow">
            <a:avLst>
              <a:gd name="adj1" fmla="val 46000"/>
              <a:gd name="adj2" fmla="val 46957"/>
            </a:avLst>
          </a:prstGeom>
          <a:gradFill rotWithShape="0">
            <a:gsLst>
              <a:gs pos="0">
                <a:srgbClr val="3366CC"/>
              </a:gs>
              <a:gs pos="50000">
                <a:srgbClr val="33CCFF"/>
              </a:gs>
              <a:gs pos="100000">
                <a:srgbClr val="3366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algn="l"/>
            <a:endParaRPr lang="en-US"/>
          </a:p>
        </p:txBody>
      </p:sp>
      <p:sp>
        <p:nvSpPr>
          <p:cNvPr id="20498" name="AutoShape 27"/>
          <p:cNvSpPr>
            <a:spLocks noChangeArrowheads="1"/>
          </p:cNvSpPr>
          <p:nvPr/>
        </p:nvSpPr>
        <p:spPr bwMode="auto">
          <a:xfrm>
            <a:off x="3358055" y="3586646"/>
            <a:ext cx="2433145" cy="685800"/>
          </a:xfrm>
          <a:prstGeom prst="irregularSeal2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r>
              <a:rPr lang="en-US" altLang="ja-JP" sz="2400" dirty="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GAP</a:t>
            </a:r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H="1">
            <a:off x="1752600" y="22150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9"/>
          <p:cNvSpPr>
            <a:spLocks noChangeShapeType="1"/>
          </p:cNvSpPr>
          <p:nvPr/>
        </p:nvSpPr>
        <p:spPr bwMode="auto">
          <a:xfrm>
            <a:off x="1752600" y="2215046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31"/>
          <p:cNvSpPr>
            <a:spLocks noChangeShapeType="1"/>
          </p:cNvSpPr>
          <p:nvPr/>
        </p:nvSpPr>
        <p:spPr bwMode="auto">
          <a:xfrm flipH="1">
            <a:off x="2819400" y="305324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32"/>
          <p:cNvSpPr>
            <a:spLocks noChangeShapeType="1"/>
          </p:cNvSpPr>
          <p:nvPr/>
        </p:nvSpPr>
        <p:spPr bwMode="auto">
          <a:xfrm>
            <a:off x="2819400" y="3053246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33"/>
          <p:cNvSpPr>
            <a:spLocks noChangeShapeType="1"/>
          </p:cNvSpPr>
          <p:nvPr/>
        </p:nvSpPr>
        <p:spPr bwMode="auto">
          <a:xfrm>
            <a:off x="2819400" y="5034446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34"/>
          <p:cNvSpPr>
            <a:spLocks noChangeShapeType="1"/>
          </p:cNvSpPr>
          <p:nvPr/>
        </p:nvSpPr>
        <p:spPr bwMode="auto">
          <a:xfrm>
            <a:off x="1752600" y="50344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Rectangle 22"/>
          <p:cNvSpPr>
            <a:spLocks noChangeArrowheads="1"/>
          </p:cNvSpPr>
          <p:nvPr/>
        </p:nvSpPr>
        <p:spPr bwMode="auto">
          <a:xfrm>
            <a:off x="1143000" y="5567846"/>
            <a:ext cx="7467600" cy="29210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CC"/>
            </a:solidFill>
            <a:miter lim="800000"/>
            <a:headEnd/>
            <a:tailEnd/>
          </a:ln>
        </p:spPr>
        <p:txBody>
          <a:bodyPr lIns="198000" tIns="46800" rIns="198000" bIns="4680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Brief Problem Statement</a:t>
            </a:r>
          </a:p>
        </p:txBody>
      </p:sp>
      <p:sp>
        <p:nvSpPr>
          <p:cNvPr id="26" name="Title 4"/>
          <p:cNvSpPr>
            <a:spLocks/>
          </p:cNvSpPr>
          <p:nvPr/>
        </p:nvSpPr>
        <p:spPr bwMode="auto">
          <a:xfrm>
            <a:off x="187325" y="240196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3600"/>
              </a:lnSpc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STEP 1: CLARIFY THE PROBLEM</a:t>
            </a:r>
          </a:p>
        </p:txBody>
      </p:sp>
    </p:spTree>
    <p:extLst>
      <p:ext uri="{BB962C8B-B14F-4D97-AF65-F5344CB8AC3E}">
        <p14:creationId xmlns:p14="http://schemas.microsoft.com/office/powerpoint/2010/main" val="43578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79927" y="378809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How Do You Eat an Elephant?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156400"/>
              </p:ext>
            </p:extLst>
          </p:nvPr>
        </p:nvGraphicFramePr>
        <p:xfrm>
          <a:off x="901700" y="1201738"/>
          <a:ext cx="6825624" cy="497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esentation" r:id="rId4" imgW="4570388" imgH="3427487" progId="PowerPoint.Show.12">
                  <p:embed/>
                </p:oleObj>
              </mc:Choice>
              <mc:Fallback>
                <p:oleObj name="Presentation" r:id="rId4" imgW="4570388" imgH="3427487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201738"/>
                        <a:ext cx="6825624" cy="497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84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OSHIBA (D)\training\FW Road rage in Africa._files\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14450"/>
            <a:ext cx="7182118" cy="477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4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image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4" y="1390650"/>
            <a:ext cx="7132548" cy="474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2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image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390650"/>
            <a:ext cx="7158305" cy="4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4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image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71600"/>
            <a:ext cx="7236451" cy="481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50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image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206803" cy="47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7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cap="none" dirty="0" smtClean="0"/>
              <a:t>BASED ON TOYOTA PRODUCTION SYSTEM(TPS)</a:t>
            </a:r>
          </a:p>
        </p:txBody>
      </p:sp>
      <p:sp>
        <p:nvSpPr>
          <p:cNvPr id="26628" name="Content Placeholder 3"/>
          <p:cNvSpPr>
            <a:spLocks/>
          </p:cNvSpPr>
          <p:nvPr/>
        </p:nvSpPr>
        <p:spPr bwMode="auto">
          <a:xfrm>
            <a:off x="187325" y="6176963"/>
            <a:ext cx="87757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63513" algn="ctr" eaLnBrk="0" hangingPunct="0">
              <a:buSzPct val="90000"/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SMART’s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8-Step RCCM Process Is Modeled After Toyota</a:t>
            </a:r>
          </a:p>
          <a:p>
            <a:pPr indent="-163513" algn="ctr" eaLnBrk="0" hangingPunct="0">
              <a:buSzPct val="90000"/>
              <a:defRPr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1031875" y="847725"/>
            <a:ext cx="7013575" cy="5251450"/>
            <a:chOff x="1031875" y="847725"/>
            <a:chExt cx="7013575" cy="5251450"/>
          </a:xfrm>
        </p:grpSpPr>
        <p:pic>
          <p:nvPicPr>
            <p:cNvPr id="29702" name="Picture 7" descr="Lean 8 Step TB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75" y="847725"/>
              <a:ext cx="7013575" cy="525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32000" y="952500"/>
              <a:ext cx="5435600" cy="646113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500" b="1" dirty="0">
                  <a:latin typeface="+mn-lt"/>
                </a:rPr>
                <a:t>Toyota Production System</a:t>
              </a:r>
            </a:p>
          </p:txBody>
        </p:sp>
      </p:grpSp>
      <p:sp>
        <p:nvSpPr>
          <p:cNvPr id="29701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62ED8C9-39BE-4500-98DE-68E91D5194F2}" type="slidenum">
              <a:rPr lang="en-US" sz="1300">
                <a:latin typeface="Calibri" pitchFamily="34" charset="0"/>
              </a:rPr>
              <a:pPr algn="r" eaLnBrk="1" hangingPunct="1"/>
              <a:t>3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image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194997" cy="47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457200" y="-41589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dirty="0" smtClean="0"/>
              <a:t>ONE BITE AT A TIME!!!</a:t>
            </a:r>
          </a:p>
        </p:txBody>
      </p:sp>
    </p:spTree>
    <p:extLst>
      <p:ext uri="{BB962C8B-B14F-4D97-AF65-F5344CB8AC3E}">
        <p14:creationId xmlns:p14="http://schemas.microsoft.com/office/powerpoint/2010/main" val="9484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1" y="1418897"/>
            <a:ext cx="8188871" cy="284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424"/>
          <p:cNvSpPr>
            <a:spLocks noChangeArrowheads="1"/>
          </p:cNvSpPr>
          <p:nvPr/>
        </p:nvSpPr>
        <p:spPr bwMode="auto">
          <a:xfrm>
            <a:off x="1481928" y="4495800"/>
            <a:ext cx="6037997" cy="107248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The Problem should be evident to the reader </a:t>
            </a:r>
            <a:endParaRPr lang="en-US" sz="1800" dirty="0" smtClean="0"/>
          </a:p>
          <a:p>
            <a:pPr algn="ctr"/>
            <a:r>
              <a:rPr lang="en-US" sz="1800" dirty="0" smtClean="0"/>
              <a:t>after </a:t>
            </a:r>
            <a:r>
              <a:rPr lang="en-US" sz="1800" dirty="0"/>
              <a:t>they review </a:t>
            </a:r>
            <a:r>
              <a:rPr lang="en-US" sz="1800" dirty="0" smtClean="0"/>
              <a:t>Step 1. Ask </a:t>
            </a:r>
            <a:r>
              <a:rPr lang="en-US" sz="1800" dirty="0"/>
              <a:t>yourself: “If I am </a:t>
            </a:r>
            <a:endParaRPr lang="en-US" sz="1800" dirty="0" smtClean="0"/>
          </a:p>
          <a:p>
            <a:pPr algn="ctr"/>
            <a:r>
              <a:rPr lang="en-US" sz="1800" dirty="0" smtClean="0"/>
              <a:t>not </a:t>
            </a:r>
            <a:r>
              <a:rPr lang="en-US" sz="1800" dirty="0"/>
              <a:t>there to explain it, can it be understood?”</a:t>
            </a:r>
          </a:p>
        </p:txBody>
      </p:sp>
      <p:sp>
        <p:nvSpPr>
          <p:cNvPr id="25605" name="Text Box 425"/>
          <p:cNvSpPr txBox="1">
            <a:spLocks noChangeArrowheads="1"/>
          </p:cNvSpPr>
          <p:nvPr/>
        </p:nvSpPr>
        <p:spPr bwMode="auto">
          <a:xfrm>
            <a:off x="1351136" y="5551224"/>
            <a:ext cx="6781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*While this example is a computer version, hand written is fine, and actually encouraged; Pretty is not important, content is!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57200" y="78472"/>
            <a:ext cx="8229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Step 1: Clarify the </a:t>
            </a:r>
            <a:r>
              <a:rPr lang="en-US" sz="2400" dirty="0" smtClean="0">
                <a:solidFill>
                  <a:schemeClr val="tx2"/>
                </a:solidFill>
              </a:rPr>
              <a:t>Problem – Toyota Example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7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ste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779463"/>
            <a:ext cx="6186488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3"/>
          <p:cNvSpPr>
            <a:spLocks noGrp="1"/>
          </p:cNvSpPr>
          <p:nvPr>
            <p:ph type="title"/>
          </p:nvPr>
        </p:nvSpPr>
        <p:spPr>
          <a:xfrm>
            <a:off x="187325" y="73025"/>
            <a:ext cx="8407400" cy="6096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none" dirty="0" smtClean="0"/>
              <a:t>STEP 2: BREAK DOWN THE PROBLEM</a:t>
            </a:r>
          </a:p>
        </p:txBody>
      </p:sp>
      <p:sp>
        <p:nvSpPr>
          <p:cNvPr id="44036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C3AD708-CF7A-4738-8EC5-B4E86D896028}" type="slidenum">
              <a:rPr lang="en-US" sz="1300">
                <a:latin typeface="Calibri" pitchFamily="34" charset="0"/>
              </a:rPr>
              <a:pPr algn="r" eaLnBrk="1" hangingPunct="1"/>
              <a:t>32</a:t>
            </a:fld>
            <a:endParaRPr lang="en-US" sz="130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13" y="2336800"/>
            <a:ext cx="17843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One approach for Breaking Down the Problem is to use a Logic Tree as demonstrated here.</a:t>
            </a:r>
          </a:p>
        </p:txBody>
      </p:sp>
    </p:spTree>
    <p:extLst>
      <p:ext uri="{BB962C8B-B14F-4D97-AF65-F5344CB8AC3E}">
        <p14:creationId xmlns:p14="http://schemas.microsoft.com/office/powerpoint/2010/main" val="420215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 idx="4294967295"/>
          </p:nvPr>
        </p:nvSpPr>
        <p:spPr>
          <a:xfrm>
            <a:off x="187325" y="96838"/>
            <a:ext cx="8407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none" smtClean="0"/>
              <a:t>STEP 2: BREAK DOWN THE PROBLEM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87325" y="6205538"/>
            <a:ext cx="8775700" cy="398462"/>
          </a:xfrm>
        </p:spPr>
        <p:txBody>
          <a:bodyPr>
            <a:normAutofit fontScale="92500"/>
          </a:bodyPr>
          <a:lstStyle/>
          <a:p>
            <a:pPr marL="0" algn="ctr">
              <a:spcBef>
                <a:spcPct val="0"/>
              </a:spcBef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PARETO: 80% Of The Opportunities Come From 20% Of The Problems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541588" y="954088"/>
            <a:ext cx="527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000" dirty="0">
                <a:solidFill>
                  <a:srgbClr val="0C34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Discover And Pursue The “Left Side Of the Pareto” – Focus On The Biggest Issues</a:t>
            </a:r>
          </a:p>
        </p:txBody>
      </p: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2728913" y="1714500"/>
            <a:ext cx="5254625" cy="3813175"/>
            <a:chOff x="2728913" y="1714500"/>
            <a:chExt cx="5576887" cy="3729038"/>
          </a:xfrm>
        </p:grpSpPr>
        <p:pic>
          <p:nvPicPr>
            <p:cNvPr id="43017" name="Picture 11" descr="pareto-chart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913" y="1714500"/>
              <a:ext cx="5576887" cy="372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8" name="AutoShape 13"/>
            <p:cNvSpPr>
              <a:spLocks noChangeArrowheads="1"/>
            </p:cNvSpPr>
            <p:nvPr/>
          </p:nvSpPr>
          <p:spPr bwMode="auto">
            <a:xfrm>
              <a:off x="3217863" y="1895475"/>
              <a:ext cx="1504950" cy="316071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C347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4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0561908-F039-4D77-920B-059A868ECE50}" type="slidenum">
              <a:rPr lang="en-US" sz="1300">
                <a:latin typeface="Calibri" pitchFamily="34" charset="0"/>
              </a:rPr>
              <a:pPr algn="r" eaLnBrk="1" hangingPunct="1"/>
              <a:t>33</a:t>
            </a:fld>
            <a:endParaRPr lang="en-US" sz="130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513" y="2159000"/>
            <a:ext cx="22748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</a:rPr>
              <a:t>A second approach for Breaking Down the Problem is to use a Pareto Analysis as demonstrated here.</a:t>
            </a:r>
          </a:p>
          <a:p>
            <a:pPr algn="ctr">
              <a:defRPr/>
            </a:pPr>
            <a:endParaRPr lang="en-US" sz="1800" dirty="0">
              <a:latin typeface="+mn-lt"/>
            </a:endParaRPr>
          </a:p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  <a:r>
              <a:rPr lang="en-US" sz="1800" baseline="30000" dirty="0">
                <a:latin typeface="+mn-lt"/>
              </a:rPr>
              <a:t>st</a:t>
            </a:r>
            <a:r>
              <a:rPr lang="en-US" sz="1800" dirty="0">
                <a:latin typeface="+mn-lt"/>
              </a:rPr>
              <a:t> Pareto graph presents high level issues, a 2</a:t>
            </a:r>
            <a:r>
              <a:rPr lang="en-US" sz="1800" baseline="30000" dirty="0">
                <a:latin typeface="+mn-lt"/>
              </a:rPr>
              <a:t>nd</a:t>
            </a:r>
            <a:r>
              <a:rPr lang="en-US" sz="1800" dirty="0">
                <a:latin typeface="+mn-lt"/>
              </a:rPr>
              <a:t> level  drills down problem 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5547388" y="3399358"/>
          <a:ext cx="337185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091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914400"/>
            <a:ext cx="8077200" cy="862013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Franklin Gothic Medium" pitchFamily="34" charset="0"/>
              </a:rPr>
              <a:t>Based on FACTS; Break down the problem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Franklin Gothic Medium" pitchFamily="34" charset="0"/>
              </a:rPr>
              <a:t>and clarify the Prioritized Problem at the Point of Occurrence</a:t>
            </a:r>
          </a:p>
        </p:txBody>
      </p:sp>
      <p:sp>
        <p:nvSpPr>
          <p:cNvPr id="89093" name="AutoShape 5"/>
          <p:cNvSpPr>
            <a:spLocks noChangeAspect="1" noChangeArrowheads="1"/>
          </p:cNvSpPr>
          <p:nvPr/>
        </p:nvSpPr>
        <p:spPr bwMode="auto">
          <a:xfrm>
            <a:off x="2133600" y="1953763"/>
            <a:ext cx="3432175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en-US" altLang="ja-JP" sz="2000" b="1" dirty="0">
                <a:ea typeface="ＭＳ Ｐゴシック" pitchFamily="34" charset="-128"/>
              </a:rPr>
              <a:t>Large / Vague Problem (GAP)</a:t>
            </a:r>
          </a:p>
        </p:txBody>
      </p:sp>
      <p:sp>
        <p:nvSpPr>
          <p:cNvPr id="89094" name="AutoShape 6"/>
          <p:cNvSpPr>
            <a:spLocks noChangeAspect="1" noChangeArrowheads="1"/>
          </p:cNvSpPr>
          <p:nvPr/>
        </p:nvSpPr>
        <p:spPr bwMode="auto">
          <a:xfrm>
            <a:off x="1195388" y="2764975"/>
            <a:ext cx="1401762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en-US" altLang="ja-JP" sz="2000" b="1" dirty="0">
                <a:solidFill>
                  <a:srgbClr val="000000"/>
                </a:solidFill>
                <a:ea typeface="ＭＳ Ｐゴシック" pitchFamily="34" charset="-128"/>
              </a:rPr>
              <a:t>Problem</a:t>
            </a:r>
          </a:p>
        </p:txBody>
      </p:sp>
      <p:sp>
        <p:nvSpPr>
          <p:cNvPr id="89095" name="AutoShape 7"/>
          <p:cNvSpPr>
            <a:spLocks noChangeAspect="1" noChangeArrowheads="1"/>
          </p:cNvSpPr>
          <p:nvPr/>
        </p:nvSpPr>
        <p:spPr bwMode="auto">
          <a:xfrm>
            <a:off x="2820988" y="2764975"/>
            <a:ext cx="2035175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en-US" altLang="ja-JP" sz="2000" b="1" dirty="0">
                <a:solidFill>
                  <a:srgbClr val="000000"/>
                </a:solidFill>
                <a:ea typeface="ＭＳ Ｐゴシック" pitchFamily="34" charset="-128"/>
              </a:rPr>
              <a:t>Problem</a:t>
            </a:r>
          </a:p>
        </p:txBody>
      </p:sp>
      <p:sp>
        <p:nvSpPr>
          <p:cNvPr id="89096" name="AutoShape 8"/>
          <p:cNvSpPr>
            <a:spLocks noChangeAspect="1" noChangeArrowheads="1"/>
          </p:cNvSpPr>
          <p:nvPr/>
        </p:nvSpPr>
        <p:spPr bwMode="auto">
          <a:xfrm>
            <a:off x="5111750" y="2764975"/>
            <a:ext cx="1398588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en-US" altLang="ja-JP" sz="2000" b="1" dirty="0">
                <a:solidFill>
                  <a:srgbClr val="000000"/>
                </a:solidFill>
                <a:ea typeface="ＭＳ Ｐゴシック" pitchFamily="34" charset="-128"/>
              </a:rPr>
              <a:t>Problem</a:t>
            </a:r>
          </a:p>
        </p:txBody>
      </p:sp>
      <p:cxnSp>
        <p:nvCxnSpPr>
          <p:cNvPr id="29703" name="AutoShape 9"/>
          <p:cNvCxnSpPr>
            <a:cxnSpLocks noChangeAspect="1" noChangeShapeType="1"/>
            <a:stCxn id="89093" idx="2"/>
            <a:endCxn id="89094" idx="0"/>
          </p:cNvCxnSpPr>
          <p:nvPr/>
        </p:nvCxnSpPr>
        <p:spPr bwMode="auto">
          <a:xfrm rot="5400000">
            <a:off x="2694782" y="1610069"/>
            <a:ext cx="357187" cy="1952625"/>
          </a:xfrm>
          <a:prstGeom prst="bentConnector3">
            <a:avLst>
              <a:gd name="adj1" fmla="val 4978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AutoShape 10"/>
          <p:cNvCxnSpPr>
            <a:cxnSpLocks noChangeAspect="1" noChangeShapeType="1"/>
            <a:stCxn id="89093" idx="2"/>
            <a:endCxn id="89096" idx="0"/>
          </p:cNvCxnSpPr>
          <p:nvPr/>
        </p:nvCxnSpPr>
        <p:spPr bwMode="auto">
          <a:xfrm rot="16200000" flipH="1">
            <a:off x="4651375" y="1606101"/>
            <a:ext cx="357187" cy="1960562"/>
          </a:xfrm>
          <a:prstGeom prst="bentConnector3">
            <a:avLst>
              <a:gd name="adj1" fmla="val 4974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AutoShape 11"/>
          <p:cNvSpPr>
            <a:spLocks noChangeAspect="1" noChangeArrowheads="1"/>
          </p:cNvSpPr>
          <p:nvPr/>
        </p:nvSpPr>
        <p:spPr bwMode="auto">
          <a:xfrm>
            <a:off x="2820988" y="3901625"/>
            <a:ext cx="635000" cy="4524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1" lang="en-US" altLang="ja-JP" sz="1200" b="1">
                <a:solidFill>
                  <a:srgbClr val="000000"/>
                </a:solidFill>
                <a:ea typeface="MS PGothic" pitchFamily="34" charset="-128"/>
              </a:rPr>
              <a:t>Problem</a:t>
            </a:r>
          </a:p>
        </p:txBody>
      </p:sp>
      <p:sp>
        <p:nvSpPr>
          <p:cNvPr id="29706" name="AutoShape 12"/>
          <p:cNvSpPr>
            <a:spLocks noChangeAspect="1" noChangeArrowheads="1"/>
          </p:cNvSpPr>
          <p:nvPr/>
        </p:nvSpPr>
        <p:spPr bwMode="auto">
          <a:xfrm>
            <a:off x="3521075" y="3901625"/>
            <a:ext cx="636588" cy="4524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1" lang="en-US" altLang="ja-JP" sz="1200" b="1">
                <a:solidFill>
                  <a:srgbClr val="000000"/>
                </a:solidFill>
                <a:ea typeface="MS PGothic" pitchFamily="34" charset="-128"/>
              </a:rPr>
              <a:t>Problem</a:t>
            </a:r>
          </a:p>
        </p:txBody>
      </p:sp>
      <p:sp>
        <p:nvSpPr>
          <p:cNvPr id="29707" name="AutoShape 13"/>
          <p:cNvSpPr>
            <a:spLocks noChangeAspect="1" noChangeArrowheads="1"/>
          </p:cNvSpPr>
          <p:nvPr/>
        </p:nvSpPr>
        <p:spPr bwMode="auto">
          <a:xfrm>
            <a:off x="4283075" y="3901625"/>
            <a:ext cx="636588" cy="4524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1" lang="en-US" altLang="ja-JP" sz="1200" b="1">
                <a:solidFill>
                  <a:srgbClr val="000000"/>
                </a:solidFill>
                <a:ea typeface="MS PGothic" pitchFamily="34" charset="-128"/>
              </a:rPr>
              <a:t>Problem</a:t>
            </a:r>
          </a:p>
        </p:txBody>
      </p:sp>
      <p:cxnSp>
        <p:nvCxnSpPr>
          <p:cNvPr id="29708" name="AutoShape 14"/>
          <p:cNvCxnSpPr>
            <a:cxnSpLocks noChangeAspect="1" noChangeShapeType="1"/>
          </p:cNvCxnSpPr>
          <p:nvPr/>
        </p:nvCxnSpPr>
        <p:spPr bwMode="auto">
          <a:xfrm>
            <a:off x="3867150" y="3219000"/>
            <a:ext cx="0" cy="6826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5"/>
          <p:cNvCxnSpPr>
            <a:cxnSpLocks noChangeAspect="1" noChangeShapeType="1"/>
          </p:cNvCxnSpPr>
          <p:nvPr/>
        </p:nvCxnSpPr>
        <p:spPr bwMode="auto">
          <a:xfrm rot="5400000">
            <a:off x="3176587" y="3211063"/>
            <a:ext cx="682625" cy="698500"/>
          </a:xfrm>
          <a:prstGeom prst="bentConnector3">
            <a:avLst>
              <a:gd name="adj1" fmla="val 4986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6"/>
          <p:cNvCxnSpPr>
            <a:cxnSpLocks noChangeAspect="1" noChangeShapeType="1"/>
          </p:cNvCxnSpPr>
          <p:nvPr/>
        </p:nvCxnSpPr>
        <p:spPr bwMode="auto">
          <a:xfrm rot="16200000" flipH="1">
            <a:off x="3906837" y="3166613"/>
            <a:ext cx="682625" cy="762000"/>
          </a:xfrm>
          <a:prstGeom prst="bentConnector3">
            <a:avLst>
              <a:gd name="adj1" fmla="val 4986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1" name="AutoShape 17"/>
          <p:cNvSpPr>
            <a:spLocks noChangeAspect="1" noChangeArrowheads="1"/>
          </p:cNvSpPr>
          <p:nvPr/>
        </p:nvSpPr>
        <p:spPr bwMode="auto">
          <a:xfrm>
            <a:off x="5111750" y="3901625"/>
            <a:ext cx="636588" cy="4524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1" lang="en-US" altLang="ja-JP" sz="1200" b="1">
                <a:solidFill>
                  <a:srgbClr val="000000"/>
                </a:solidFill>
                <a:ea typeface="MS PGothic" pitchFamily="34" charset="-128"/>
              </a:rPr>
              <a:t>Problem</a:t>
            </a:r>
          </a:p>
        </p:txBody>
      </p:sp>
      <p:sp>
        <p:nvSpPr>
          <p:cNvPr id="29712" name="AutoShape 18"/>
          <p:cNvSpPr>
            <a:spLocks noChangeAspect="1" noChangeArrowheads="1"/>
          </p:cNvSpPr>
          <p:nvPr/>
        </p:nvSpPr>
        <p:spPr bwMode="auto">
          <a:xfrm>
            <a:off x="5873750" y="3901625"/>
            <a:ext cx="636588" cy="4524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1" lang="en-US" altLang="ja-JP" sz="1200" b="1">
                <a:solidFill>
                  <a:srgbClr val="000000"/>
                </a:solidFill>
                <a:ea typeface="MS PGothic" pitchFamily="34" charset="-128"/>
              </a:rPr>
              <a:t>Problem</a:t>
            </a:r>
          </a:p>
        </p:txBody>
      </p:sp>
      <p:cxnSp>
        <p:nvCxnSpPr>
          <p:cNvPr id="29713" name="AutoShape 19"/>
          <p:cNvCxnSpPr>
            <a:cxnSpLocks noChangeAspect="1" noChangeShapeType="1"/>
            <a:stCxn id="89096" idx="2"/>
            <a:endCxn id="29712" idx="0"/>
          </p:cNvCxnSpPr>
          <p:nvPr/>
        </p:nvCxnSpPr>
        <p:spPr bwMode="auto">
          <a:xfrm rot="16200000" flipH="1">
            <a:off x="5659437" y="3369813"/>
            <a:ext cx="682625" cy="381000"/>
          </a:xfrm>
          <a:prstGeom prst="bentConnector3">
            <a:avLst>
              <a:gd name="adj1" fmla="val 4986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AutoShape 20"/>
          <p:cNvCxnSpPr>
            <a:cxnSpLocks noChangeAspect="1" noChangeShapeType="1"/>
            <a:stCxn id="89096" idx="2"/>
            <a:endCxn id="29711" idx="0"/>
          </p:cNvCxnSpPr>
          <p:nvPr/>
        </p:nvCxnSpPr>
        <p:spPr bwMode="auto">
          <a:xfrm rot="5400000">
            <a:off x="5278437" y="3369813"/>
            <a:ext cx="682625" cy="381000"/>
          </a:xfrm>
          <a:prstGeom prst="bentConnector3">
            <a:avLst>
              <a:gd name="adj1" fmla="val 4986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5" name="AutoShape 21"/>
          <p:cNvSpPr>
            <a:spLocks noChangeAspect="1" noChangeArrowheads="1"/>
          </p:cNvSpPr>
          <p:nvPr/>
        </p:nvSpPr>
        <p:spPr bwMode="auto">
          <a:xfrm>
            <a:off x="1166813" y="3901625"/>
            <a:ext cx="636587" cy="4524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1" lang="en-US" altLang="ja-JP" sz="1200" b="1">
                <a:solidFill>
                  <a:srgbClr val="000000"/>
                </a:solidFill>
                <a:ea typeface="MS PGothic" pitchFamily="34" charset="-128"/>
              </a:rPr>
              <a:t>Problem</a:t>
            </a:r>
          </a:p>
        </p:txBody>
      </p:sp>
      <p:sp>
        <p:nvSpPr>
          <p:cNvPr id="29716" name="AutoShape 22"/>
          <p:cNvSpPr>
            <a:spLocks noChangeAspect="1" noChangeArrowheads="1"/>
          </p:cNvSpPr>
          <p:nvPr/>
        </p:nvSpPr>
        <p:spPr bwMode="auto">
          <a:xfrm>
            <a:off x="1931988" y="3901625"/>
            <a:ext cx="636587" cy="4524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1" lang="en-US" altLang="ja-JP" sz="1200" b="1">
                <a:solidFill>
                  <a:srgbClr val="000000"/>
                </a:solidFill>
                <a:ea typeface="MS PGothic" pitchFamily="34" charset="-128"/>
              </a:rPr>
              <a:t>Problem</a:t>
            </a:r>
          </a:p>
        </p:txBody>
      </p:sp>
      <p:cxnSp>
        <p:nvCxnSpPr>
          <p:cNvPr id="29717" name="AutoShape 23"/>
          <p:cNvCxnSpPr>
            <a:cxnSpLocks noChangeAspect="1" noChangeShapeType="1"/>
            <a:stCxn id="89094" idx="2"/>
            <a:endCxn id="29716" idx="0"/>
          </p:cNvCxnSpPr>
          <p:nvPr/>
        </p:nvCxnSpPr>
        <p:spPr bwMode="auto">
          <a:xfrm rot="16200000" flipH="1">
            <a:off x="1732756" y="3383307"/>
            <a:ext cx="682625" cy="35401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AutoShape 24"/>
          <p:cNvCxnSpPr>
            <a:cxnSpLocks noChangeAspect="1" noChangeShapeType="1"/>
            <a:stCxn id="89094" idx="2"/>
            <a:endCxn id="29715" idx="0"/>
          </p:cNvCxnSpPr>
          <p:nvPr/>
        </p:nvCxnSpPr>
        <p:spPr bwMode="auto">
          <a:xfrm rot="5400000">
            <a:off x="1350169" y="3354731"/>
            <a:ext cx="682625" cy="4111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9" name="AutoShape 25"/>
          <p:cNvSpPr>
            <a:spLocks noChangeAspect="1" noChangeArrowheads="1"/>
          </p:cNvSpPr>
          <p:nvPr/>
        </p:nvSpPr>
        <p:spPr bwMode="auto">
          <a:xfrm>
            <a:off x="4514850" y="4712838"/>
            <a:ext cx="963613" cy="457200"/>
          </a:xfrm>
          <a:prstGeom prst="rightArrow">
            <a:avLst>
              <a:gd name="adj1" fmla="val 100000"/>
              <a:gd name="adj2" fmla="val 52691"/>
            </a:avLst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20" name="AutoShape 26"/>
          <p:cNvSpPr>
            <a:spLocks noChangeAspect="1" noChangeArrowheads="1"/>
          </p:cNvSpPr>
          <p:nvPr/>
        </p:nvSpPr>
        <p:spPr bwMode="auto">
          <a:xfrm>
            <a:off x="3794125" y="4712838"/>
            <a:ext cx="963613" cy="457200"/>
          </a:xfrm>
          <a:prstGeom prst="rightArrow">
            <a:avLst>
              <a:gd name="adj1" fmla="val 100000"/>
              <a:gd name="adj2" fmla="val 52691"/>
            </a:avLst>
          </a:prstGeom>
          <a:gradFill rotWithShape="1">
            <a:gsLst>
              <a:gs pos="0">
                <a:srgbClr val="FFFFFF"/>
              </a:gs>
              <a:gs pos="100000">
                <a:srgbClr val="3333CC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21" name="Oval 27"/>
          <p:cNvSpPr>
            <a:spLocks noChangeAspect="1" noChangeArrowheads="1"/>
          </p:cNvSpPr>
          <p:nvPr/>
        </p:nvSpPr>
        <p:spPr bwMode="auto">
          <a:xfrm>
            <a:off x="990600" y="4539800"/>
            <a:ext cx="5341938" cy="793750"/>
          </a:xfrm>
          <a:prstGeom prst="ellipse">
            <a:avLst/>
          </a:prstGeom>
          <a:noFill/>
          <a:ln w="38100">
            <a:solidFill>
              <a:srgbClr val="FF66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22" name="AutoShape 28"/>
          <p:cNvSpPr>
            <a:spLocks noChangeAspect="1" noChangeArrowheads="1"/>
          </p:cNvSpPr>
          <p:nvPr/>
        </p:nvSpPr>
        <p:spPr bwMode="auto">
          <a:xfrm>
            <a:off x="6670675" y="1906138"/>
            <a:ext cx="1335088" cy="736600"/>
          </a:xfrm>
          <a:prstGeom prst="leftArrow">
            <a:avLst>
              <a:gd name="adj1" fmla="val 42500"/>
              <a:gd name="adj2" fmla="val 97095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23" name="Rectangle 29"/>
          <p:cNvSpPr>
            <a:spLocks noChangeAspect="1" noChangeArrowheads="1"/>
          </p:cNvSpPr>
          <p:nvPr/>
        </p:nvSpPr>
        <p:spPr bwMode="auto">
          <a:xfrm>
            <a:off x="7119938" y="2120450"/>
            <a:ext cx="1144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1" lang="en-US" altLang="ja-JP" sz="1800" b="1">
                <a:ea typeface="MS PGothic" pitchFamily="34" charset="-128"/>
              </a:rPr>
              <a:t>Break down</a:t>
            </a:r>
          </a:p>
        </p:txBody>
      </p:sp>
      <p:sp>
        <p:nvSpPr>
          <p:cNvPr id="29724" name="Rectangle 30"/>
          <p:cNvSpPr>
            <a:spLocks noChangeAspect="1" noChangeArrowheads="1"/>
          </p:cNvSpPr>
          <p:nvPr/>
        </p:nvSpPr>
        <p:spPr bwMode="auto">
          <a:xfrm>
            <a:off x="457200" y="1968050"/>
            <a:ext cx="14939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en-US" altLang="ja-JP" sz="1600" b="1" dirty="0">
                <a:ea typeface="MS PGothic" pitchFamily="34" charset="-128"/>
              </a:rPr>
              <a:t>Answer:</a:t>
            </a:r>
          </a:p>
          <a:p>
            <a:r>
              <a:rPr kumimoji="1" lang="en-US" altLang="ja-JP" sz="1600" b="1" dirty="0">
                <a:ea typeface="MS PGothic" pitchFamily="34" charset="-128"/>
              </a:rPr>
              <a:t>What? Where? </a:t>
            </a:r>
          </a:p>
          <a:p>
            <a:r>
              <a:rPr kumimoji="1" lang="en-US" altLang="ja-JP" sz="1600" b="1" dirty="0">
                <a:ea typeface="MS PGothic" pitchFamily="34" charset="-128"/>
              </a:rPr>
              <a:t>When? Who?</a:t>
            </a:r>
          </a:p>
        </p:txBody>
      </p:sp>
      <p:sp>
        <p:nvSpPr>
          <p:cNvPr id="29725" name="AutoShape 31"/>
          <p:cNvSpPr>
            <a:spLocks noChangeAspect="1" noChangeArrowheads="1"/>
          </p:cNvSpPr>
          <p:nvPr/>
        </p:nvSpPr>
        <p:spPr bwMode="auto">
          <a:xfrm>
            <a:off x="6670675" y="2757038"/>
            <a:ext cx="1335088" cy="739775"/>
          </a:xfrm>
          <a:prstGeom prst="leftArrow">
            <a:avLst>
              <a:gd name="adj1" fmla="val 42500"/>
              <a:gd name="adj2" fmla="val 96678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26" name="Rectangle 32"/>
          <p:cNvSpPr>
            <a:spLocks noChangeAspect="1" noChangeArrowheads="1"/>
          </p:cNvSpPr>
          <p:nvPr/>
        </p:nvSpPr>
        <p:spPr bwMode="auto">
          <a:xfrm>
            <a:off x="7105650" y="2958650"/>
            <a:ext cx="127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kumimoji="1" lang="en-US" altLang="ja-JP" sz="2000" b="1">
                <a:ea typeface="MS PGothic" pitchFamily="34" charset="-128"/>
              </a:rPr>
              <a:t>Break down</a:t>
            </a:r>
          </a:p>
        </p:txBody>
      </p:sp>
      <p:sp>
        <p:nvSpPr>
          <p:cNvPr id="29727" name="AutoShape 33"/>
          <p:cNvSpPr>
            <a:spLocks noChangeAspect="1" noChangeArrowheads="1"/>
          </p:cNvSpPr>
          <p:nvPr/>
        </p:nvSpPr>
        <p:spPr bwMode="auto">
          <a:xfrm>
            <a:off x="6675438" y="3609525"/>
            <a:ext cx="1335087" cy="736600"/>
          </a:xfrm>
          <a:prstGeom prst="leftArrow">
            <a:avLst>
              <a:gd name="adj1" fmla="val 42500"/>
              <a:gd name="adj2" fmla="val 97095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28" name="Rectangle 34"/>
          <p:cNvSpPr>
            <a:spLocks noChangeAspect="1" noChangeArrowheads="1"/>
          </p:cNvSpPr>
          <p:nvPr/>
        </p:nvSpPr>
        <p:spPr bwMode="auto">
          <a:xfrm>
            <a:off x="7167563" y="3720650"/>
            <a:ext cx="1517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kumimoji="1" lang="en-US" altLang="ja-JP" sz="1800" b="1">
                <a:ea typeface="MS PGothic" pitchFamily="34" charset="-128"/>
              </a:rPr>
              <a:t>Establish</a:t>
            </a:r>
            <a:br>
              <a:rPr kumimoji="1" lang="en-US" altLang="ja-JP" sz="1800" b="1">
                <a:ea typeface="MS PGothic" pitchFamily="34" charset="-128"/>
              </a:rPr>
            </a:br>
            <a:r>
              <a:rPr kumimoji="1" lang="en-US" altLang="ja-JP" sz="1800" b="1">
                <a:ea typeface="MS PGothic" pitchFamily="34" charset="-128"/>
              </a:rPr>
              <a:t>Priorities</a:t>
            </a:r>
          </a:p>
        </p:txBody>
      </p:sp>
      <p:sp>
        <p:nvSpPr>
          <p:cNvPr id="29729" name="AutoShape 35"/>
          <p:cNvSpPr>
            <a:spLocks noChangeAspect="1" noChangeArrowheads="1"/>
          </p:cNvSpPr>
          <p:nvPr/>
        </p:nvSpPr>
        <p:spPr bwMode="auto">
          <a:xfrm>
            <a:off x="6675438" y="4458838"/>
            <a:ext cx="1335087" cy="739775"/>
          </a:xfrm>
          <a:prstGeom prst="leftArrow">
            <a:avLst>
              <a:gd name="adj1" fmla="val 42500"/>
              <a:gd name="adj2" fmla="val 96678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30" name="Rectangle 36"/>
          <p:cNvSpPr>
            <a:spLocks noChangeAspect="1" noChangeArrowheads="1"/>
          </p:cNvSpPr>
          <p:nvPr/>
        </p:nvSpPr>
        <p:spPr bwMode="auto">
          <a:xfrm>
            <a:off x="6716106" y="5185115"/>
            <a:ext cx="19410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kumimoji="1" lang="en-US" altLang="ja-JP" sz="1400" b="1" dirty="0">
                <a:ea typeface="MS PGothic" pitchFamily="34" charset="-128"/>
              </a:rPr>
              <a:t>Confirm facts through </a:t>
            </a:r>
            <a:br>
              <a:rPr kumimoji="1" lang="en-US" altLang="ja-JP" sz="1400" b="1" dirty="0">
                <a:ea typeface="MS PGothic" pitchFamily="34" charset="-128"/>
              </a:rPr>
            </a:br>
            <a:r>
              <a:rPr kumimoji="1" lang="en-US" altLang="ja-JP" sz="1400" b="1" dirty="0">
                <a:ea typeface="MS PGothic" pitchFamily="34" charset="-128"/>
              </a:rPr>
              <a:t>checking the processes </a:t>
            </a:r>
          </a:p>
          <a:p>
            <a:r>
              <a:rPr kumimoji="1" lang="en-US" altLang="ja-JP" sz="1400" b="1" dirty="0">
                <a:ea typeface="MS PGothic" pitchFamily="34" charset="-128"/>
              </a:rPr>
              <a:t>(GENCHI GENBUTSU)</a:t>
            </a:r>
          </a:p>
        </p:txBody>
      </p:sp>
      <p:sp>
        <p:nvSpPr>
          <p:cNvPr id="29731" name="AutoShape 37"/>
          <p:cNvSpPr>
            <a:spLocks noChangeArrowheads="1"/>
          </p:cNvSpPr>
          <p:nvPr/>
        </p:nvSpPr>
        <p:spPr bwMode="auto">
          <a:xfrm>
            <a:off x="3938588" y="4954138"/>
            <a:ext cx="1871662" cy="1128712"/>
          </a:xfrm>
          <a:prstGeom prst="irregularSeal2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kumimoji="1" lang="en-US" altLang="ja-JP" sz="1200" b="1">
                <a:ea typeface="MS PGothic" pitchFamily="34" charset="-128"/>
              </a:rPr>
              <a:t>Point of </a:t>
            </a:r>
          </a:p>
          <a:p>
            <a:r>
              <a:rPr kumimoji="1" lang="en-US" altLang="ja-JP" sz="1200" b="1">
                <a:ea typeface="MS PGothic" pitchFamily="34" charset="-128"/>
              </a:rPr>
              <a:t>Occurrence</a:t>
            </a:r>
          </a:p>
        </p:txBody>
      </p:sp>
      <p:sp>
        <p:nvSpPr>
          <p:cNvPr id="89126" name="Rectangle 38"/>
          <p:cNvSpPr>
            <a:spLocks noChangeArrowheads="1"/>
          </p:cNvSpPr>
          <p:nvPr/>
        </p:nvSpPr>
        <p:spPr bwMode="auto">
          <a:xfrm>
            <a:off x="3886200" y="4725538"/>
            <a:ext cx="833438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Problem to Pursue</a:t>
            </a:r>
          </a:p>
        </p:txBody>
      </p:sp>
      <p:sp>
        <p:nvSpPr>
          <p:cNvPr id="29733" name="AutoShape 39"/>
          <p:cNvSpPr>
            <a:spLocks noChangeAspect="1" noChangeArrowheads="1"/>
          </p:cNvSpPr>
          <p:nvPr/>
        </p:nvSpPr>
        <p:spPr bwMode="auto">
          <a:xfrm>
            <a:off x="3074988" y="4712838"/>
            <a:ext cx="935037" cy="457200"/>
          </a:xfrm>
          <a:prstGeom prst="rightArrow">
            <a:avLst>
              <a:gd name="adj1" fmla="val 100000"/>
              <a:gd name="adj2" fmla="val 51128"/>
            </a:avLst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34" name="AutoShape 40"/>
          <p:cNvSpPr>
            <a:spLocks noChangeAspect="1" noChangeArrowheads="1"/>
          </p:cNvSpPr>
          <p:nvPr/>
        </p:nvSpPr>
        <p:spPr bwMode="auto">
          <a:xfrm>
            <a:off x="2408238" y="4717600"/>
            <a:ext cx="882650" cy="455613"/>
          </a:xfrm>
          <a:prstGeom prst="rightArrow">
            <a:avLst>
              <a:gd name="adj1" fmla="val 100000"/>
              <a:gd name="adj2" fmla="val 48432"/>
            </a:avLst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35" name="AutoShape 41"/>
          <p:cNvSpPr>
            <a:spLocks noChangeAspect="1" noChangeArrowheads="1"/>
          </p:cNvSpPr>
          <p:nvPr/>
        </p:nvSpPr>
        <p:spPr bwMode="auto">
          <a:xfrm>
            <a:off x="1700213" y="4717600"/>
            <a:ext cx="963612" cy="455613"/>
          </a:xfrm>
          <a:prstGeom prst="rightArrow">
            <a:avLst>
              <a:gd name="adj1" fmla="val 100000"/>
              <a:gd name="adj2" fmla="val 52874"/>
            </a:avLst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36" name="AutoShape 44"/>
          <p:cNvSpPr>
            <a:spLocks noChangeArrowheads="1"/>
          </p:cNvSpPr>
          <p:nvPr/>
        </p:nvSpPr>
        <p:spPr bwMode="auto">
          <a:xfrm>
            <a:off x="4267200" y="2896738"/>
            <a:ext cx="1524000" cy="990600"/>
          </a:xfrm>
          <a:prstGeom prst="irregularSeal2">
            <a:avLst/>
          </a:prstGeom>
          <a:solidFill>
            <a:srgbClr val="F7F7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/>
              <a:t>Prioritized </a:t>
            </a:r>
          </a:p>
          <a:p>
            <a:r>
              <a:rPr lang="en-US" sz="1200" b="1"/>
              <a:t>Problem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457200" y="5381175"/>
            <a:ext cx="2833688" cy="40011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DO NOT ASK WHY YET!!</a:t>
            </a:r>
          </a:p>
        </p:txBody>
      </p:sp>
      <p:sp>
        <p:nvSpPr>
          <p:cNvPr id="42" name="Title 3"/>
          <p:cNvSpPr txBox="1">
            <a:spLocks/>
          </p:cNvSpPr>
          <p:nvPr/>
        </p:nvSpPr>
        <p:spPr>
          <a:xfrm>
            <a:off x="249805" y="268288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2: BREAK DOWN THE PROBLEM</a:t>
            </a:r>
          </a:p>
        </p:txBody>
      </p:sp>
    </p:spTree>
    <p:extLst>
      <p:ext uri="{BB962C8B-B14F-4D97-AF65-F5344CB8AC3E}">
        <p14:creationId xmlns:p14="http://schemas.microsoft.com/office/powerpoint/2010/main" val="4994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762000"/>
            <a:ext cx="94170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r>
              <a:rPr kumimoji="1" lang="en-US" altLang="ja-JP" sz="2400" u="sng">
                <a:latin typeface="Franklin Gothic Medium" pitchFamily="34" charset="0"/>
                <a:ea typeface="MS PGothic" pitchFamily="34" charset="-128"/>
              </a:rPr>
              <a:t>Other commonly used division points</a:t>
            </a:r>
            <a:endParaRPr kumimoji="1" lang="ja-JP" altLang="en-US" sz="2400" u="sng"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33702" y="4608778"/>
            <a:ext cx="2286000" cy="711200"/>
          </a:xfrm>
          <a:prstGeom prst="roundRect">
            <a:avLst>
              <a:gd name="adj" fmla="val 6306"/>
            </a:avLst>
          </a:prstGeom>
          <a:solidFill>
            <a:srgbClr val="CCEC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lIns="162000" rIns="162000" anchor="ctr"/>
          <a:lstStyle/>
          <a:p>
            <a:pPr>
              <a:spcBef>
                <a:spcPct val="20000"/>
              </a:spcBef>
            </a:pPr>
            <a:r>
              <a:rPr kumimoji="1"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Problems about work procedure</a:t>
            </a:r>
            <a:endParaRPr kumimoji="1" lang="ja-JP" altLang="en-US" sz="18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619702" y="4608778"/>
            <a:ext cx="6286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algn="l" fontAlgn="ctr">
              <a:buSzPct val="70000"/>
              <a:buFont typeface="Wingdings" pitchFamily="2" charset="2"/>
              <a:buChar char="l"/>
            </a:pP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PDCA (Plan, Do, Check, Action)</a:t>
            </a:r>
          </a:p>
          <a:p>
            <a:pPr algn="l" fontAlgn="ctr">
              <a:buSzPct val="70000"/>
              <a:buFont typeface="Wingdings" pitchFamily="2" charset="2"/>
              <a:buChar char="l"/>
            </a:pP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Input, process, output</a:t>
            </a:r>
            <a:endParaRPr kumimoji="1" lang="ja-JP" altLang="en-US" sz="16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33702" y="2017978"/>
            <a:ext cx="2286000" cy="536575"/>
          </a:xfrm>
          <a:prstGeom prst="roundRect">
            <a:avLst>
              <a:gd name="adj" fmla="val 6306"/>
            </a:avLst>
          </a:prstGeom>
          <a:solidFill>
            <a:srgbClr val="CCEC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lIns="162000" rIns="162000" anchor="ctr"/>
          <a:lstStyle/>
          <a:p>
            <a:pPr>
              <a:spcBef>
                <a:spcPct val="20000"/>
              </a:spcBef>
            </a:pPr>
            <a:r>
              <a:rPr kumimoji="1"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Problems about people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33702" y="3313378"/>
            <a:ext cx="2286000" cy="609600"/>
          </a:xfrm>
          <a:prstGeom prst="roundRect">
            <a:avLst>
              <a:gd name="adj" fmla="val 6306"/>
            </a:avLst>
          </a:prstGeom>
          <a:solidFill>
            <a:srgbClr val="CCEC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lIns="162000" rIns="162000" anchor="ctr"/>
          <a:lstStyle/>
          <a:p>
            <a:pPr>
              <a:spcBef>
                <a:spcPct val="20000"/>
              </a:spcBef>
            </a:pPr>
            <a:r>
              <a:rPr kumimoji="1"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Problems about sales</a:t>
            </a:r>
            <a:endParaRPr kumimoji="1" lang="ja-JP" altLang="en-US" sz="18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619702" y="2109944"/>
            <a:ext cx="6477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algn="l" fontAlgn="ctr">
              <a:buSzPct val="70000"/>
              <a:buFont typeface="Wingdings" pitchFamily="2" charset="2"/>
              <a:buChar char="l"/>
            </a:pP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Knowledge, skills (technology), attitude &amp; motivation</a:t>
            </a:r>
            <a:endParaRPr kumimoji="1" lang="ja-JP" altLang="en-US" sz="16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47990" y="1338528"/>
            <a:ext cx="2271712" cy="603250"/>
          </a:xfrm>
          <a:prstGeom prst="roundRect">
            <a:avLst>
              <a:gd name="adj" fmla="val 6306"/>
            </a:avLst>
          </a:prstGeom>
          <a:solidFill>
            <a:srgbClr val="CCEC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lIns="162000" rIns="162000" anchor="ctr"/>
          <a:lstStyle/>
          <a:p>
            <a:r>
              <a:rPr kumimoji="1"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Problems about business</a:t>
            </a:r>
            <a:endParaRPr kumimoji="1" lang="ja-JP" altLang="en-US" sz="18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602240" y="1286032"/>
            <a:ext cx="63627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algn="l" fontAlgn="ctr">
              <a:buSzPct val="70000"/>
              <a:buFont typeface="Wingdings" pitchFamily="2" charset="2"/>
              <a:buChar char="l"/>
              <a:tabLst>
                <a:tab pos="174625" algn="l"/>
              </a:tabLst>
            </a:pPr>
            <a:r>
              <a:rPr kumimoji="1" lang="en-US" altLang="ja-JP" sz="1600" dirty="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Logistics, research, development, procurement, production, 	sales, after maintenance, system, people, corporate culture</a:t>
            </a:r>
            <a:endParaRPr kumimoji="1" lang="ja-JP" altLang="en-US" sz="1600" dirty="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333702" y="2627578"/>
            <a:ext cx="2286000" cy="598488"/>
          </a:xfrm>
          <a:prstGeom prst="roundRect">
            <a:avLst>
              <a:gd name="adj" fmla="val 6306"/>
            </a:avLst>
          </a:prstGeom>
          <a:solidFill>
            <a:srgbClr val="CCEC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lIns="162000" rIns="162000" anchor="ctr"/>
          <a:lstStyle/>
          <a:p>
            <a:pPr>
              <a:spcBef>
                <a:spcPct val="20000"/>
              </a:spcBef>
            </a:pPr>
            <a:r>
              <a:rPr kumimoji="1"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Problems of production</a:t>
            </a:r>
            <a:endParaRPr kumimoji="1" lang="ja-JP" altLang="en-US" sz="18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619702" y="2490944"/>
            <a:ext cx="647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marL="92075" indent="-92075" algn="l" fontAlgn="ctr">
              <a:buSzPct val="70000"/>
              <a:buFont typeface="Wingdings" pitchFamily="2" charset="2"/>
              <a:buChar char="l"/>
            </a:pP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4</a:t>
            </a: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M (Man, Machine</a:t>
            </a: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, </a:t>
            </a: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Material</a:t>
            </a: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, </a:t>
            </a: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Method)</a:t>
            </a:r>
            <a:endParaRPr kumimoji="1" lang="ja-JP" altLang="en-US" sz="16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  <a:p>
            <a:pPr marL="92075" indent="-92075" algn="l" fontAlgn="ctr">
              <a:buSzPct val="70000"/>
              <a:buFont typeface="Wingdings" pitchFamily="2" charset="2"/>
              <a:buChar char="l"/>
            </a:pP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Quality</a:t>
            </a: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, </a:t>
            </a: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Cost</a:t>
            </a: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, </a:t>
            </a: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Delivery</a:t>
            </a:r>
            <a:endParaRPr kumimoji="1" lang="ja-JP" altLang="en-US" sz="16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619702" y="3176744"/>
            <a:ext cx="6627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marL="92075" indent="-92075" algn="l" fontAlgn="ctr">
              <a:buSzPct val="70000"/>
              <a:buFont typeface="Wingdings" pitchFamily="2" charset="2"/>
              <a:buChar char="l"/>
            </a:pP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4</a:t>
            </a: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P (Product</a:t>
            </a: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, </a:t>
            </a: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Price,</a:t>
            </a: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Place</a:t>
            </a: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, </a:t>
            </a: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Promotion</a:t>
            </a:r>
            <a:r>
              <a:rPr kumimoji="1" lang="ja-JP" altLang="en-US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)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333702" y="3999178"/>
            <a:ext cx="2286000" cy="536575"/>
          </a:xfrm>
          <a:prstGeom prst="roundRect">
            <a:avLst>
              <a:gd name="adj" fmla="val 6306"/>
            </a:avLst>
          </a:prstGeom>
          <a:solidFill>
            <a:srgbClr val="CCEC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lIns="162000" rIns="162000" anchor="ctr"/>
          <a:lstStyle/>
          <a:p>
            <a:pPr>
              <a:spcBef>
                <a:spcPct val="20000"/>
              </a:spcBef>
            </a:pPr>
            <a:r>
              <a:rPr kumimoji="1"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Problems about resources</a:t>
            </a:r>
            <a:endParaRPr kumimoji="1" lang="ja-JP" altLang="en-US" sz="18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619702" y="3999178"/>
            <a:ext cx="6286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algn="l" fontAlgn="ctr">
              <a:buSzPct val="70000"/>
              <a:buFont typeface="Wingdings" pitchFamily="2" charset="2"/>
              <a:buChar char="l"/>
            </a:pP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People, goods, money, information</a:t>
            </a:r>
            <a:endParaRPr kumimoji="1" lang="ja-JP" altLang="en-US" sz="16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333702" y="5370778"/>
            <a:ext cx="2286000" cy="609600"/>
          </a:xfrm>
          <a:prstGeom prst="roundRect">
            <a:avLst>
              <a:gd name="adj" fmla="val 6306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r>
              <a:rPr kumimoji="1"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Problems with some constituent factors</a:t>
            </a:r>
            <a:endParaRPr kumimoji="1" lang="ja-JP" altLang="en-US" sz="18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619702" y="5386544"/>
            <a:ext cx="64770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algn="l" fontAlgn="ctr">
              <a:buSzPct val="70000"/>
              <a:buFont typeface="Wingdings" pitchFamily="2" charset="2"/>
              <a:buChar char="l"/>
            </a:pP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Profit=sales and cost</a:t>
            </a:r>
            <a:endParaRPr kumimoji="1" lang="ja-JP" altLang="en-US" sz="16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  <a:p>
            <a:pPr algn="l" fontAlgn="ctr">
              <a:buSzPct val="70000"/>
              <a:buFont typeface="Wingdings" pitchFamily="2" charset="2"/>
              <a:buChar char="l"/>
            </a:pP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Productivity=amount of input and output</a:t>
            </a:r>
            <a:endParaRPr kumimoji="1" lang="ja-JP" altLang="en-US" sz="16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  <a:p>
            <a:pPr algn="l" fontAlgn="ctr">
              <a:buSzPct val="70000"/>
              <a:buFont typeface="Wingdings" pitchFamily="2" charset="2"/>
              <a:buChar char="l"/>
            </a:pPr>
            <a:r>
              <a:rPr kumimoji="1" lang="en-US" altLang="ja-JP" sz="16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Efficiency=volume of work and work speed</a:t>
            </a:r>
            <a:endParaRPr kumimoji="1" lang="ja-JP" altLang="en-US" sz="16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238840" y="327976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2: BREAK DOWN THE PROBLEM</a:t>
            </a:r>
          </a:p>
        </p:txBody>
      </p:sp>
    </p:spTree>
    <p:extLst>
      <p:ext uri="{BB962C8B-B14F-4D97-AF65-F5344CB8AC3E}">
        <p14:creationId xmlns:p14="http://schemas.microsoft.com/office/powerpoint/2010/main" val="82018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68"/>
          <p:cNvSpPr>
            <a:spLocks noChangeAspect="1" noChangeArrowheads="1"/>
          </p:cNvSpPr>
          <p:nvPr/>
        </p:nvSpPr>
        <p:spPr bwMode="auto">
          <a:xfrm flipH="1">
            <a:off x="4191000" y="3176744"/>
            <a:ext cx="990600" cy="1195388"/>
          </a:xfrm>
          <a:prstGeom prst="leftArrow">
            <a:avLst>
              <a:gd name="adj1" fmla="val 53926"/>
              <a:gd name="adj2" fmla="val 64560"/>
            </a:avLst>
          </a:prstGeom>
          <a:gradFill rotWithShape="0">
            <a:gsLst>
              <a:gs pos="0">
                <a:schemeClr val="bg1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33795" name="Oval 55"/>
          <p:cNvSpPr>
            <a:spLocks noChangeAspect="1" noChangeArrowheads="1"/>
          </p:cNvSpPr>
          <p:nvPr/>
        </p:nvSpPr>
        <p:spPr bwMode="auto">
          <a:xfrm>
            <a:off x="247650" y="5745319"/>
            <a:ext cx="244475" cy="250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796" name="Oval 56"/>
          <p:cNvSpPr>
            <a:spLocks noChangeAspect="1" noChangeArrowheads="1"/>
          </p:cNvSpPr>
          <p:nvPr/>
        </p:nvSpPr>
        <p:spPr bwMode="auto">
          <a:xfrm>
            <a:off x="4572000" y="5767544"/>
            <a:ext cx="244475" cy="2524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797" name="Text Box 57"/>
          <p:cNvSpPr txBox="1">
            <a:spLocks noChangeArrowheads="1"/>
          </p:cNvSpPr>
          <p:nvPr/>
        </p:nvSpPr>
        <p:spPr bwMode="auto">
          <a:xfrm>
            <a:off x="533400" y="5691344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l" eaLnBrk="1" hangingPunct="1"/>
            <a:r>
              <a:rPr kumimoji="1" lang="en-US" altLang="ja-JP" sz="1800">
                <a:latin typeface="Arial" pitchFamily="34" charset="0"/>
                <a:ea typeface="MS PGothic" pitchFamily="34" charset="-128"/>
              </a:rPr>
              <a:t>Product that has been purchased</a:t>
            </a:r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798" name="Text Box 58"/>
          <p:cNvSpPr txBox="1">
            <a:spLocks noChangeArrowheads="1"/>
          </p:cNvSpPr>
          <p:nvPr/>
        </p:nvSpPr>
        <p:spPr bwMode="auto">
          <a:xfrm>
            <a:off x="4800600" y="5691344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l" eaLnBrk="1" hangingPunct="1"/>
            <a:r>
              <a:rPr kumimoji="1" lang="en-US" altLang="ja-JP" sz="1800">
                <a:latin typeface="Arial" pitchFamily="34" charset="0"/>
                <a:ea typeface="MS PGothic" pitchFamily="34" charset="-128"/>
              </a:rPr>
              <a:t>Product that has NOT been purchased</a:t>
            </a:r>
          </a:p>
        </p:txBody>
      </p:sp>
      <p:sp>
        <p:nvSpPr>
          <p:cNvPr id="33799" name="Rectangle 3"/>
          <p:cNvSpPr>
            <a:spLocks noChangeAspect="1" noChangeArrowheads="1"/>
          </p:cNvSpPr>
          <p:nvPr/>
        </p:nvSpPr>
        <p:spPr bwMode="auto">
          <a:xfrm>
            <a:off x="365125" y="2254407"/>
            <a:ext cx="3803650" cy="28432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00" name="Line 4"/>
          <p:cNvSpPr>
            <a:spLocks noChangeAspect="1" noChangeShapeType="1"/>
          </p:cNvSpPr>
          <p:nvPr/>
        </p:nvSpPr>
        <p:spPr bwMode="auto">
          <a:xfrm>
            <a:off x="2273300" y="2254407"/>
            <a:ext cx="0" cy="2835275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3801" name="Line 5"/>
          <p:cNvSpPr>
            <a:spLocks noChangeAspect="1" noChangeShapeType="1"/>
          </p:cNvSpPr>
          <p:nvPr/>
        </p:nvSpPr>
        <p:spPr bwMode="auto">
          <a:xfrm>
            <a:off x="3219450" y="2254407"/>
            <a:ext cx="0" cy="2835275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3802" name="Line 6"/>
          <p:cNvSpPr>
            <a:spLocks noChangeAspect="1" noChangeShapeType="1"/>
          </p:cNvSpPr>
          <p:nvPr/>
        </p:nvSpPr>
        <p:spPr bwMode="auto">
          <a:xfrm>
            <a:off x="1319213" y="2254407"/>
            <a:ext cx="0" cy="2835275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3803" name="Oval 7"/>
          <p:cNvSpPr>
            <a:spLocks noChangeAspect="1" noChangeArrowheads="1"/>
          </p:cNvSpPr>
          <p:nvPr/>
        </p:nvSpPr>
        <p:spPr bwMode="auto">
          <a:xfrm>
            <a:off x="882650" y="4522944"/>
            <a:ext cx="371475" cy="3794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04" name="Oval 8"/>
          <p:cNvSpPr>
            <a:spLocks noChangeAspect="1" noChangeArrowheads="1"/>
          </p:cNvSpPr>
          <p:nvPr/>
        </p:nvSpPr>
        <p:spPr bwMode="auto">
          <a:xfrm>
            <a:off x="481013" y="3926044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05" name="Oval 9"/>
          <p:cNvSpPr>
            <a:spLocks noChangeAspect="1" noChangeArrowheads="1"/>
          </p:cNvSpPr>
          <p:nvPr/>
        </p:nvSpPr>
        <p:spPr bwMode="auto">
          <a:xfrm>
            <a:off x="439738" y="3056094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06" name="Oval 10"/>
          <p:cNvSpPr>
            <a:spLocks noChangeAspect="1" noChangeArrowheads="1"/>
          </p:cNvSpPr>
          <p:nvPr/>
        </p:nvSpPr>
        <p:spPr bwMode="auto">
          <a:xfrm>
            <a:off x="919163" y="3367244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07" name="Oval 11"/>
          <p:cNvSpPr>
            <a:spLocks noChangeAspect="1" noChangeArrowheads="1"/>
          </p:cNvSpPr>
          <p:nvPr/>
        </p:nvSpPr>
        <p:spPr bwMode="auto">
          <a:xfrm>
            <a:off x="627063" y="2583019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08" name="Oval 12"/>
          <p:cNvSpPr>
            <a:spLocks noChangeAspect="1" noChangeArrowheads="1"/>
          </p:cNvSpPr>
          <p:nvPr/>
        </p:nvSpPr>
        <p:spPr bwMode="auto">
          <a:xfrm>
            <a:off x="1358900" y="4224494"/>
            <a:ext cx="369888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09" name="Oval 13"/>
          <p:cNvSpPr>
            <a:spLocks noChangeAspect="1" noChangeArrowheads="1"/>
          </p:cNvSpPr>
          <p:nvPr/>
        </p:nvSpPr>
        <p:spPr bwMode="auto">
          <a:xfrm>
            <a:off x="1724025" y="4522944"/>
            <a:ext cx="371475" cy="3794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0" name="Oval 14"/>
          <p:cNvSpPr>
            <a:spLocks noChangeAspect="1" noChangeArrowheads="1"/>
          </p:cNvSpPr>
          <p:nvPr/>
        </p:nvSpPr>
        <p:spPr bwMode="auto">
          <a:xfrm>
            <a:off x="2297113" y="4697569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1" name="Oval 15"/>
          <p:cNvSpPr>
            <a:spLocks noChangeAspect="1" noChangeArrowheads="1"/>
          </p:cNvSpPr>
          <p:nvPr/>
        </p:nvSpPr>
        <p:spPr bwMode="auto">
          <a:xfrm>
            <a:off x="1512888" y="3689507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2" name="Oval 16"/>
          <p:cNvSpPr>
            <a:spLocks noChangeAspect="1" noChangeArrowheads="1"/>
          </p:cNvSpPr>
          <p:nvPr/>
        </p:nvSpPr>
        <p:spPr bwMode="auto">
          <a:xfrm>
            <a:off x="3581400" y="3252944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3" name="Oval 17"/>
          <p:cNvSpPr>
            <a:spLocks noChangeAspect="1" noChangeArrowheads="1"/>
          </p:cNvSpPr>
          <p:nvPr/>
        </p:nvSpPr>
        <p:spPr bwMode="auto">
          <a:xfrm>
            <a:off x="1695450" y="3130707"/>
            <a:ext cx="369888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4" name="Oval 18"/>
          <p:cNvSpPr>
            <a:spLocks noChangeAspect="1" noChangeArrowheads="1"/>
          </p:cNvSpPr>
          <p:nvPr/>
        </p:nvSpPr>
        <p:spPr bwMode="auto">
          <a:xfrm>
            <a:off x="1525588" y="2557619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5" name="Oval 19"/>
          <p:cNvSpPr>
            <a:spLocks noChangeAspect="1" noChangeArrowheads="1"/>
          </p:cNvSpPr>
          <p:nvPr/>
        </p:nvSpPr>
        <p:spPr bwMode="auto">
          <a:xfrm>
            <a:off x="1870075" y="2284569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6" name="Oval 20"/>
          <p:cNvSpPr>
            <a:spLocks noChangeAspect="1" noChangeArrowheads="1"/>
          </p:cNvSpPr>
          <p:nvPr/>
        </p:nvSpPr>
        <p:spPr bwMode="auto">
          <a:xfrm>
            <a:off x="2370138" y="2670332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7" name="Oval 21"/>
          <p:cNvSpPr>
            <a:spLocks noChangeAspect="1" noChangeArrowheads="1"/>
          </p:cNvSpPr>
          <p:nvPr/>
        </p:nvSpPr>
        <p:spPr bwMode="auto">
          <a:xfrm>
            <a:off x="2820988" y="3216432"/>
            <a:ext cx="371475" cy="3794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8" name="Oval 22"/>
          <p:cNvSpPr>
            <a:spLocks noChangeAspect="1" noChangeArrowheads="1"/>
          </p:cNvSpPr>
          <p:nvPr/>
        </p:nvSpPr>
        <p:spPr bwMode="auto">
          <a:xfrm>
            <a:off x="2281238" y="3516469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19" name="Oval 23"/>
          <p:cNvSpPr>
            <a:spLocks noChangeAspect="1" noChangeArrowheads="1"/>
          </p:cNvSpPr>
          <p:nvPr/>
        </p:nvSpPr>
        <p:spPr bwMode="auto">
          <a:xfrm>
            <a:off x="2674938" y="4275294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20" name="Oval 24"/>
          <p:cNvSpPr>
            <a:spLocks noChangeAspect="1" noChangeArrowheads="1"/>
          </p:cNvSpPr>
          <p:nvPr/>
        </p:nvSpPr>
        <p:spPr bwMode="auto">
          <a:xfrm>
            <a:off x="3260725" y="3964144"/>
            <a:ext cx="369888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21" name="Oval 25"/>
          <p:cNvSpPr>
            <a:spLocks noChangeAspect="1" noChangeArrowheads="1"/>
          </p:cNvSpPr>
          <p:nvPr/>
        </p:nvSpPr>
        <p:spPr bwMode="auto">
          <a:xfrm>
            <a:off x="3406775" y="4448332"/>
            <a:ext cx="369888" cy="3794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22" name="Oval 26"/>
          <p:cNvSpPr>
            <a:spLocks noChangeAspect="1" noChangeArrowheads="1"/>
          </p:cNvSpPr>
          <p:nvPr/>
        </p:nvSpPr>
        <p:spPr bwMode="auto">
          <a:xfrm>
            <a:off x="1828800" y="4014944"/>
            <a:ext cx="369888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23" name="Oval 27"/>
          <p:cNvSpPr>
            <a:spLocks noChangeAspect="1" noChangeArrowheads="1"/>
          </p:cNvSpPr>
          <p:nvPr/>
        </p:nvSpPr>
        <p:spPr bwMode="auto">
          <a:xfrm>
            <a:off x="3370263" y="2408394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24" name="Rectangle 28"/>
          <p:cNvSpPr>
            <a:spLocks noChangeAspect="1" noChangeArrowheads="1"/>
          </p:cNvSpPr>
          <p:nvPr/>
        </p:nvSpPr>
        <p:spPr bwMode="auto">
          <a:xfrm>
            <a:off x="5254625" y="2254407"/>
            <a:ext cx="3803650" cy="28432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25" name="Line 29"/>
          <p:cNvSpPr>
            <a:spLocks noChangeAspect="1" noChangeShapeType="1"/>
          </p:cNvSpPr>
          <p:nvPr/>
        </p:nvSpPr>
        <p:spPr bwMode="auto">
          <a:xfrm>
            <a:off x="5254625" y="3530757"/>
            <a:ext cx="2932113" cy="1565275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3826" name="Line 30"/>
          <p:cNvSpPr>
            <a:spLocks noChangeAspect="1" noChangeShapeType="1"/>
          </p:cNvSpPr>
          <p:nvPr/>
        </p:nvSpPr>
        <p:spPr bwMode="auto">
          <a:xfrm>
            <a:off x="5254625" y="2254407"/>
            <a:ext cx="3795713" cy="2014537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3827" name="Line 31"/>
          <p:cNvSpPr>
            <a:spLocks noChangeAspect="1" noChangeShapeType="1"/>
          </p:cNvSpPr>
          <p:nvPr/>
        </p:nvSpPr>
        <p:spPr bwMode="auto">
          <a:xfrm>
            <a:off x="7302500" y="2254407"/>
            <a:ext cx="1758950" cy="92075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3828" name="Oval 32"/>
          <p:cNvSpPr>
            <a:spLocks noChangeAspect="1" noChangeArrowheads="1"/>
          </p:cNvSpPr>
          <p:nvPr/>
        </p:nvSpPr>
        <p:spPr bwMode="auto">
          <a:xfrm>
            <a:off x="5772150" y="4522944"/>
            <a:ext cx="371475" cy="3794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29" name="Oval 33"/>
          <p:cNvSpPr>
            <a:spLocks noChangeAspect="1" noChangeArrowheads="1"/>
          </p:cNvSpPr>
          <p:nvPr/>
        </p:nvSpPr>
        <p:spPr bwMode="auto">
          <a:xfrm>
            <a:off x="5370513" y="3926044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0" name="Oval 34"/>
          <p:cNvSpPr>
            <a:spLocks noChangeAspect="1" noChangeArrowheads="1"/>
          </p:cNvSpPr>
          <p:nvPr/>
        </p:nvSpPr>
        <p:spPr bwMode="auto">
          <a:xfrm>
            <a:off x="5329238" y="3056094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1" name="Oval 35"/>
          <p:cNvSpPr>
            <a:spLocks noChangeAspect="1" noChangeArrowheads="1"/>
          </p:cNvSpPr>
          <p:nvPr/>
        </p:nvSpPr>
        <p:spPr bwMode="auto">
          <a:xfrm>
            <a:off x="5808663" y="3367244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2" name="Oval 36"/>
          <p:cNvSpPr>
            <a:spLocks noChangeAspect="1" noChangeArrowheads="1"/>
          </p:cNvSpPr>
          <p:nvPr/>
        </p:nvSpPr>
        <p:spPr bwMode="auto">
          <a:xfrm>
            <a:off x="5516563" y="2583019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3" name="Oval 37"/>
          <p:cNvSpPr>
            <a:spLocks noChangeAspect="1" noChangeArrowheads="1"/>
          </p:cNvSpPr>
          <p:nvPr/>
        </p:nvSpPr>
        <p:spPr bwMode="auto">
          <a:xfrm>
            <a:off x="6248400" y="4224494"/>
            <a:ext cx="369888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4" name="Oval 38"/>
          <p:cNvSpPr>
            <a:spLocks noChangeAspect="1" noChangeArrowheads="1"/>
          </p:cNvSpPr>
          <p:nvPr/>
        </p:nvSpPr>
        <p:spPr bwMode="auto">
          <a:xfrm>
            <a:off x="6613525" y="4522944"/>
            <a:ext cx="371475" cy="3794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5" name="Oval 39"/>
          <p:cNvSpPr>
            <a:spLocks noChangeAspect="1" noChangeArrowheads="1"/>
          </p:cNvSpPr>
          <p:nvPr/>
        </p:nvSpPr>
        <p:spPr bwMode="auto">
          <a:xfrm>
            <a:off x="7186613" y="4697569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6" name="Oval 40"/>
          <p:cNvSpPr>
            <a:spLocks noChangeAspect="1" noChangeArrowheads="1"/>
          </p:cNvSpPr>
          <p:nvPr/>
        </p:nvSpPr>
        <p:spPr bwMode="auto">
          <a:xfrm>
            <a:off x="6402388" y="3689507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7" name="Oval 41"/>
          <p:cNvSpPr>
            <a:spLocks noChangeAspect="1" noChangeArrowheads="1"/>
          </p:cNvSpPr>
          <p:nvPr/>
        </p:nvSpPr>
        <p:spPr bwMode="auto">
          <a:xfrm>
            <a:off x="6759575" y="4000657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8" name="Oval 42"/>
          <p:cNvSpPr>
            <a:spLocks noChangeAspect="1" noChangeArrowheads="1"/>
          </p:cNvSpPr>
          <p:nvPr/>
        </p:nvSpPr>
        <p:spPr bwMode="auto">
          <a:xfrm>
            <a:off x="6584950" y="3130707"/>
            <a:ext cx="369888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39" name="Oval 43"/>
          <p:cNvSpPr>
            <a:spLocks noChangeAspect="1" noChangeArrowheads="1"/>
          </p:cNvSpPr>
          <p:nvPr/>
        </p:nvSpPr>
        <p:spPr bwMode="auto">
          <a:xfrm>
            <a:off x="6415088" y="2557619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0" name="Oval 44"/>
          <p:cNvSpPr>
            <a:spLocks noChangeAspect="1" noChangeArrowheads="1"/>
          </p:cNvSpPr>
          <p:nvPr/>
        </p:nvSpPr>
        <p:spPr bwMode="auto">
          <a:xfrm>
            <a:off x="6759575" y="2284569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1" name="Oval 45"/>
          <p:cNvSpPr>
            <a:spLocks noChangeAspect="1" noChangeArrowheads="1"/>
          </p:cNvSpPr>
          <p:nvPr/>
        </p:nvSpPr>
        <p:spPr bwMode="auto">
          <a:xfrm>
            <a:off x="7162800" y="3557744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2" name="Oval 46"/>
          <p:cNvSpPr>
            <a:spLocks noChangeAspect="1" noChangeArrowheads="1"/>
          </p:cNvSpPr>
          <p:nvPr/>
        </p:nvSpPr>
        <p:spPr bwMode="auto">
          <a:xfrm>
            <a:off x="7710488" y="3216432"/>
            <a:ext cx="371475" cy="3794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3" name="Oval 47"/>
          <p:cNvSpPr>
            <a:spLocks noChangeAspect="1" noChangeArrowheads="1"/>
          </p:cNvSpPr>
          <p:nvPr/>
        </p:nvSpPr>
        <p:spPr bwMode="auto">
          <a:xfrm>
            <a:off x="7696200" y="2719544"/>
            <a:ext cx="369888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4" name="Oval 48"/>
          <p:cNvSpPr>
            <a:spLocks noChangeAspect="1" noChangeArrowheads="1"/>
          </p:cNvSpPr>
          <p:nvPr/>
        </p:nvSpPr>
        <p:spPr bwMode="auto">
          <a:xfrm>
            <a:off x="7564438" y="4275294"/>
            <a:ext cx="371475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5" name="Oval 49"/>
          <p:cNvSpPr>
            <a:spLocks noChangeAspect="1" noChangeArrowheads="1"/>
          </p:cNvSpPr>
          <p:nvPr/>
        </p:nvSpPr>
        <p:spPr bwMode="auto">
          <a:xfrm>
            <a:off x="8150225" y="3964144"/>
            <a:ext cx="369888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6" name="Oval 50"/>
          <p:cNvSpPr>
            <a:spLocks noChangeAspect="1" noChangeArrowheads="1"/>
          </p:cNvSpPr>
          <p:nvPr/>
        </p:nvSpPr>
        <p:spPr bwMode="auto">
          <a:xfrm>
            <a:off x="8296275" y="4448332"/>
            <a:ext cx="369888" cy="3794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7" name="Oval 51"/>
          <p:cNvSpPr>
            <a:spLocks noChangeAspect="1" noChangeArrowheads="1"/>
          </p:cNvSpPr>
          <p:nvPr/>
        </p:nvSpPr>
        <p:spPr bwMode="auto">
          <a:xfrm>
            <a:off x="8577263" y="3130707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8" name="Oval 52"/>
          <p:cNvSpPr>
            <a:spLocks noChangeAspect="1" noChangeArrowheads="1"/>
          </p:cNvSpPr>
          <p:nvPr/>
        </p:nvSpPr>
        <p:spPr bwMode="auto">
          <a:xfrm>
            <a:off x="8259763" y="2408394"/>
            <a:ext cx="369887" cy="377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49" name="Text Box 54"/>
          <p:cNvSpPr txBox="1">
            <a:spLocks noChangeArrowheads="1"/>
          </p:cNvSpPr>
          <p:nvPr/>
        </p:nvSpPr>
        <p:spPr bwMode="auto">
          <a:xfrm>
            <a:off x="5638800" y="1500344"/>
            <a:ext cx="279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400" u="sng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Division by Product</a:t>
            </a:r>
          </a:p>
        </p:txBody>
      </p:sp>
      <p:grpSp>
        <p:nvGrpSpPr>
          <p:cNvPr id="33850" name="Group 59"/>
          <p:cNvGrpSpPr>
            <a:grpSpLocks/>
          </p:cNvGrpSpPr>
          <p:nvPr/>
        </p:nvGrpSpPr>
        <p:grpSpPr bwMode="auto">
          <a:xfrm>
            <a:off x="365125" y="5059524"/>
            <a:ext cx="3803650" cy="649288"/>
            <a:chOff x="239" y="3827"/>
            <a:chExt cx="2396" cy="409"/>
          </a:xfrm>
        </p:grpSpPr>
        <p:sp>
          <p:nvSpPr>
            <p:cNvPr id="33861" name="Text Box 60"/>
            <p:cNvSpPr txBox="1">
              <a:spLocks noChangeArrowheads="1"/>
            </p:cNvSpPr>
            <p:nvPr/>
          </p:nvSpPr>
          <p:spPr bwMode="auto">
            <a:xfrm>
              <a:off x="239" y="3827"/>
              <a:ext cx="59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000000"/>
                  </a:solidFill>
                  <a:latin typeface="Franklin Gothic Medium" pitchFamily="34" charset="0"/>
                  <a:ea typeface="MS PGothic" pitchFamily="34" charset="-128"/>
                </a:rPr>
                <a:t>Region 1</a:t>
              </a:r>
              <a:endParaRPr lang="ja-JP" altLang="en-US" sz="1800" dirty="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endParaRPr>
            </a:p>
          </p:txBody>
        </p:sp>
        <p:sp>
          <p:nvSpPr>
            <p:cNvPr id="33862" name="Text Box 61"/>
            <p:cNvSpPr txBox="1">
              <a:spLocks noChangeArrowheads="1"/>
            </p:cNvSpPr>
            <p:nvPr/>
          </p:nvSpPr>
          <p:spPr bwMode="auto">
            <a:xfrm>
              <a:off x="2043" y="3827"/>
              <a:ext cx="59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000000"/>
                  </a:solidFill>
                  <a:latin typeface="Trebuchet MS" pitchFamily="34" charset="0"/>
                  <a:ea typeface="MS PGothic" pitchFamily="34" charset="-128"/>
                </a:rPr>
                <a:t>Region 4</a:t>
              </a:r>
              <a:endParaRPr lang="ja-JP" altLang="en-US" sz="1800" dirty="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33863" name="Text Box 62"/>
            <p:cNvSpPr txBox="1">
              <a:spLocks noChangeArrowheads="1"/>
            </p:cNvSpPr>
            <p:nvPr/>
          </p:nvSpPr>
          <p:spPr bwMode="auto">
            <a:xfrm>
              <a:off x="1441" y="3827"/>
              <a:ext cx="59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000000"/>
                  </a:solidFill>
                  <a:latin typeface="Trebuchet MS" pitchFamily="34" charset="0"/>
                  <a:ea typeface="MS PGothic" pitchFamily="34" charset="-128"/>
                </a:rPr>
                <a:t>Region 3</a:t>
              </a:r>
              <a:endParaRPr lang="ja-JP" altLang="en-US" sz="1800" dirty="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33864" name="Text Box 63"/>
            <p:cNvSpPr txBox="1">
              <a:spLocks noChangeArrowheads="1"/>
            </p:cNvSpPr>
            <p:nvPr/>
          </p:nvSpPr>
          <p:spPr bwMode="auto">
            <a:xfrm>
              <a:off x="840" y="3827"/>
              <a:ext cx="59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000000"/>
                  </a:solidFill>
                  <a:latin typeface="Franklin Gothic Medium" pitchFamily="34" charset="0"/>
                  <a:ea typeface="MS PGothic" pitchFamily="34" charset="-128"/>
                </a:rPr>
                <a:t>Region 2</a:t>
              </a:r>
              <a:endParaRPr lang="ja-JP" altLang="en-US" sz="1800" dirty="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endParaRPr>
            </a:p>
          </p:txBody>
        </p:sp>
      </p:grpSp>
      <p:sp>
        <p:nvSpPr>
          <p:cNvPr id="33851" name="Text Box 64"/>
          <p:cNvSpPr txBox="1">
            <a:spLocks noChangeArrowheads="1"/>
          </p:cNvSpPr>
          <p:nvPr/>
        </p:nvSpPr>
        <p:spPr bwMode="auto">
          <a:xfrm>
            <a:off x="7772400" y="1957544"/>
            <a:ext cx="109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Product B</a:t>
            </a:r>
          </a:p>
        </p:txBody>
      </p:sp>
      <p:sp>
        <p:nvSpPr>
          <p:cNvPr id="33852" name="Text Box 65"/>
          <p:cNvSpPr txBox="1">
            <a:spLocks noChangeArrowheads="1"/>
          </p:cNvSpPr>
          <p:nvPr/>
        </p:nvSpPr>
        <p:spPr bwMode="auto">
          <a:xfrm>
            <a:off x="5476875" y="1957544"/>
            <a:ext cx="169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Product A</a:t>
            </a:r>
          </a:p>
        </p:txBody>
      </p:sp>
      <p:sp>
        <p:nvSpPr>
          <p:cNvPr id="33853" name="Text Box 66"/>
          <p:cNvSpPr txBox="1">
            <a:spLocks noChangeArrowheads="1"/>
          </p:cNvSpPr>
          <p:nvPr/>
        </p:nvSpPr>
        <p:spPr bwMode="auto">
          <a:xfrm>
            <a:off x="5943600" y="5157944"/>
            <a:ext cx="1203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Product C</a:t>
            </a:r>
          </a:p>
        </p:txBody>
      </p:sp>
      <p:sp>
        <p:nvSpPr>
          <p:cNvPr id="33854" name="Text Box 67"/>
          <p:cNvSpPr txBox="1">
            <a:spLocks noChangeArrowheads="1"/>
          </p:cNvSpPr>
          <p:nvPr/>
        </p:nvSpPr>
        <p:spPr bwMode="auto">
          <a:xfrm>
            <a:off x="7935913" y="5097619"/>
            <a:ext cx="120808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 dirty="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Product D</a:t>
            </a:r>
          </a:p>
        </p:txBody>
      </p:sp>
      <p:sp>
        <p:nvSpPr>
          <p:cNvPr id="33855" name="AutoShape 69"/>
          <p:cNvSpPr>
            <a:spLocks noChangeArrowheads="1"/>
          </p:cNvSpPr>
          <p:nvPr/>
        </p:nvSpPr>
        <p:spPr bwMode="auto">
          <a:xfrm>
            <a:off x="5943600" y="5005544"/>
            <a:ext cx="1143000" cy="573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3856" name="Rectangle 70"/>
          <p:cNvSpPr>
            <a:spLocks noChangeArrowheads="1"/>
          </p:cNvSpPr>
          <p:nvPr/>
        </p:nvSpPr>
        <p:spPr bwMode="auto">
          <a:xfrm>
            <a:off x="0" y="693894"/>
            <a:ext cx="914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tIns="46800" rIns="198000" bIns="46800" anchor="ctr"/>
          <a:lstStyle/>
          <a:p>
            <a:pPr marL="98425"/>
            <a:r>
              <a:rPr lang="en-US" altLang="ja-JP" sz="2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Break down the problem “Products are not selling well”</a:t>
            </a:r>
            <a:endParaRPr lang="ja-JP" altLang="en-US" sz="28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33858" name="Text Box 54"/>
          <p:cNvSpPr txBox="1">
            <a:spLocks noChangeArrowheads="1"/>
          </p:cNvSpPr>
          <p:nvPr/>
        </p:nvSpPr>
        <p:spPr bwMode="auto">
          <a:xfrm>
            <a:off x="1066800" y="1424144"/>
            <a:ext cx="265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400" u="sng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Division by Region</a:t>
            </a:r>
          </a:p>
        </p:txBody>
      </p:sp>
      <p:sp>
        <p:nvSpPr>
          <p:cNvPr id="33859" name="AutoShape 77"/>
          <p:cNvSpPr>
            <a:spLocks noChangeArrowheads="1"/>
          </p:cNvSpPr>
          <p:nvPr/>
        </p:nvSpPr>
        <p:spPr bwMode="auto">
          <a:xfrm>
            <a:off x="0" y="1805144"/>
            <a:ext cx="2743200" cy="838200"/>
          </a:xfrm>
          <a:prstGeom prst="star24">
            <a:avLst>
              <a:gd name="adj" fmla="val 37500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1" dirty="0"/>
              <a:t>No Correlation by Region</a:t>
            </a:r>
          </a:p>
        </p:txBody>
      </p:sp>
      <p:sp>
        <p:nvSpPr>
          <p:cNvPr id="73" name="Title 3"/>
          <p:cNvSpPr txBox="1">
            <a:spLocks/>
          </p:cNvSpPr>
          <p:nvPr/>
        </p:nvSpPr>
        <p:spPr>
          <a:xfrm>
            <a:off x="169863" y="342900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2: BREAK DOWN THE PROBLEM</a:t>
            </a:r>
          </a:p>
        </p:txBody>
      </p:sp>
    </p:spTree>
    <p:extLst>
      <p:ext uri="{BB962C8B-B14F-4D97-AF65-F5344CB8AC3E}">
        <p14:creationId xmlns:p14="http://schemas.microsoft.com/office/powerpoint/2010/main" val="120498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53"/>
          <p:cNvSpPr>
            <a:spLocks noChangeShapeType="1"/>
          </p:cNvSpPr>
          <p:nvPr/>
        </p:nvSpPr>
        <p:spPr bwMode="auto">
          <a:xfrm flipH="1">
            <a:off x="2743200" y="3048000"/>
            <a:ext cx="609600" cy="7620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009650"/>
            <a:ext cx="8534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marL="98425"/>
            <a:r>
              <a:rPr lang="en-US" altLang="ja-JP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Multiply division points when you cannot think of a single “effective division point”.</a:t>
            </a:r>
            <a:endParaRPr lang="ja-JP" altLang="en-US" sz="24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graphicFrame>
        <p:nvGraphicFramePr>
          <p:cNvPr id="103555" name="Group 131"/>
          <p:cNvGraphicFramePr>
            <a:graphicFrameLocks noGrp="1"/>
          </p:cNvGraphicFramePr>
          <p:nvPr/>
        </p:nvGraphicFramePr>
        <p:xfrm>
          <a:off x="5105400" y="1752600"/>
          <a:ext cx="3246438" cy="1524002"/>
        </p:xfrm>
        <a:graphic>
          <a:graphicData uri="http://schemas.openxmlformats.org/drawingml/2006/table">
            <a:tbl>
              <a:tblPr/>
              <a:tblGrid>
                <a:gridCol w="1574800"/>
                <a:gridCol w="167163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By area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# of appliances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Eastern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70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Western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62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Southern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83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Northern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79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294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304800" y="1752600"/>
            <a:ext cx="480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>
                <a:solidFill>
                  <a:srgbClr val="000000"/>
                </a:solidFill>
                <a:ea typeface="MS PGothic" pitchFamily="34" charset="-128"/>
              </a:rPr>
              <a:t>The problem -  “Home electric appliances are not selling well.”</a:t>
            </a:r>
            <a:endParaRPr lang="ja-JP" altLang="en-US" sz="2000">
              <a:solidFill>
                <a:srgbClr val="000000"/>
              </a:solidFill>
              <a:ea typeface="MS PGothic" pitchFamily="34" charset="-128"/>
            </a:endParaRPr>
          </a:p>
        </p:txBody>
      </p:sp>
      <p:graphicFrame>
        <p:nvGraphicFramePr>
          <p:cNvPr id="47210" name="Group 106"/>
          <p:cNvGraphicFramePr>
            <a:graphicFrameLocks noGrp="1"/>
          </p:cNvGraphicFramePr>
          <p:nvPr/>
        </p:nvGraphicFramePr>
        <p:xfrm>
          <a:off x="228600" y="3505200"/>
          <a:ext cx="2427288" cy="1789567"/>
        </p:xfrm>
        <a:graphic>
          <a:graphicData uri="http://schemas.openxmlformats.org/drawingml/2006/table">
            <a:tbl>
              <a:tblPr/>
              <a:tblGrid>
                <a:gridCol w="1185863"/>
                <a:gridCol w="1241425"/>
              </a:tblGrid>
              <a:tr h="426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By product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# of sales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Digital camera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108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Video camera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88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TV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98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49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294</a:t>
                      </a:r>
                    </a:p>
                  </a:txBody>
                  <a:tcPr marL="198120" marR="19812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211" name="Group 107"/>
          <p:cNvGraphicFramePr>
            <a:graphicFrameLocks noGrp="1"/>
          </p:cNvGraphicFramePr>
          <p:nvPr/>
        </p:nvGraphicFramePr>
        <p:xfrm>
          <a:off x="3276600" y="3692525"/>
          <a:ext cx="5638800" cy="2449512"/>
        </p:xfrm>
        <a:graphic>
          <a:graphicData uri="http://schemas.openxmlformats.org/drawingml/2006/table">
            <a:tbl>
              <a:tblPr/>
              <a:tblGrid>
                <a:gridCol w="1300163"/>
                <a:gridCol w="892175"/>
                <a:gridCol w="838200"/>
                <a:gridCol w="944562"/>
                <a:gridCol w="873125"/>
                <a:gridCol w="790575"/>
              </a:tblGrid>
              <a:tr h="7337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Product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East</a:t>
                      </a:r>
                    </a:p>
                  </a:txBody>
                  <a:tcPr marL="198120" marR="19812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West</a:t>
                      </a:r>
                    </a:p>
                  </a:txBody>
                  <a:tcPr marL="198120" marR="19812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South</a:t>
                      </a:r>
                    </a:p>
                  </a:txBody>
                  <a:tcPr marL="198120" marR="19812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North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198120" marR="19812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198120" marR="19812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Digital camera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23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108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Video camera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88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TV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98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48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70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62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83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79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294</a:t>
                      </a:r>
                    </a:p>
                  </a:txBody>
                  <a:tcPr marL="198000" marR="198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09" name="AutoShape 115"/>
          <p:cNvSpPr>
            <a:spLocks noChangeArrowheads="1"/>
          </p:cNvSpPr>
          <p:nvPr/>
        </p:nvSpPr>
        <p:spPr bwMode="auto">
          <a:xfrm>
            <a:off x="7696200" y="2057400"/>
            <a:ext cx="663575" cy="990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33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4910" name="AutoShape 116"/>
          <p:cNvSpPr>
            <a:spLocks noChangeArrowheads="1"/>
          </p:cNvSpPr>
          <p:nvPr/>
        </p:nvSpPr>
        <p:spPr bwMode="auto">
          <a:xfrm>
            <a:off x="1981200" y="3962400"/>
            <a:ext cx="663575" cy="1066800"/>
          </a:xfrm>
          <a:prstGeom prst="roundRect">
            <a:avLst>
              <a:gd name="adj" fmla="val 15176"/>
            </a:avLst>
          </a:prstGeom>
          <a:noFill/>
          <a:ln w="57150">
            <a:solidFill>
              <a:srgbClr val="33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4911" name="Text Box 117"/>
          <p:cNvSpPr txBox="1">
            <a:spLocks noChangeArrowheads="1"/>
          </p:cNvSpPr>
          <p:nvPr/>
        </p:nvSpPr>
        <p:spPr bwMode="auto">
          <a:xfrm>
            <a:off x="3429000" y="3276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Monthly Sales</a:t>
            </a:r>
          </a:p>
        </p:txBody>
      </p:sp>
      <p:sp>
        <p:nvSpPr>
          <p:cNvPr id="34912" name="AutoShape 118"/>
          <p:cNvSpPr>
            <a:spLocks noChangeArrowheads="1"/>
          </p:cNvSpPr>
          <p:nvPr/>
        </p:nvSpPr>
        <p:spPr bwMode="auto">
          <a:xfrm>
            <a:off x="5486400" y="4953000"/>
            <a:ext cx="838200" cy="5048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l"/>
            <a:endParaRPr lang="en-US"/>
          </a:p>
        </p:txBody>
      </p:sp>
      <p:sp>
        <p:nvSpPr>
          <p:cNvPr id="34913" name="AutoShape 119"/>
          <p:cNvSpPr>
            <a:spLocks noChangeArrowheads="1"/>
          </p:cNvSpPr>
          <p:nvPr/>
        </p:nvSpPr>
        <p:spPr bwMode="auto">
          <a:xfrm>
            <a:off x="6248400" y="3276600"/>
            <a:ext cx="1295400" cy="381000"/>
          </a:xfrm>
          <a:prstGeom prst="downArrow">
            <a:avLst>
              <a:gd name="adj1" fmla="val 53019"/>
              <a:gd name="adj2" fmla="val 67778"/>
            </a:avLst>
          </a:prstGeom>
          <a:gradFill rotWithShape="0">
            <a:gsLst>
              <a:gs pos="0">
                <a:srgbClr val="33CCFF"/>
              </a:gs>
              <a:gs pos="100000">
                <a:srgbClr val="3366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l"/>
            <a:endParaRPr lang="en-US"/>
          </a:p>
        </p:txBody>
      </p:sp>
      <p:sp>
        <p:nvSpPr>
          <p:cNvPr id="34914" name="AutoShape 120"/>
          <p:cNvSpPr>
            <a:spLocks noChangeArrowheads="1"/>
          </p:cNvSpPr>
          <p:nvPr/>
        </p:nvSpPr>
        <p:spPr bwMode="auto">
          <a:xfrm rot="-5400000">
            <a:off x="2271713" y="4281487"/>
            <a:ext cx="1371600" cy="428625"/>
          </a:xfrm>
          <a:prstGeom prst="downArrow">
            <a:avLst>
              <a:gd name="adj1" fmla="val 46167"/>
              <a:gd name="adj2" fmla="val 70741"/>
            </a:avLst>
          </a:prstGeom>
          <a:gradFill rotWithShape="0">
            <a:gsLst>
              <a:gs pos="0">
                <a:srgbClr val="33CCFF"/>
              </a:gs>
              <a:gs pos="100000">
                <a:srgbClr val="3366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l"/>
            <a:endParaRPr lang="en-US"/>
          </a:p>
        </p:txBody>
      </p:sp>
      <p:sp>
        <p:nvSpPr>
          <p:cNvPr id="34915" name="Line 154"/>
          <p:cNvSpPr>
            <a:spLocks noChangeShapeType="1"/>
          </p:cNvSpPr>
          <p:nvPr/>
        </p:nvSpPr>
        <p:spPr bwMode="auto">
          <a:xfrm flipV="1">
            <a:off x="4876800" y="2667000"/>
            <a:ext cx="2514600" cy="1524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6" name="Text Box 121"/>
          <p:cNvSpPr txBox="1">
            <a:spLocks noChangeArrowheads="1"/>
          </p:cNvSpPr>
          <p:nvPr/>
        </p:nvSpPr>
        <p:spPr bwMode="auto">
          <a:xfrm>
            <a:off x="2362200" y="2667000"/>
            <a:ext cx="25304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3366CC"/>
                </a:solidFill>
                <a:latin typeface="Franklin Gothic Medium" pitchFamily="34" charset="0"/>
                <a:ea typeface="MS PGothic" pitchFamily="34" charset="-128"/>
              </a:rPr>
              <a:t>No clear differences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27000" y="273050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2: BREAK DOWN THE PROBLEM</a:t>
            </a:r>
          </a:p>
        </p:txBody>
      </p:sp>
    </p:spTree>
    <p:extLst>
      <p:ext uri="{BB962C8B-B14F-4D97-AF65-F5344CB8AC3E}">
        <p14:creationId xmlns:p14="http://schemas.microsoft.com/office/powerpoint/2010/main" val="353206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AutoShape 5"/>
          <p:cNvSpPr>
            <a:spLocks noChangeAspect="1" noChangeArrowheads="1"/>
          </p:cNvSpPr>
          <p:nvPr/>
        </p:nvSpPr>
        <p:spPr bwMode="auto">
          <a:xfrm>
            <a:off x="2398471" y="1639409"/>
            <a:ext cx="3432175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en-US" altLang="ja-JP" sz="2000" b="1" dirty="0">
                <a:ea typeface="ＭＳ Ｐゴシック" pitchFamily="34" charset="-128"/>
              </a:rPr>
              <a:t>150 Defects</a:t>
            </a:r>
          </a:p>
        </p:txBody>
      </p:sp>
      <p:sp>
        <p:nvSpPr>
          <p:cNvPr id="89094" name="AutoShape 6"/>
          <p:cNvSpPr>
            <a:spLocks noChangeAspect="1" noChangeArrowheads="1"/>
          </p:cNvSpPr>
          <p:nvPr/>
        </p:nvSpPr>
        <p:spPr bwMode="auto">
          <a:xfrm>
            <a:off x="1460259" y="2450622"/>
            <a:ext cx="1401762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en-US" altLang="ja-JP" sz="2000" b="1" dirty="0">
                <a:solidFill>
                  <a:srgbClr val="000000"/>
                </a:solidFill>
                <a:ea typeface="ＭＳ Ｐゴシック" pitchFamily="34" charset="-128"/>
              </a:rPr>
              <a:t>25 Pump A</a:t>
            </a:r>
          </a:p>
        </p:txBody>
      </p:sp>
      <p:sp>
        <p:nvSpPr>
          <p:cNvPr id="89095" name="AutoShape 7"/>
          <p:cNvSpPr>
            <a:spLocks noChangeAspect="1" noChangeArrowheads="1"/>
          </p:cNvSpPr>
          <p:nvPr/>
        </p:nvSpPr>
        <p:spPr bwMode="auto">
          <a:xfrm>
            <a:off x="3085859" y="2450622"/>
            <a:ext cx="2035175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en-US" altLang="ja-JP" sz="2000" b="1" dirty="0">
                <a:solidFill>
                  <a:srgbClr val="000000"/>
                </a:solidFill>
                <a:ea typeface="ＭＳ Ｐゴシック" pitchFamily="34" charset="-128"/>
              </a:rPr>
              <a:t>50 Pump B</a:t>
            </a:r>
          </a:p>
        </p:txBody>
      </p:sp>
      <p:sp>
        <p:nvSpPr>
          <p:cNvPr id="89096" name="AutoShape 8"/>
          <p:cNvSpPr>
            <a:spLocks noChangeAspect="1" noChangeArrowheads="1"/>
          </p:cNvSpPr>
          <p:nvPr/>
        </p:nvSpPr>
        <p:spPr bwMode="auto">
          <a:xfrm>
            <a:off x="5376621" y="2450622"/>
            <a:ext cx="1398588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1" lang="en-US" altLang="ja-JP" sz="2000" b="1" dirty="0">
                <a:solidFill>
                  <a:srgbClr val="000000"/>
                </a:solidFill>
                <a:ea typeface="ＭＳ Ｐゴシック" pitchFamily="34" charset="-128"/>
              </a:rPr>
              <a:t>75 Pump C</a:t>
            </a:r>
          </a:p>
        </p:txBody>
      </p:sp>
      <p:cxnSp>
        <p:nvCxnSpPr>
          <p:cNvPr id="35847" name="AutoShape 9"/>
          <p:cNvCxnSpPr>
            <a:cxnSpLocks noChangeAspect="1" noChangeShapeType="1"/>
            <a:stCxn id="89093" idx="2"/>
            <a:endCxn id="89094" idx="0"/>
          </p:cNvCxnSpPr>
          <p:nvPr/>
        </p:nvCxnSpPr>
        <p:spPr bwMode="auto">
          <a:xfrm rot="5400000">
            <a:off x="2959653" y="1295715"/>
            <a:ext cx="357188" cy="1952625"/>
          </a:xfrm>
          <a:prstGeom prst="bentConnector3">
            <a:avLst>
              <a:gd name="adj1" fmla="val 4978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AutoShape 10"/>
          <p:cNvCxnSpPr>
            <a:cxnSpLocks noChangeAspect="1" noChangeShapeType="1"/>
            <a:stCxn id="89093" idx="2"/>
            <a:endCxn id="89096" idx="0"/>
          </p:cNvCxnSpPr>
          <p:nvPr/>
        </p:nvCxnSpPr>
        <p:spPr bwMode="auto">
          <a:xfrm rot="16200000" flipH="1">
            <a:off x="4926565" y="1281428"/>
            <a:ext cx="338138" cy="1962150"/>
          </a:xfrm>
          <a:prstGeom prst="bentConnector3">
            <a:avLst>
              <a:gd name="adj1" fmla="val 5258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9" name="AutoShape 13"/>
          <p:cNvSpPr>
            <a:spLocks noChangeAspect="1" noChangeArrowheads="1"/>
          </p:cNvSpPr>
          <p:nvPr/>
        </p:nvSpPr>
        <p:spPr bwMode="auto">
          <a:xfrm>
            <a:off x="3541471" y="3268184"/>
            <a:ext cx="941388" cy="4524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ja-JP" sz="1200" b="1" dirty="0" smtClean="0">
                <a:solidFill>
                  <a:srgbClr val="000000"/>
                </a:solidFill>
                <a:ea typeface="ＭＳ Ｐゴシック" pitchFamily="34" charset="-128"/>
              </a:rPr>
              <a:t>12 Low </a:t>
            </a:r>
          </a:p>
          <a:p>
            <a:pPr algn="ctr"/>
            <a:r>
              <a:rPr kumimoji="1" lang="en-US" altLang="ja-JP" sz="1200" b="1" dirty="0" smtClean="0">
                <a:solidFill>
                  <a:srgbClr val="000000"/>
                </a:solidFill>
                <a:ea typeface="ＭＳ Ｐゴシック" pitchFamily="34" charset="-128"/>
              </a:rPr>
              <a:t>Pressure</a:t>
            </a:r>
            <a:endParaRPr kumimoji="1" lang="en-US" altLang="ja-JP" sz="12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850" name="AutoShape 17"/>
          <p:cNvSpPr>
            <a:spLocks noChangeAspect="1" noChangeArrowheads="1"/>
          </p:cNvSpPr>
          <p:nvPr/>
        </p:nvSpPr>
        <p:spPr bwMode="auto">
          <a:xfrm>
            <a:off x="4608271" y="3268184"/>
            <a:ext cx="990600" cy="4524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ja-JP" sz="1200" b="1" dirty="0">
                <a:solidFill>
                  <a:srgbClr val="000000"/>
                </a:solidFill>
                <a:ea typeface="ＭＳ Ｐゴシック" pitchFamily="34" charset="-128"/>
              </a:rPr>
              <a:t>40</a:t>
            </a:r>
          </a:p>
          <a:p>
            <a:pPr algn="ctr"/>
            <a:r>
              <a:rPr kumimoji="1" lang="en-US" altLang="ja-JP" sz="1200" b="1" dirty="0">
                <a:solidFill>
                  <a:srgbClr val="000000"/>
                </a:solidFill>
                <a:ea typeface="ＭＳ Ｐゴシック" pitchFamily="34" charset="-128"/>
              </a:rPr>
              <a:t>Cracked</a:t>
            </a:r>
          </a:p>
        </p:txBody>
      </p:sp>
      <p:sp>
        <p:nvSpPr>
          <p:cNvPr id="35851" name="AutoShape 18"/>
          <p:cNvSpPr>
            <a:spLocks noChangeAspect="1" noChangeArrowheads="1"/>
          </p:cNvSpPr>
          <p:nvPr/>
        </p:nvSpPr>
        <p:spPr bwMode="auto">
          <a:xfrm>
            <a:off x="5827471" y="3268184"/>
            <a:ext cx="947738" cy="4524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ja-JP" sz="1200" b="1" dirty="0">
                <a:solidFill>
                  <a:srgbClr val="000000"/>
                </a:solidFill>
                <a:ea typeface="ＭＳ Ｐゴシック" pitchFamily="34" charset="-128"/>
              </a:rPr>
              <a:t>23</a:t>
            </a:r>
          </a:p>
          <a:p>
            <a:pPr algn="ctr"/>
            <a:r>
              <a:rPr kumimoji="1" lang="en-US" altLang="ja-JP" sz="1200" b="1" dirty="0" err="1">
                <a:solidFill>
                  <a:srgbClr val="000000"/>
                </a:solidFill>
                <a:ea typeface="ＭＳ Ｐゴシック" pitchFamily="34" charset="-128"/>
              </a:rPr>
              <a:t>Mis</a:t>
            </a:r>
            <a:r>
              <a:rPr kumimoji="1" lang="en-US" altLang="ja-JP" sz="1200" b="1" dirty="0">
                <a:solidFill>
                  <a:srgbClr val="000000"/>
                </a:solidFill>
                <a:ea typeface="ＭＳ Ｐゴシック" pitchFamily="34" charset="-128"/>
              </a:rPr>
              <a:t>-wire</a:t>
            </a:r>
          </a:p>
        </p:txBody>
      </p:sp>
      <p:cxnSp>
        <p:nvCxnSpPr>
          <p:cNvPr id="35852" name="AutoShape 19"/>
          <p:cNvCxnSpPr>
            <a:cxnSpLocks noChangeAspect="1" noChangeShapeType="1"/>
            <a:stCxn id="89096" idx="2"/>
            <a:endCxn id="35851" idx="0"/>
          </p:cNvCxnSpPr>
          <p:nvPr/>
        </p:nvCxnSpPr>
        <p:spPr bwMode="auto">
          <a:xfrm rot="16200000" flipH="1">
            <a:off x="6017178" y="2983228"/>
            <a:ext cx="344487" cy="225425"/>
          </a:xfrm>
          <a:prstGeom prst="bentConnector3">
            <a:avLst>
              <a:gd name="adj1" fmla="val 470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20"/>
          <p:cNvCxnSpPr>
            <a:cxnSpLocks noChangeAspect="1" noChangeShapeType="1"/>
            <a:stCxn id="89096" idx="2"/>
            <a:endCxn id="35850" idx="0"/>
          </p:cNvCxnSpPr>
          <p:nvPr/>
        </p:nvCxnSpPr>
        <p:spPr bwMode="auto">
          <a:xfrm rot="5400000">
            <a:off x="5425040" y="2602228"/>
            <a:ext cx="330200" cy="973138"/>
          </a:xfrm>
          <a:prstGeom prst="bentConnector3">
            <a:avLst>
              <a:gd name="adj1" fmla="val 4903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4" name="Rectangle 30"/>
          <p:cNvSpPr>
            <a:spLocks noChangeAspect="1" noChangeArrowheads="1"/>
          </p:cNvSpPr>
          <p:nvPr/>
        </p:nvSpPr>
        <p:spPr bwMode="auto">
          <a:xfrm>
            <a:off x="722071" y="1517217"/>
            <a:ext cx="14939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en-US" altLang="ja-JP" sz="1600" b="1" dirty="0">
                <a:ea typeface="ＭＳ Ｐゴシック" pitchFamily="34" charset="-128"/>
              </a:rPr>
              <a:t>Answer:</a:t>
            </a:r>
          </a:p>
          <a:p>
            <a:r>
              <a:rPr kumimoji="1" lang="en-US" altLang="ja-JP" sz="1600" b="1" dirty="0">
                <a:ea typeface="ＭＳ Ｐゴシック" pitchFamily="34" charset="-128"/>
              </a:rPr>
              <a:t>What? Where? </a:t>
            </a:r>
          </a:p>
          <a:p>
            <a:r>
              <a:rPr kumimoji="1" lang="en-US" altLang="ja-JP" sz="1600" b="1" dirty="0">
                <a:ea typeface="ＭＳ Ｐゴシック" pitchFamily="34" charset="-128"/>
              </a:rPr>
              <a:t>When? Who?</a:t>
            </a:r>
          </a:p>
        </p:txBody>
      </p:sp>
      <p:cxnSp>
        <p:nvCxnSpPr>
          <p:cNvPr id="35855" name="AutoShape 20"/>
          <p:cNvCxnSpPr>
            <a:cxnSpLocks noChangeAspect="1" noChangeShapeType="1"/>
            <a:stCxn id="89096" idx="2"/>
            <a:endCxn id="35849" idx="0"/>
          </p:cNvCxnSpPr>
          <p:nvPr/>
        </p:nvCxnSpPr>
        <p:spPr bwMode="auto">
          <a:xfrm rot="5400000">
            <a:off x="4872590" y="2064066"/>
            <a:ext cx="344487" cy="2063750"/>
          </a:xfrm>
          <a:prstGeom prst="bentConnector3">
            <a:avLst>
              <a:gd name="adj1" fmla="val 4700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6" name="AutoShape 43"/>
          <p:cNvSpPr>
            <a:spLocks noChangeArrowheads="1"/>
          </p:cNvSpPr>
          <p:nvPr/>
        </p:nvSpPr>
        <p:spPr bwMode="auto">
          <a:xfrm>
            <a:off x="6894271" y="2277584"/>
            <a:ext cx="1447800" cy="762000"/>
          </a:xfrm>
          <a:prstGeom prst="leftArrow">
            <a:avLst>
              <a:gd name="adj1" fmla="val 50000"/>
              <a:gd name="adj2" fmla="val 47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/>
              <a:t>Pump Type</a:t>
            </a:r>
          </a:p>
        </p:txBody>
      </p:sp>
      <p:sp>
        <p:nvSpPr>
          <p:cNvPr id="35857" name="AutoShape 44"/>
          <p:cNvSpPr>
            <a:spLocks noChangeArrowheads="1"/>
          </p:cNvSpPr>
          <p:nvPr/>
        </p:nvSpPr>
        <p:spPr bwMode="auto">
          <a:xfrm>
            <a:off x="6894271" y="3115784"/>
            <a:ext cx="1447800" cy="762000"/>
          </a:xfrm>
          <a:prstGeom prst="leftArrow">
            <a:avLst>
              <a:gd name="adj1" fmla="val 50000"/>
              <a:gd name="adj2" fmla="val 47500"/>
            </a:avLst>
          </a:prstGeom>
          <a:solidFill>
            <a:srgbClr val="AAE8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dirty="0"/>
              <a:t>Defect Type</a:t>
            </a:r>
          </a:p>
        </p:txBody>
      </p:sp>
      <p:pic>
        <p:nvPicPr>
          <p:cNvPr id="35858" name="Picture 46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71" y="3785664"/>
            <a:ext cx="2133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Rectangle 48"/>
          <p:cNvSpPr>
            <a:spLocks noChangeArrowheads="1"/>
          </p:cNvSpPr>
          <p:nvPr/>
        </p:nvSpPr>
        <p:spPr bwMode="auto">
          <a:xfrm>
            <a:off x="874471" y="3191984"/>
            <a:ext cx="838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dirty="0"/>
              <a:t>10</a:t>
            </a:r>
          </a:p>
          <a:p>
            <a:r>
              <a:rPr lang="en-US" sz="1600" dirty="0"/>
              <a:t>Lt Hand</a:t>
            </a:r>
          </a:p>
        </p:txBody>
      </p:sp>
      <p:sp>
        <p:nvSpPr>
          <p:cNvPr id="35860" name="Rectangle 49"/>
          <p:cNvSpPr>
            <a:spLocks noChangeArrowheads="1"/>
          </p:cNvSpPr>
          <p:nvPr/>
        </p:nvSpPr>
        <p:spPr bwMode="auto">
          <a:xfrm>
            <a:off x="1712671" y="3191984"/>
            <a:ext cx="838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dirty="0"/>
              <a:t>10</a:t>
            </a:r>
          </a:p>
          <a:p>
            <a:r>
              <a:rPr lang="en-US" sz="1600" dirty="0"/>
              <a:t>Center</a:t>
            </a:r>
          </a:p>
        </p:txBody>
      </p:sp>
      <p:sp>
        <p:nvSpPr>
          <p:cNvPr id="35861" name="Rectangle 50"/>
          <p:cNvSpPr>
            <a:spLocks noChangeArrowheads="1"/>
          </p:cNvSpPr>
          <p:nvPr/>
        </p:nvSpPr>
        <p:spPr bwMode="auto">
          <a:xfrm>
            <a:off x="2550871" y="3191984"/>
            <a:ext cx="838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dirty="0"/>
              <a:t>20</a:t>
            </a:r>
          </a:p>
          <a:p>
            <a:r>
              <a:rPr lang="en-US" sz="1600" dirty="0" err="1"/>
              <a:t>Rt</a:t>
            </a:r>
            <a:r>
              <a:rPr lang="en-US" sz="1600" dirty="0"/>
              <a:t> Hand</a:t>
            </a:r>
          </a:p>
        </p:txBody>
      </p:sp>
      <p:cxnSp>
        <p:nvCxnSpPr>
          <p:cNvPr id="35862" name="AutoShape 20"/>
          <p:cNvCxnSpPr>
            <a:cxnSpLocks noChangeAspect="1" noChangeShapeType="1"/>
            <a:stCxn id="35850" idx="2"/>
            <a:endCxn id="35861" idx="3"/>
          </p:cNvCxnSpPr>
          <p:nvPr/>
        </p:nvCxnSpPr>
        <p:spPr bwMode="auto">
          <a:xfrm rot="5400000">
            <a:off x="4165358" y="2977672"/>
            <a:ext cx="180975" cy="16954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3" name="AutoShape 52"/>
          <p:cNvSpPr>
            <a:spLocks noChangeArrowheads="1"/>
          </p:cNvSpPr>
          <p:nvPr/>
        </p:nvSpPr>
        <p:spPr bwMode="auto">
          <a:xfrm>
            <a:off x="3465271" y="3953984"/>
            <a:ext cx="1447800" cy="762000"/>
          </a:xfrm>
          <a:prstGeom prst="leftArrow">
            <a:avLst>
              <a:gd name="adj1" fmla="val 50000"/>
              <a:gd name="adj2" fmla="val 47500"/>
            </a:avLst>
          </a:prstGeom>
          <a:solidFill>
            <a:srgbClr val="AAE8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/>
              <a:t>Location</a:t>
            </a:r>
          </a:p>
        </p:txBody>
      </p:sp>
      <p:grpSp>
        <p:nvGrpSpPr>
          <p:cNvPr id="35864" name="Group 58"/>
          <p:cNvGrpSpPr>
            <a:grpSpLocks/>
          </p:cNvGrpSpPr>
          <p:nvPr/>
        </p:nvGrpSpPr>
        <p:grpSpPr bwMode="auto">
          <a:xfrm>
            <a:off x="610946" y="5008084"/>
            <a:ext cx="4149725" cy="1003300"/>
            <a:chOff x="218" y="3352"/>
            <a:chExt cx="2614" cy="632"/>
          </a:xfrm>
        </p:grpSpPr>
        <p:sp>
          <p:nvSpPr>
            <p:cNvPr id="35867" name="AutoShape 25"/>
            <p:cNvSpPr>
              <a:spLocks noChangeAspect="1" noChangeArrowheads="1"/>
            </p:cNvSpPr>
            <p:nvPr/>
          </p:nvSpPr>
          <p:spPr bwMode="auto">
            <a:xfrm>
              <a:off x="2223" y="3601"/>
              <a:ext cx="607" cy="288"/>
            </a:xfrm>
            <a:prstGeom prst="rightArrow">
              <a:avLst>
                <a:gd name="adj1" fmla="val 100000"/>
                <a:gd name="adj2" fmla="val 5269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5868" name="AutoShape 26"/>
            <p:cNvSpPr>
              <a:spLocks noChangeAspect="1" noChangeArrowheads="1"/>
            </p:cNvSpPr>
            <p:nvPr/>
          </p:nvSpPr>
          <p:spPr bwMode="auto">
            <a:xfrm>
              <a:off x="1769" y="3601"/>
              <a:ext cx="607" cy="288"/>
            </a:xfrm>
            <a:prstGeom prst="rightArrow">
              <a:avLst>
                <a:gd name="adj1" fmla="val 100000"/>
                <a:gd name="adj2" fmla="val 5269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3333CC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89126" name="Rectangle 38"/>
            <p:cNvSpPr>
              <a:spLocks noChangeArrowheads="1"/>
            </p:cNvSpPr>
            <p:nvPr/>
          </p:nvSpPr>
          <p:spPr bwMode="auto">
            <a:xfrm>
              <a:off x="1827" y="3609"/>
              <a:ext cx="52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Process</a:t>
              </a:r>
            </a:p>
            <a:p>
              <a:pPr algn="ctr">
                <a:defRPr/>
              </a:pPr>
              <a:r>
                <a:rPr kumimoji="1"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35870" name="AutoShape 39"/>
            <p:cNvSpPr>
              <a:spLocks noChangeAspect="1" noChangeArrowheads="1"/>
            </p:cNvSpPr>
            <p:nvPr/>
          </p:nvSpPr>
          <p:spPr bwMode="auto">
            <a:xfrm>
              <a:off x="1316" y="3601"/>
              <a:ext cx="589" cy="288"/>
            </a:xfrm>
            <a:prstGeom prst="rightArrow">
              <a:avLst>
                <a:gd name="adj1" fmla="val 100000"/>
                <a:gd name="adj2" fmla="val 5112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5871" name="AutoShape 40"/>
            <p:cNvSpPr>
              <a:spLocks noChangeAspect="1" noChangeArrowheads="1"/>
            </p:cNvSpPr>
            <p:nvPr/>
          </p:nvSpPr>
          <p:spPr bwMode="auto">
            <a:xfrm>
              <a:off x="896" y="3604"/>
              <a:ext cx="556" cy="287"/>
            </a:xfrm>
            <a:prstGeom prst="rightArrow">
              <a:avLst>
                <a:gd name="adj1" fmla="val 100000"/>
                <a:gd name="adj2" fmla="val 4843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5872" name="AutoShape 41"/>
            <p:cNvSpPr>
              <a:spLocks noChangeAspect="1" noChangeArrowheads="1"/>
            </p:cNvSpPr>
            <p:nvPr/>
          </p:nvSpPr>
          <p:spPr bwMode="auto">
            <a:xfrm>
              <a:off x="450" y="3604"/>
              <a:ext cx="607" cy="287"/>
            </a:xfrm>
            <a:prstGeom prst="rightArrow">
              <a:avLst>
                <a:gd name="adj1" fmla="val 100000"/>
                <a:gd name="adj2" fmla="val 5287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" name="Rectangle 38"/>
            <p:cNvSpPr>
              <a:spLocks noChangeArrowheads="1"/>
            </p:cNvSpPr>
            <p:nvPr/>
          </p:nvSpPr>
          <p:spPr bwMode="auto">
            <a:xfrm>
              <a:off x="2307" y="3676"/>
              <a:ext cx="525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Inspect</a:t>
              </a:r>
            </a:p>
          </p:txBody>
        </p:sp>
        <p:sp>
          <p:nvSpPr>
            <p:cNvPr id="3" name="Rectangle 38"/>
            <p:cNvSpPr>
              <a:spLocks noChangeArrowheads="1"/>
            </p:cNvSpPr>
            <p:nvPr/>
          </p:nvSpPr>
          <p:spPr bwMode="auto">
            <a:xfrm>
              <a:off x="1347" y="3618"/>
              <a:ext cx="52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Process</a:t>
              </a:r>
            </a:p>
            <a:p>
              <a:pPr algn="ctr">
                <a:defRPr/>
              </a:pPr>
              <a:r>
                <a:rPr kumimoji="1"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3</a:t>
              </a:r>
            </a:p>
          </p:txBody>
        </p:sp>
        <p:sp>
          <p:nvSpPr>
            <p:cNvPr id="4" name="Rectangle 38"/>
            <p:cNvSpPr>
              <a:spLocks noChangeArrowheads="1"/>
            </p:cNvSpPr>
            <p:nvPr/>
          </p:nvSpPr>
          <p:spPr bwMode="auto">
            <a:xfrm>
              <a:off x="918" y="3618"/>
              <a:ext cx="52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Process</a:t>
              </a:r>
            </a:p>
            <a:p>
              <a:pPr algn="ctr">
                <a:defRPr/>
              </a:pPr>
              <a:r>
                <a:rPr kumimoji="1"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435" y="3600"/>
              <a:ext cx="525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Process</a:t>
              </a:r>
            </a:p>
            <a:p>
              <a:pPr algn="ctr">
                <a:defRPr/>
              </a:pPr>
              <a:r>
                <a:rPr kumimoji="1"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35877" name="Oval 27"/>
            <p:cNvSpPr>
              <a:spLocks noChangeAspect="1" noChangeArrowheads="1"/>
            </p:cNvSpPr>
            <p:nvPr/>
          </p:nvSpPr>
          <p:spPr bwMode="auto">
            <a:xfrm>
              <a:off x="1683" y="3484"/>
              <a:ext cx="720" cy="500"/>
            </a:xfrm>
            <a:prstGeom prst="ellipse">
              <a:avLst/>
            </a:prstGeom>
            <a:noFill/>
            <a:ln w="38100">
              <a:solidFill>
                <a:srgbClr val="FF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5878" name="Text Box 57"/>
            <p:cNvSpPr txBox="1">
              <a:spLocks noChangeArrowheads="1"/>
            </p:cNvSpPr>
            <p:nvPr/>
          </p:nvSpPr>
          <p:spPr bwMode="auto">
            <a:xfrm>
              <a:off x="218" y="3352"/>
              <a:ext cx="1081" cy="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r>
                <a:rPr lang="en-US"/>
                <a:t>Point of Occurrence:</a:t>
              </a:r>
            </a:p>
          </p:txBody>
        </p:sp>
      </p:grpSp>
      <p:sp>
        <p:nvSpPr>
          <p:cNvPr id="35865" name="Text Box 60"/>
          <p:cNvSpPr txBox="1">
            <a:spLocks noChangeArrowheads="1"/>
          </p:cNvSpPr>
          <p:nvPr/>
        </p:nvSpPr>
        <p:spPr bwMode="auto">
          <a:xfrm>
            <a:off x="5284546" y="4309584"/>
            <a:ext cx="3362325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 b="1" u="sng"/>
              <a:t>Prioritized Problem at Point of Occurrence:</a:t>
            </a:r>
          </a:p>
          <a:p>
            <a:pPr eaLnBrk="1" hangingPunct="1"/>
            <a:r>
              <a:rPr lang="en-US" sz="2000"/>
              <a:t>Cracks are occurring on Pump C, RH Side, </a:t>
            </a:r>
          </a:p>
          <a:p>
            <a:pPr eaLnBrk="1" hangingPunct="1"/>
            <a:r>
              <a:rPr lang="en-US" sz="2000"/>
              <a:t>At Process #4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457200" y="78472"/>
            <a:ext cx="8229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Step </a:t>
            </a:r>
            <a:r>
              <a:rPr lang="en-US" dirty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: Break the Problem Down – Pump Example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5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76" y="827666"/>
            <a:ext cx="5812221" cy="374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019800"/>
            <a:ext cx="9144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marL="98425" algn="ctr"/>
            <a:r>
              <a:rPr lang="en-US" altLang="ja-JP" sz="2400" dirty="0">
                <a:solidFill>
                  <a:srgbClr val="000000"/>
                </a:solidFill>
                <a:latin typeface="Franklin Gothic Medium" pitchFamily="34" charset="0"/>
                <a:ea typeface="ＭＳ Ｐゴシック" pitchFamily="34" charset="-128"/>
              </a:rPr>
              <a:t>Then Locate the Point of Occurrence…..</a:t>
            </a: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76" y="4545686"/>
            <a:ext cx="5812221" cy="14741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5492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b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Franklin Gothic Medium" pitchFamily="34" charset="0"/>
              </a:rPr>
              <a:t>Find The Prioritized Problem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7908925" y="1752600"/>
            <a:ext cx="5492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b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Franklin Gothic Medium" pitchFamily="34" charset="0"/>
              </a:rPr>
              <a:t>At The Point of Occurrence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78472"/>
            <a:ext cx="8229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Step </a:t>
            </a:r>
            <a:r>
              <a:rPr lang="en-US" dirty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: Break the Problem Down – Toyota Example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0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cap="none" dirty="0" smtClean="0"/>
              <a:t>WE NEED TO SOLVE PROBLEMS</a:t>
            </a:r>
            <a:endParaRPr lang="en-US" dirty="0" smtClean="0"/>
          </a:p>
        </p:txBody>
      </p:sp>
      <p:sp>
        <p:nvSpPr>
          <p:cNvPr id="10445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99083" y="3594592"/>
            <a:ext cx="8056182" cy="1608029"/>
          </a:xfrm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190500" lvl="1" indent="0">
              <a:lnSpc>
                <a:spcPct val="80000"/>
              </a:lnSpc>
              <a:buNone/>
            </a:pPr>
            <a:r>
              <a:rPr lang="en-US" sz="2800" dirty="0" smtClean="0"/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o assure we make the correct decisions at the point of use, we use a process of 8-Step Root Cause Countermeasure</a:t>
            </a:r>
          </a:p>
        </p:txBody>
      </p:sp>
      <p:sp>
        <p:nvSpPr>
          <p:cNvPr id="104455" name="Rectangle 7"/>
          <p:cNvSpPr>
            <a:spLocks/>
          </p:cNvSpPr>
          <p:nvPr/>
        </p:nvSpPr>
        <p:spPr bwMode="auto">
          <a:xfrm>
            <a:off x="457199" y="1508082"/>
            <a:ext cx="79105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8463" indent="-398463" defTabSz="457200" eaLnBrk="0" hangingPunct="0">
              <a:spcBef>
                <a:spcPct val="45000"/>
              </a:spcBef>
              <a:buClr>
                <a:srgbClr val="014B1F"/>
              </a:buClr>
              <a:buSzPct val="75000"/>
              <a:buFont typeface="Monotype Sorts" pitchFamily="2" charset="2"/>
              <a:buChar char="q"/>
            </a:pPr>
            <a:r>
              <a:rPr lang="en-US" sz="2000" dirty="0"/>
              <a:t>My job is to improve everyday, uncover problems, help find WHY it went wrong and communicate the issue as often as it takes to get action</a:t>
            </a:r>
          </a:p>
          <a:p>
            <a:pPr marL="398463" indent="-398463" defTabSz="457200" eaLnBrk="0" hangingPunct="0">
              <a:spcBef>
                <a:spcPct val="45000"/>
              </a:spcBef>
              <a:buClr>
                <a:srgbClr val="014B1F"/>
              </a:buClr>
              <a:buSzPct val="75000"/>
              <a:buFont typeface="Monotype Sorts" pitchFamily="2" charset="2"/>
              <a:buChar char="q"/>
            </a:pPr>
            <a:r>
              <a:rPr lang="en-US" sz="2000" dirty="0"/>
              <a:t>Employees are trained as </a:t>
            </a:r>
            <a:r>
              <a:rPr lang="en-US" sz="2000" b="1" dirty="0"/>
              <a:t>problem solvers</a:t>
            </a:r>
            <a:r>
              <a:rPr lang="en-US" sz="2000" dirty="0"/>
              <a:t> and inspectors of their output….</a:t>
            </a:r>
          </a:p>
        </p:txBody>
      </p:sp>
    </p:spTree>
    <p:extLst>
      <p:ext uri="{BB962C8B-B14F-4D97-AF65-F5344CB8AC3E}">
        <p14:creationId xmlns:p14="http://schemas.microsoft.com/office/powerpoint/2010/main" val="3036560822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e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54088"/>
            <a:ext cx="70104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9" name="Group 21"/>
          <p:cNvGrpSpPr>
            <a:grpSpLocks/>
          </p:cNvGrpSpPr>
          <p:nvPr/>
        </p:nvGrpSpPr>
        <p:grpSpPr bwMode="auto">
          <a:xfrm>
            <a:off x="838200" y="3228975"/>
            <a:ext cx="7848600" cy="2630488"/>
            <a:chOff x="528" y="2423"/>
            <a:chExt cx="4944" cy="1657"/>
          </a:xfrm>
        </p:grpSpPr>
        <p:sp>
          <p:nvSpPr>
            <p:cNvPr id="125971" name="AutoShape 19"/>
            <p:cNvSpPr>
              <a:spLocks noChangeAspect="1" noChangeArrowheads="1"/>
            </p:cNvSpPr>
            <p:nvPr/>
          </p:nvSpPr>
          <p:spPr bwMode="auto">
            <a:xfrm>
              <a:off x="1145" y="3636"/>
              <a:ext cx="3508" cy="4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CC"/>
                </a:gs>
                <a:gs pos="50000">
                  <a:schemeClr val="bg1"/>
                </a:gs>
                <a:gs pos="100000">
                  <a:srgbClr val="3333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en-US" altLang="ja-JP" b="1" dirty="0">
                  <a:latin typeface="Tw Cen MT" pitchFamily="34" charset="0"/>
                  <a:ea typeface="MS PGothic" pitchFamily="34" charset="-128"/>
                </a:rPr>
                <a:t>Prioritized Problem to Pursue</a:t>
              </a:r>
            </a:p>
          </p:txBody>
        </p:sp>
        <p:sp>
          <p:nvSpPr>
            <p:cNvPr id="45064" name="AutoShape 20"/>
            <p:cNvSpPr>
              <a:spLocks noChangeAspect="1" noChangeArrowheads="1"/>
            </p:cNvSpPr>
            <p:nvPr/>
          </p:nvSpPr>
          <p:spPr bwMode="auto">
            <a:xfrm>
              <a:off x="768" y="2423"/>
              <a:ext cx="4272" cy="1152"/>
            </a:xfrm>
            <a:prstGeom prst="upArrow">
              <a:avLst>
                <a:gd name="adj1" fmla="val 52880"/>
                <a:gd name="adj2" fmla="val 32213"/>
              </a:avLst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sz="1400">
                <a:latin typeface="Franklin Gothic Book" pitchFamily="34" charset="0"/>
              </a:endParaRPr>
            </a:p>
          </p:txBody>
        </p:sp>
        <p:sp>
          <p:nvSpPr>
            <p:cNvPr id="45065" name="Rectangle 22"/>
            <p:cNvSpPr>
              <a:spLocks noChangeArrowheads="1"/>
            </p:cNvSpPr>
            <p:nvPr/>
          </p:nvSpPr>
          <p:spPr bwMode="auto">
            <a:xfrm>
              <a:off x="4128" y="2936"/>
              <a:ext cx="134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600">
                  <a:latin typeface="Franklin Gothic Medium" pitchFamily="34" charset="0"/>
                </a:rPr>
                <a:t>Is it quantitative, detailed and challenging enough?</a:t>
              </a:r>
            </a:p>
          </p:txBody>
        </p:sp>
        <p:sp>
          <p:nvSpPr>
            <p:cNvPr id="45066" name="Rectangle 23"/>
            <p:cNvSpPr>
              <a:spLocks noChangeArrowheads="1"/>
            </p:cNvSpPr>
            <p:nvPr/>
          </p:nvSpPr>
          <p:spPr bwMode="auto">
            <a:xfrm>
              <a:off x="528" y="2880"/>
              <a:ext cx="115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600">
                  <a:latin typeface="Franklin Gothic Medium" pitchFamily="34" charset="0"/>
                </a:rPr>
                <a:t>Does the Target I have selected link to the Gap from Step 1?</a:t>
              </a:r>
            </a:p>
          </p:txBody>
        </p:sp>
        <p:sp>
          <p:nvSpPr>
            <p:cNvPr id="45067" name="Rectangle 5"/>
            <p:cNvSpPr>
              <a:spLocks noChangeAspect="1" noChangeArrowheads="1"/>
            </p:cNvSpPr>
            <p:nvPr/>
          </p:nvSpPr>
          <p:spPr bwMode="auto">
            <a:xfrm>
              <a:off x="2880" y="2784"/>
              <a:ext cx="124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buFontTx/>
                <a:buBlip>
                  <a:blip r:embed="rId4"/>
                </a:buBlip>
              </a:pPr>
              <a:r>
                <a:rPr kumimoji="1" lang="ja-JP" altLang="en-US" sz="2200">
                  <a:solidFill>
                    <a:srgbClr val="000000"/>
                  </a:solidFill>
                  <a:latin typeface="Franklin Gothic Medium" pitchFamily="34" charset="0"/>
                </a:rPr>
                <a:t> </a:t>
              </a:r>
              <a:r>
                <a:rPr kumimoji="1" lang="en-US" altLang="ja-JP" sz="2200">
                  <a:solidFill>
                    <a:srgbClr val="000000"/>
                  </a:solidFill>
                  <a:latin typeface="Franklin Gothic Medium" pitchFamily="34" charset="0"/>
                </a:rPr>
                <a:t>How much?</a:t>
              </a:r>
            </a:p>
            <a:p>
              <a:pPr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kumimoji="1" lang="ja-JP" altLang="en-US" sz="2200">
                  <a:solidFill>
                    <a:srgbClr val="000000"/>
                  </a:solidFill>
                  <a:latin typeface="Franklin Gothic Medium" pitchFamily="34" charset="0"/>
                </a:rPr>
                <a:t> </a:t>
              </a:r>
              <a:r>
                <a:rPr kumimoji="1" lang="en-US" altLang="ja-JP" sz="2200">
                  <a:solidFill>
                    <a:srgbClr val="000000"/>
                  </a:solidFill>
                  <a:latin typeface="Franklin Gothic Medium" pitchFamily="34" charset="0"/>
                </a:rPr>
                <a:t>By when?</a:t>
              </a:r>
            </a:p>
          </p:txBody>
        </p:sp>
        <p:sp>
          <p:nvSpPr>
            <p:cNvPr id="45068" name="Rectangle 5"/>
            <p:cNvSpPr>
              <a:spLocks noChangeAspect="1" noChangeArrowheads="1"/>
            </p:cNvSpPr>
            <p:nvPr/>
          </p:nvSpPr>
          <p:spPr bwMode="auto">
            <a:xfrm>
              <a:off x="1872" y="2784"/>
              <a:ext cx="10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buFontTx/>
                <a:buBlip>
                  <a:blip r:embed="rId4"/>
                </a:buBlip>
              </a:pPr>
              <a:r>
                <a:rPr kumimoji="1" lang="ja-JP" altLang="en-US" sz="2200">
                  <a:solidFill>
                    <a:srgbClr val="000000"/>
                  </a:solidFill>
                  <a:latin typeface="Franklin Gothic Medium" pitchFamily="34" charset="0"/>
                </a:rPr>
                <a:t> </a:t>
              </a:r>
              <a:r>
                <a:rPr kumimoji="1" lang="en-US" altLang="ja-JP" sz="2200">
                  <a:solidFill>
                    <a:srgbClr val="000000"/>
                  </a:solidFill>
                  <a:latin typeface="Franklin Gothic Medium" pitchFamily="34" charset="0"/>
                </a:rPr>
                <a:t>Do What?</a:t>
              </a:r>
            </a:p>
            <a:p>
              <a:pPr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kumimoji="1" lang="ja-JP" altLang="en-US" sz="2200">
                  <a:solidFill>
                    <a:srgbClr val="000000"/>
                  </a:solidFill>
                  <a:latin typeface="Franklin Gothic Medium" pitchFamily="34" charset="0"/>
                </a:rPr>
                <a:t> </a:t>
              </a:r>
              <a:r>
                <a:rPr kumimoji="1" lang="en-US" altLang="ja-JP" sz="2200">
                  <a:solidFill>
                    <a:srgbClr val="000000"/>
                  </a:solidFill>
                  <a:latin typeface="Franklin Gothic Medium" pitchFamily="34" charset="0"/>
                </a:rPr>
                <a:t>To What?</a:t>
              </a:r>
            </a:p>
          </p:txBody>
        </p:sp>
      </p:grpSp>
      <p:sp>
        <p:nvSpPr>
          <p:cNvPr id="45060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cap="none" dirty="0" smtClean="0"/>
              <a:t>STEP 3: TARGET SETTING</a:t>
            </a:r>
          </a:p>
        </p:txBody>
      </p:sp>
      <p:sp>
        <p:nvSpPr>
          <p:cNvPr id="47109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187325" y="6162675"/>
            <a:ext cx="8775700" cy="3984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+mj-lt"/>
              </a:rPr>
              <a:t>Challenging And Prompt Resolution To Smaller Part of “Gap”</a:t>
            </a:r>
          </a:p>
        </p:txBody>
      </p:sp>
      <p:sp>
        <p:nvSpPr>
          <p:cNvPr id="45062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EF6A03C-F5B3-4235-97A8-66A1D8775AAC}" type="slidenum">
              <a:rPr lang="en-US" sz="1300">
                <a:latin typeface="Calibri" pitchFamily="34" charset="0"/>
              </a:rPr>
              <a:pPr algn="r" eaLnBrk="1" hangingPunct="1"/>
              <a:t>40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0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5" name="Group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33400" y="1600200"/>
          <a:ext cx="8077200" cy="4525964"/>
        </p:xfrm>
        <a:graphic>
          <a:graphicData uri="http://schemas.openxmlformats.org/drawingml/2006/table">
            <a:tbl>
              <a:tblPr/>
              <a:tblGrid>
                <a:gridCol w="1447800"/>
                <a:gridCol w="2007476"/>
                <a:gridCol w="2124787"/>
                <a:gridCol w="2497137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R&amp;D Example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Sales Example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HRD Example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Gap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Product development time exceeds Ideal time by 2 months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Domestic sales are 20% Less than Ideal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Training course participants are 30% Less than Ideal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Unsuitable Target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Shorten new product development time by 2 months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Increase domestic sales 10%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Increase number of training course participants by 4/1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3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Suitable Target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Reduce the </a:t>
                      </a: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“</a:t>
                      </a: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Design</a:t>
                      </a: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”</a:t>
                      </a: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Stage length of development time, 1 month, by 4/1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Increase domestic sales 10%, in the “A” region, by 4/1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Improve the number of training program non-participants because of 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“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too busy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”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or 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“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not-important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ＭＳ Ｐゴシック" pitchFamily="34" charset="-128"/>
                        </a:rPr>
                        <a:t>”</a:t>
                      </a:r>
                      <a:r>
                        <a:rPr kumimoji="0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reasons  10% each by 4/1</a:t>
                      </a:r>
                    </a:p>
                  </a:txBody>
                  <a:tcPr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44061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693683" y="808038"/>
            <a:ext cx="7383517" cy="563562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Set Measurable, Concrete &amp; Challenging Targets 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200204" y="198438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3: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340435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524000" y="762000"/>
            <a:ext cx="65532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800" b="1">
                <a:latin typeface="Franklin Gothic Medium" pitchFamily="34" charset="0"/>
              </a:rPr>
              <a:t>Common Mistakes in Target Setting</a:t>
            </a:r>
          </a:p>
          <a:p>
            <a:pPr eaLnBrk="1" hangingPunct="1"/>
            <a:endParaRPr lang="en-US" sz="2800" b="1">
              <a:latin typeface="Franklin Gothic Medium" pitchFamily="34" charset="0"/>
            </a:endParaRPr>
          </a:p>
          <a:p>
            <a:pPr algn="l" eaLnBrk="1" hangingPunct="1">
              <a:buFontTx/>
              <a:buChar char="•"/>
            </a:pPr>
            <a:r>
              <a:rPr lang="en-US" sz="2400" b="1"/>
              <a:t> </a:t>
            </a:r>
            <a:r>
              <a:rPr lang="en-US" sz="2400"/>
              <a:t>Confusing </a:t>
            </a:r>
            <a:r>
              <a:rPr lang="en-US" sz="2400" b="1" u="sng"/>
              <a:t>“Countermeasure”</a:t>
            </a:r>
            <a:r>
              <a:rPr lang="en-US" sz="2400"/>
              <a:t> with the target</a:t>
            </a:r>
          </a:p>
          <a:p>
            <a:pPr algn="l" eaLnBrk="1" hangingPunct="1"/>
            <a:endParaRPr lang="en-US" sz="2400"/>
          </a:p>
          <a:p>
            <a:pPr algn="l" eaLnBrk="1" hangingPunct="1">
              <a:buFontTx/>
              <a:buChar char="•"/>
            </a:pPr>
            <a:r>
              <a:rPr lang="en-US" sz="2400"/>
              <a:t> Confusing the </a:t>
            </a:r>
            <a:r>
              <a:rPr lang="en-US" sz="2400" b="1" u="sng"/>
              <a:t>“method”</a:t>
            </a:r>
            <a:r>
              <a:rPr lang="en-US" sz="2400"/>
              <a:t> with the target</a:t>
            </a:r>
          </a:p>
          <a:p>
            <a:pPr algn="l" eaLnBrk="1" hangingPunct="1">
              <a:buFontTx/>
              <a:buChar char="•"/>
            </a:pPr>
            <a:endParaRPr lang="en-US" sz="2400"/>
          </a:p>
          <a:p>
            <a:pPr algn="l" eaLnBrk="1" hangingPunct="1">
              <a:buFontTx/>
              <a:buChar char="•"/>
            </a:pPr>
            <a:r>
              <a:rPr lang="en-US" sz="2400"/>
              <a:t> Confusing the </a:t>
            </a:r>
            <a:r>
              <a:rPr lang="en-US" sz="2400" b="1" u="sng"/>
              <a:t>“ideal situation”</a:t>
            </a:r>
            <a:r>
              <a:rPr lang="en-US" sz="2400"/>
              <a:t> with the target</a:t>
            </a:r>
          </a:p>
          <a:p>
            <a:pPr algn="l" eaLnBrk="1" hangingPunct="1">
              <a:buFontTx/>
              <a:buChar char="•"/>
            </a:pPr>
            <a:endParaRPr lang="en-US" sz="2400"/>
          </a:p>
          <a:p>
            <a:pPr algn="l" eaLnBrk="1" hangingPunct="1">
              <a:buFontTx/>
              <a:buChar char="•"/>
            </a:pPr>
            <a:r>
              <a:rPr lang="en-US" sz="2400"/>
              <a:t> Trying to match the </a:t>
            </a:r>
            <a:r>
              <a:rPr lang="en-US" sz="2400" b="1" u="sng"/>
              <a:t>“Gap”</a:t>
            </a:r>
            <a:r>
              <a:rPr lang="en-US" sz="2400"/>
              <a:t> from Step 1</a:t>
            </a:r>
          </a:p>
        </p:txBody>
      </p:sp>
      <p:pic>
        <p:nvPicPr>
          <p:cNvPr id="45059" name="Picture 7" descr="j04346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1165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1295400" y="4953000"/>
            <a:ext cx="6665913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98000" tIns="46800" rIns="198000" bIns="46800" anchor="ctr"/>
          <a:lstStyle/>
          <a:p>
            <a:pPr algn="l"/>
            <a:endParaRPr lang="en-US"/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457200" y="4419600"/>
            <a:ext cx="8229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tIns="46800" rIns="198000" bIns="46800" anchor="ctr"/>
          <a:lstStyle/>
          <a:p>
            <a:r>
              <a:rPr kumimoji="1" lang="en-US" altLang="ja-JP" sz="2400">
                <a:latin typeface="Franklin Gothic Medium" pitchFamily="34" charset="0"/>
                <a:ea typeface="MS PGothic" pitchFamily="34" charset="-128"/>
              </a:rPr>
              <a:t>Try to avoid vague words !</a:t>
            </a:r>
            <a:endParaRPr kumimoji="1" lang="ja-JP" altLang="en-US" sz="2400"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1304925" y="5029200"/>
            <a:ext cx="2176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/>
          <a:p>
            <a:pPr algn="l">
              <a:spcBef>
                <a:spcPct val="20000"/>
              </a:spcBef>
              <a:buSzPct val="70000"/>
              <a:buFont typeface="Wingdings" pitchFamily="2" charset="2"/>
              <a:buChar char="l"/>
            </a:pPr>
            <a:r>
              <a:rPr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 Implement ---</a:t>
            </a:r>
          </a:p>
          <a:p>
            <a:pPr algn="l">
              <a:spcBef>
                <a:spcPct val="20000"/>
              </a:spcBef>
              <a:buSzPct val="70000"/>
              <a:buFont typeface="Wingdings" pitchFamily="2" charset="2"/>
              <a:buChar char="l"/>
            </a:pPr>
            <a:r>
              <a:rPr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 Consider ---</a:t>
            </a:r>
          </a:p>
          <a:p>
            <a:pPr algn="l">
              <a:spcBef>
                <a:spcPct val="20000"/>
              </a:spcBef>
              <a:buSzPct val="70000"/>
              <a:buFont typeface="Wingdings" pitchFamily="2" charset="2"/>
              <a:buChar char="l"/>
            </a:pPr>
            <a:r>
              <a:rPr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 Support ---</a:t>
            </a:r>
          </a:p>
        </p:txBody>
      </p:sp>
      <p:sp>
        <p:nvSpPr>
          <p:cNvPr id="45063" name="Rectangle 11"/>
          <p:cNvSpPr>
            <a:spLocks noChangeArrowheads="1"/>
          </p:cNvSpPr>
          <p:nvPr/>
        </p:nvSpPr>
        <p:spPr bwMode="auto">
          <a:xfrm>
            <a:off x="5648325" y="5029200"/>
            <a:ext cx="24098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/>
          <a:p>
            <a:pPr algn="l">
              <a:spcBef>
                <a:spcPct val="20000"/>
              </a:spcBef>
              <a:buSzPct val="70000"/>
              <a:buFont typeface="Wingdings" pitchFamily="2" charset="2"/>
              <a:buChar char="l"/>
            </a:pPr>
            <a:r>
              <a:rPr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 Coordinate ---</a:t>
            </a:r>
          </a:p>
          <a:p>
            <a:pPr algn="l">
              <a:spcBef>
                <a:spcPct val="20000"/>
              </a:spcBef>
              <a:buSzPct val="70000"/>
              <a:buFont typeface="Wingdings" pitchFamily="2" charset="2"/>
              <a:buChar char="l"/>
            </a:pPr>
            <a:r>
              <a:rPr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 Try to ---</a:t>
            </a:r>
          </a:p>
          <a:p>
            <a:pPr algn="l">
              <a:spcBef>
                <a:spcPct val="20000"/>
              </a:spcBef>
              <a:buSzPct val="70000"/>
              <a:buFont typeface="Wingdings" pitchFamily="2" charset="2"/>
              <a:buNone/>
            </a:pPr>
            <a:r>
              <a:rPr lang="ja-JP" altLang="en-US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　　　　　　…</a:t>
            </a:r>
            <a:r>
              <a:rPr lang="en-US" altLang="ja-JP" sz="1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etc.</a:t>
            </a:r>
            <a:endParaRPr lang="ja-JP" altLang="en-US" sz="18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9" name="Title 11"/>
          <p:cNvSpPr txBox="1">
            <a:spLocks/>
          </p:cNvSpPr>
          <p:nvPr/>
        </p:nvSpPr>
        <p:spPr>
          <a:xfrm>
            <a:off x="161568" y="342900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3: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333737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3" y="2611826"/>
            <a:ext cx="8594481" cy="1943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7"/>
          <p:cNvSpPr>
            <a:spLocks noChangeArrowheads="1"/>
          </p:cNvSpPr>
          <p:nvPr/>
        </p:nvSpPr>
        <p:spPr bwMode="auto">
          <a:xfrm>
            <a:off x="1492440" y="19812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1163828" y="1600200"/>
            <a:ext cx="126841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 b="1">
                <a:latin typeface="Franklin Gothic Medium" pitchFamily="34" charset="0"/>
              </a:rPr>
              <a:t>Do What?</a:t>
            </a:r>
          </a:p>
        </p:txBody>
      </p:sp>
      <p:sp>
        <p:nvSpPr>
          <p:cNvPr id="46085" name="AutoShape 9"/>
          <p:cNvSpPr>
            <a:spLocks noChangeArrowheads="1"/>
          </p:cNvSpPr>
          <p:nvPr/>
        </p:nvSpPr>
        <p:spPr bwMode="auto">
          <a:xfrm>
            <a:off x="3699624" y="19812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3390062" y="1574800"/>
            <a:ext cx="122396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 b="1">
                <a:latin typeface="Franklin Gothic Medium" pitchFamily="34" charset="0"/>
              </a:rPr>
              <a:t>To What?</a:t>
            </a:r>
          </a:p>
        </p:txBody>
      </p:sp>
      <p:sp>
        <p:nvSpPr>
          <p:cNvPr id="46087" name="AutoShape 11"/>
          <p:cNvSpPr>
            <a:spLocks noChangeArrowheads="1"/>
          </p:cNvSpPr>
          <p:nvPr/>
        </p:nvSpPr>
        <p:spPr bwMode="auto">
          <a:xfrm>
            <a:off x="6873794" y="19050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6043191" y="1574800"/>
            <a:ext cx="14573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 b="1">
                <a:latin typeface="Franklin Gothic Medium" pitchFamily="34" charset="0"/>
              </a:rPr>
              <a:t>How Much?</a:t>
            </a:r>
          </a:p>
        </p:txBody>
      </p:sp>
      <p:sp>
        <p:nvSpPr>
          <p:cNvPr id="46089" name="AutoShape 13"/>
          <p:cNvSpPr>
            <a:spLocks noChangeArrowheads="1"/>
          </p:cNvSpPr>
          <p:nvPr/>
        </p:nvSpPr>
        <p:spPr bwMode="auto">
          <a:xfrm>
            <a:off x="7717240" y="19050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7732291" y="1574800"/>
            <a:ext cx="12842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 b="1">
                <a:latin typeface="Franklin Gothic Medium" pitchFamily="34" charset="0"/>
              </a:rPr>
              <a:t>By When?</a:t>
            </a:r>
          </a:p>
        </p:txBody>
      </p:sp>
      <p:sp>
        <p:nvSpPr>
          <p:cNvPr id="46091" name="AutoShape 16"/>
          <p:cNvSpPr>
            <a:spLocks noChangeArrowheads="1"/>
          </p:cNvSpPr>
          <p:nvPr/>
        </p:nvSpPr>
        <p:spPr bwMode="auto">
          <a:xfrm rot="10800000">
            <a:off x="2057400" y="42672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5"/>
          <p:cNvSpPr txBox="1">
            <a:spLocks noChangeArrowheads="1"/>
          </p:cNvSpPr>
          <p:nvPr/>
        </p:nvSpPr>
        <p:spPr bwMode="auto">
          <a:xfrm>
            <a:off x="1524000" y="5003800"/>
            <a:ext cx="18065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 b="1">
                <a:latin typeface="Franklin Gothic Medium" pitchFamily="34" charset="0"/>
              </a:rPr>
              <a:t>Specific Target</a:t>
            </a:r>
          </a:p>
        </p:txBody>
      </p:sp>
      <p:sp>
        <p:nvSpPr>
          <p:cNvPr id="46093" name="AutoShape 18"/>
          <p:cNvSpPr>
            <a:spLocks noChangeArrowheads="1"/>
          </p:cNvSpPr>
          <p:nvPr/>
        </p:nvSpPr>
        <p:spPr bwMode="auto">
          <a:xfrm rot="10800000">
            <a:off x="6019800" y="42672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Text Box 17"/>
          <p:cNvSpPr txBox="1">
            <a:spLocks noChangeArrowheads="1"/>
          </p:cNvSpPr>
          <p:nvPr/>
        </p:nvSpPr>
        <p:spPr bwMode="auto">
          <a:xfrm>
            <a:off x="5181600" y="5003800"/>
            <a:ext cx="23129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 b="1">
                <a:latin typeface="Franklin Gothic Medium" pitchFamily="34" charset="0"/>
              </a:rPr>
              <a:t>Linked to Main Gap</a:t>
            </a:r>
          </a:p>
        </p:txBody>
      </p:sp>
      <p:sp>
        <p:nvSpPr>
          <p:cNvPr id="46095" name="Rectangle 30"/>
          <p:cNvSpPr>
            <a:spLocks noChangeArrowheads="1"/>
          </p:cNvSpPr>
          <p:nvPr/>
        </p:nvSpPr>
        <p:spPr bwMode="auto">
          <a:xfrm>
            <a:off x="1371600" y="808038"/>
            <a:ext cx="6705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Step 3: Target Setting Example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57200" y="78472"/>
            <a:ext cx="8229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Step 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en-US" sz="2400" dirty="0" smtClean="0">
                <a:solidFill>
                  <a:schemeClr val="tx2"/>
                </a:solidFill>
              </a:rPr>
              <a:t>: Target Setting – Toyota Example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4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ste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822325"/>
            <a:ext cx="5449887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cap="none" dirty="0" smtClean="0"/>
              <a:t>STEP 4: ROOT CAUSE ANALYSIS</a:t>
            </a:r>
          </a:p>
        </p:txBody>
      </p:sp>
      <p:sp>
        <p:nvSpPr>
          <p:cNvPr id="48132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87325" y="6162675"/>
            <a:ext cx="8775700" cy="3984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+mj-lt"/>
              </a:rPr>
              <a:t>Root Cause Assessment Is Critical Step… Identify Biggest Cause</a:t>
            </a:r>
          </a:p>
        </p:txBody>
      </p:sp>
      <p:pic>
        <p:nvPicPr>
          <p:cNvPr id="46085" name="Picture 6" descr="Lean 8 Step Fun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4" r="29594" b="5428"/>
          <a:stretch>
            <a:fillRect/>
          </a:stretch>
        </p:blipFill>
        <p:spPr bwMode="auto">
          <a:xfrm>
            <a:off x="6102350" y="1782763"/>
            <a:ext cx="27844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B856EC2-F94C-4E25-8F9A-01F47A23578C}" type="slidenum">
              <a:rPr lang="en-US" sz="1300">
                <a:latin typeface="Calibri" pitchFamily="34" charset="0"/>
              </a:rPr>
              <a:pPr algn="r" eaLnBrk="1" hangingPunct="1"/>
              <a:t>44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3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848600" cy="4525963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latin typeface="Franklin Gothic Medium" pitchFamily="34" charset="0"/>
              </a:rPr>
              <a:t>Without bias or any preconceived notions, brainstorm as many reasons for the problem’s development.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20262" y="808038"/>
            <a:ext cx="7252138" cy="563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Consider Causes without Prejudice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3200" y="198438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4: ROOT CAUSE ANALYSIS</a:t>
            </a:r>
          </a:p>
        </p:txBody>
      </p:sp>
    </p:spTree>
    <p:extLst>
      <p:ext uri="{BB962C8B-B14F-4D97-AF65-F5344CB8AC3E}">
        <p14:creationId xmlns:p14="http://schemas.microsoft.com/office/powerpoint/2010/main" val="41842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267576" y="1055715"/>
            <a:ext cx="8293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800" dirty="0"/>
              <a:t>Water leak at lower right-hand corner of windshield on 23% of cars this </a:t>
            </a:r>
            <a:r>
              <a:rPr lang="en-US" sz="1800" dirty="0" smtClean="0"/>
              <a:t>morning</a:t>
            </a:r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endParaRPr lang="en-US" sz="1800" dirty="0"/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800" dirty="0"/>
              <a:t>     </a:t>
            </a:r>
            <a:r>
              <a:rPr lang="en-US" sz="1600" b="1" dirty="0">
                <a:solidFill>
                  <a:schemeClr val="accent1"/>
                </a:solidFill>
              </a:rPr>
              <a:t>Why?(</a:t>
            </a:r>
            <a:r>
              <a:rPr lang="en-US" sz="1600" dirty="0"/>
              <a:t>Investigate - Experienced inspectors check cars leaving body weld section )</a:t>
            </a:r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         There are pinholes  in welds on cars leaving body weld</a:t>
            </a:r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     </a:t>
            </a:r>
            <a:r>
              <a:rPr lang="en-US" sz="1600" b="1" dirty="0">
                <a:solidFill>
                  <a:schemeClr val="accent1"/>
                </a:solidFill>
              </a:rPr>
              <a:t>Why?</a:t>
            </a:r>
            <a:r>
              <a:rPr lang="en-US" sz="1600" dirty="0"/>
              <a:t> (Investigate - Based on their location, </a:t>
            </a:r>
            <a:r>
              <a:rPr lang="en-US" sz="1600" dirty="0" smtClean="0"/>
              <a:t>the welds </a:t>
            </a:r>
            <a:r>
              <a:rPr lang="en-US" sz="1600" dirty="0"/>
              <a:t>are traced to </a:t>
            </a:r>
            <a:r>
              <a:rPr lang="en-US" sz="1600" dirty="0" smtClean="0"/>
              <a:t>one robot)</a:t>
            </a:r>
            <a:endParaRPr lang="en-US" sz="1600" dirty="0"/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         Robot #3 is burning through the center of welds</a:t>
            </a:r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            </a:t>
            </a:r>
            <a:r>
              <a:rPr lang="en-US" sz="1600" b="1" dirty="0">
                <a:solidFill>
                  <a:schemeClr val="accent1"/>
                </a:solidFill>
              </a:rPr>
              <a:t>Why? </a:t>
            </a:r>
            <a:r>
              <a:rPr lang="en-US" sz="1600" dirty="0"/>
              <a:t>(Investigate - Temperature of Robot #3 compared to other </a:t>
            </a:r>
            <a:r>
              <a:rPr lang="en-US" sz="1600" dirty="0" smtClean="0"/>
              <a:t>robots)</a:t>
            </a:r>
            <a:endParaRPr lang="en-US" sz="1600" dirty="0"/>
          </a:p>
          <a:p>
            <a:pPr marL="800100" lvl="1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	      Welding temperature of Robot #3 is too hot</a:t>
            </a:r>
          </a:p>
          <a:p>
            <a:pPr marL="800100" lvl="1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	          </a:t>
            </a:r>
            <a:r>
              <a:rPr lang="en-US" sz="1600" b="1" dirty="0">
                <a:solidFill>
                  <a:schemeClr val="accent1"/>
                </a:solidFill>
              </a:rPr>
              <a:t>Why?</a:t>
            </a:r>
            <a:r>
              <a:rPr lang="en-US" sz="1600" dirty="0"/>
              <a:t> (Investigate - Test thermostat and power circuitry of Robot #3)</a:t>
            </a:r>
          </a:p>
          <a:p>
            <a:pPr marL="800100" lvl="1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	              Thermostat on Robot #3 malfunctions</a:t>
            </a:r>
          </a:p>
          <a:p>
            <a:pPr marL="800100" lvl="1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	                  </a:t>
            </a:r>
            <a:r>
              <a:rPr lang="en-US" sz="1600" b="1" dirty="0">
                <a:solidFill>
                  <a:schemeClr val="accent1"/>
                </a:solidFill>
              </a:rPr>
              <a:t>Why?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/>
              <a:t>( Investigate - Observe voltage meter)	</a:t>
            </a:r>
          </a:p>
          <a:p>
            <a:pPr marL="1257300" lvl="2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		     Power surges affect Robot #3</a:t>
            </a:r>
          </a:p>
          <a:p>
            <a:pPr marL="1257300" lvl="2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	 </a:t>
            </a:r>
            <a:r>
              <a:rPr lang="en-US" sz="1600" dirty="0" smtClean="0"/>
              <a:t>       </a:t>
            </a:r>
            <a:r>
              <a:rPr lang="en-US" sz="1600" b="1" dirty="0">
                <a:solidFill>
                  <a:schemeClr val="accent1"/>
                </a:solidFill>
              </a:rPr>
              <a:t>Why?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/>
              <a:t>(Investigate - Check for surge protector on Robot #3)</a:t>
            </a:r>
          </a:p>
          <a:p>
            <a:pPr marL="1257300" lvl="2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sz="1600" dirty="0"/>
              <a:t>			            No surge protector on Robot #3</a:t>
            </a:r>
          </a:p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endParaRPr lang="en-US" sz="1050" dirty="0"/>
          </a:p>
        </p:txBody>
      </p:sp>
      <p:sp>
        <p:nvSpPr>
          <p:cNvPr id="93187" name="Freeform 3"/>
          <p:cNvSpPr>
            <a:spLocks/>
          </p:cNvSpPr>
          <p:nvPr/>
        </p:nvSpPr>
        <p:spPr bwMode="auto">
          <a:xfrm>
            <a:off x="228600" y="1811262"/>
            <a:ext cx="266700" cy="163513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533400" y="2398358"/>
            <a:ext cx="266700" cy="163512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9" name="Freeform 5"/>
          <p:cNvSpPr>
            <a:spLocks/>
          </p:cNvSpPr>
          <p:nvPr/>
        </p:nvSpPr>
        <p:spPr bwMode="auto">
          <a:xfrm>
            <a:off x="990600" y="2984302"/>
            <a:ext cx="266700" cy="163512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Freeform 6"/>
          <p:cNvSpPr>
            <a:spLocks/>
          </p:cNvSpPr>
          <p:nvPr/>
        </p:nvSpPr>
        <p:spPr bwMode="auto">
          <a:xfrm>
            <a:off x="1447800" y="3593902"/>
            <a:ext cx="266700" cy="163512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Freeform 7"/>
          <p:cNvSpPr>
            <a:spLocks/>
          </p:cNvSpPr>
          <p:nvPr/>
        </p:nvSpPr>
        <p:spPr bwMode="auto">
          <a:xfrm>
            <a:off x="1828800" y="4158834"/>
            <a:ext cx="266700" cy="163512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Freeform 8"/>
          <p:cNvSpPr>
            <a:spLocks/>
          </p:cNvSpPr>
          <p:nvPr/>
        </p:nvSpPr>
        <p:spPr bwMode="auto">
          <a:xfrm>
            <a:off x="2312294" y="4741882"/>
            <a:ext cx="266700" cy="163513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393700" y="149719"/>
            <a:ext cx="306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Why Sequence</a:t>
            </a:r>
          </a:p>
        </p:txBody>
      </p:sp>
    </p:spTree>
    <p:extLst>
      <p:ext uri="{BB962C8B-B14F-4D97-AF65-F5344CB8AC3E}">
        <p14:creationId xmlns:p14="http://schemas.microsoft.com/office/powerpoint/2010/main" val="3788631007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81000" y="1058896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Water leak at lower right-hand corner of windshield on 23% of cars this </a:t>
            </a:r>
            <a:r>
              <a:rPr lang="en-US" sz="1800" dirty="0" smtClean="0"/>
              <a:t>morning</a:t>
            </a:r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endParaRPr lang="en-US" sz="1800" dirty="0"/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b="1" dirty="0"/>
              <a:t>     </a:t>
            </a:r>
            <a:r>
              <a:rPr lang="en-US" sz="1800" b="1" dirty="0">
                <a:solidFill>
                  <a:schemeClr val="accent1"/>
                </a:solidFill>
              </a:rPr>
              <a:t>Therefore</a:t>
            </a:r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         There are pinholes  in welds on cars leaving body weld</a:t>
            </a:r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	     </a:t>
            </a:r>
            <a:r>
              <a:rPr lang="en-US" sz="1800" b="1" dirty="0">
                <a:solidFill>
                  <a:schemeClr val="accent1"/>
                </a:solidFill>
              </a:rPr>
              <a:t>Therefore</a:t>
            </a:r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	         Robot #3 is burning through the center of welds</a:t>
            </a:r>
          </a:p>
          <a:p>
            <a:pPr marL="342900" indent="-342900" algn="l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b="1" dirty="0"/>
              <a:t>	            </a:t>
            </a:r>
            <a:r>
              <a:rPr lang="en-US" sz="1800" b="1" dirty="0">
                <a:solidFill>
                  <a:schemeClr val="accent1"/>
                </a:solidFill>
              </a:rPr>
              <a:t>Therefore</a:t>
            </a:r>
          </a:p>
          <a:p>
            <a:pPr marL="800100" lvl="1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		      Welding temperature of Robot #3 is too hot</a:t>
            </a:r>
          </a:p>
          <a:p>
            <a:pPr marL="800100" lvl="1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		          </a:t>
            </a:r>
            <a:r>
              <a:rPr lang="en-US" sz="1800" b="1" dirty="0">
                <a:solidFill>
                  <a:schemeClr val="accent1"/>
                </a:solidFill>
              </a:rPr>
              <a:t>Therefore</a:t>
            </a:r>
          </a:p>
          <a:p>
            <a:pPr marL="800100" lvl="1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		              Thermostat on Robot #3 malfunctions</a:t>
            </a:r>
          </a:p>
          <a:p>
            <a:pPr marL="800100" lvl="1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		                  </a:t>
            </a:r>
            <a:r>
              <a:rPr lang="en-US" sz="1800" b="1" dirty="0">
                <a:solidFill>
                  <a:schemeClr val="accent1"/>
                </a:solidFill>
              </a:rPr>
              <a:t>Therefore</a:t>
            </a:r>
          </a:p>
          <a:p>
            <a:pPr marL="1714500" lvl="3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			     Power surges affect Robot #3</a:t>
            </a:r>
          </a:p>
          <a:p>
            <a:pPr marL="1714500" lvl="3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		</a:t>
            </a:r>
            <a:r>
              <a:rPr lang="en-US" sz="1800" dirty="0">
                <a:solidFill>
                  <a:schemeClr val="accent1"/>
                </a:solidFill>
              </a:rPr>
              <a:t>	        </a:t>
            </a:r>
            <a:r>
              <a:rPr lang="en-US" sz="1800" b="1" dirty="0">
                <a:solidFill>
                  <a:schemeClr val="accent1"/>
                </a:solidFill>
              </a:rPr>
              <a:t>Therefore</a:t>
            </a:r>
          </a:p>
          <a:p>
            <a:pPr marL="1714500" lvl="3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r>
              <a:rPr lang="en-US" sz="1800" dirty="0"/>
              <a:t>			            No surge protector on Robot #3</a:t>
            </a:r>
          </a:p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</a:pPr>
            <a:endParaRPr lang="en-US" sz="1100" dirty="0"/>
          </a:p>
        </p:txBody>
      </p:sp>
      <p:sp>
        <p:nvSpPr>
          <p:cNvPr id="94211" name="Freeform 3"/>
          <p:cNvSpPr>
            <a:spLocks/>
          </p:cNvSpPr>
          <p:nvPr/>
        </p:nvSpPr>
        <p:spPr bwMode="auto">
          <a:xfrm rot="-5400000" flipH="1">
            <a:off x="1827880" y="1894482"/>
            <a:ext cx="325803" cy="216948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459116" y="133953"/>
            <a:ext cx="357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Why Verification</a:t>
            </a:r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 rot="-5400000" flipH="1">
            <a:off x="2637104" y="3128709"/>
            <a:ext cx="325803" cy="216948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3"/>
          <p:cNvSpPr>
            <a:spLocks/>
          </p:cNvSpPr>
          <p:nvPr/>
        </p:nvSpPr>
        <p:spPr bwMode="auto">
          <a:xfrm rot="-5400000" flipH="1">
            <a:off x="2239436" y="2410678"/>
            <a:ext cx="325803" cy="216948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3"/>
          <p:cNvSpPr>
            <a:spLocks/>
          </p:cNvSpPr>
          <p:nvPr/>
        </p:nvSpPr>
        <p:spPr bwMode="auto">
          <a:xfrm rot="-5400000" flipH="1">
            <a:off x="3088939" y="3797336"/>
            <a:ext cx="325803" cy="193340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3"/>
          <p:cNvSpPr>
            <a:spLocks/>
          </p:cNvSpPr>
          <p:nvPr/>
        </p:nvSpPr>
        <p:spPr bwMode="auto">
          <a:xfrm rot="-5400000" flipH="1">
            <a:off x="3577261" y="4468111"/>
            <a:ext cx="325803" cy="216948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3"/>
          <p:cNvSpPr>
            <a:spLocks/>
          </p:cNvSpPr>
          <p:nvPr/>
        </p:nvSpPr>
        <p:spPr bwMode="auto">
          <a:xfrm rot="-5400000" flipH="1">
            <a:off x="4749239" y="5150691"/>
            <a:ext cx="325803" cy="216948"/>
          </a:xfrm>
          <a:custGeom>
            <a:avLst/>
            <a:gdLst>
              <a:gd name="T0" fmla="*/ 176213 w 168"/>
              <a:gd name="T1" fmla="*/ 161925 h 103"/>
              <a:gd name="T2" fmla="*/ 265113 w 168"/>
              <a:gd name="T3" fmla="*/ 96838 h 103"/>
              <a:gd name="T4" fmla="*/ 176213 w 168"/>
              <a:gd name="T5" fmla="*/ 26988 h 103"/>
              <a:gd name="T6" fmla="*/ 176213 w 168"/>
              <a:gd name="T7" fmla="*/ 61913 h 103"/>
              <a:gd name="T8" fmla="*/ 93663 w 168"/>
              <a:gd name="T9" fmla="*/ 61913 h 103"/>
              <a:gd name="T10" fmla="*/ 80963 w 168"/>
              <a:gd name="T11" fmla="*/ 57150 h 103"/>
              <a:gd name="T12" fmla="*/ 69850 w 168"/>
              <a:gd name="T13" fmla="*/ 49213 h 103"/>
              <a:gd name="T14" fmla="*/ 65088 w 168"/>
              <a:gd name="T15" fmla="*/ 36513 h 103"/>
              <a:gd name="T16" fmla="*/ 61913 w 168"/>
              <a:gd name="T17" fmla="*/ 19050 h 103"/>
              <a:gd name="T18" fmla="*/ 61913 w 168"/>
              <a:gd name="T19" fmla="*/ 0 h 103"/>
              <a:gd name="T20" fmla="*/ 0 w 168"/>
              <a:gd name="T21" fmla="*/ 0 h 103"/>
              <a:gd name="T22" fmla="*/ 0 w 168"/>
              <a:gd name="T23" fmla="*/ 30163 h 103"/>
              <a:gd name="T24" fmla="*/ 1588 w 168"/>
              <a:gd name="T25" fmla="*/ 42863 h 103"/>
              <a:gd name="T26" fmla="*/ 4763 w 168"/>
              <a:gd name="T27" fmla="*/ 57150 h 103"/>
              <a:gd name="T28" fmla="*/ 7938 w 168"/>
              <a:gd name="T29" fmla="*/ 68263 h 103"/>
              <a:gd name="T30" fmla="*/ 14288 w 168"/>
              <a:gd name="T31" fmla="*/ 79375 h 103"/>
              <a:gd name="T32" fmla="*/ 19050 w 168"/>
              <a:gd name="T33" fmla="*/ 88900 h 103"/>
              <a:gd name="T34" fmla="*/ 28575 w 168"/>
              <a:gd name="T35" fmla="*/ 100013 h 103"/>
              <a:gd name="T36" fmla="*/ 39688 w 168"/>
              <a:gd name="T37" fmla="*/ 107950 h 103"/>
              <a:gd name="T38" fmla="*/ 50800 w 168"/>
              <a:gd name="T39" fmla="*/ 114300 h 103"/>
              <a:gd name="T40" fmla="*/ 63500 w 168"/>
              <a:gd name="T41" fmla="*/ 120650 h 103"/>
              <a:gd name="T42" fmla="*/ 79375 w 168"/>
              <a:gd name="T43" fmla="*/ 125413 h 103"/>
              <a:gd name="T44" fmla="*/ 93663 w 168"/>
              <a:gd name="T45" fmla="*/ 125413 h 103"/>
              <a:gd name="T46" fmla="*/ 176213 w 168"/>
              <a:gd name="T47" fmla="*/ 125413 h 103"/>
              <a:gd name="T48" fmla="*/ 176213 w 168"/>
              <a:gd name="T49" fmla="*/ 161925 h 1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103">
                <a:moveTo>
                  <a:pt x="111" y="102"/>
                </a:moveTo>
                <a:lnTo>
                  <a:pt x="167" y="61"/>
                </a:lnTo>
                <a:lnTo>
                  <a:pt x="111" y="17"/>
                </a:lnTo>
                <a:lnTo>
                  <a:pt x="111" y="39"/>
                </a:lnTo>
                <a:lnTo>
                  <a:pt x="59" y="39"/>
                </a:lnTo>
                <a:lnTo>
                  <a:pt x="51" y="36"/>
                </a:lnTo>
                <a:lnTo>
                  <a:pt x="44" y="31"/>
                </a:lnTo>
                <a:lnTo>
                  <a:pt x="41" y="23"/>
                </a:lnTo>
                <a:lnTo>
                  <a:pt x="39" y="12"/>
                </a:lnTo>
                <a:lnTo>
                  <a:pt x="39" y="0"/>
                </a:lnTo>
                <a:lnTo>
                  <a:pt x="0" y="0"/>
                </a:lnTo>
                <a:lnTo>
                  <a:pt x="0" y="19"/>
                </a:lnTo>
                <a:lnTo>
                  <a:pt x="1" y="27"/>
                </a:lnTo>
                <a:lnTo>
                  <a:pt x="3" y="36"/>
                </a:lnTo>
                <a:lnTo>
                  <a:pt x="5" y="43"/>
                </a:lnTo>
                <a:lnTo>
                  <a:pt x="9" y="50"/>
                </a:lnTo>
                <a:lnTo>
                  <a:pt x="12" y="56"/>
                </a:lnTo>
                <a:lnTo>
                  <a:pt x="18" y="63"/>
                </a:lnTo>
                <a:lnTo>
                  <a:pt x="25" y="68"/>
                </a:lnTo>
                <a:lnTo>
                  <a:pt x="32" y="72"/>
                </a:lnTo>
                <a:lnTo>
                  <a:pt x="40" y="76"/>
                </a:lnTo>
                <a:lnTo>
                  <a:pt x="50" y="79"/>
                </a:lnTo>
                <a:lnTo>
                  <a:pt x="59" y="79"/>
                </a:lnTo>
                <a:lnTo>
                  <a:pt x="111" y="79"/>
                </a:lnTo>
                <a:lnTo>
                  <a:pt x="111" y="102"/>
                </a:lnTo>
              </a:path>
            </a:pathLst>
          </a:custGeom>
          <a:solidFill>
            <a:srgbClr val="80008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8440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9" y="1240321"/>
            <a:ext cx="8128969" cy="26117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36588" y="811914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Franklin Gothic Medium" pitchFamily="34" charset="0"/>
              </a:rPr>
              <a:t>In this example there were two Root Causes found:</a:t>
            </a:r>
          </a:p>
        </p:txBody>
      </p:sp>
      <p:sp>
        <p:nvSpPr>
          <p:cNvPr id="56325" name="AutoShape 6"/>
          <p:cNvSpPr>
            <a:spLocks noChangeArrowheads="1"/>
          </p:cNvSpPr>
          <p:nvPr/>
        </p:nvSpPr>
        <p:spPr bwMode="auto">
          <a:xfrm>
            <a:off x="896004" y="3967646"/>
            <a:ext cx="7554310" cy="10668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Remember to show all causes investigated, along with the Root Causes.</a:t>
            </a:r>
          </a:p>
          <a:p>
            <a:r>
              <a:rPr lang="en-US" sz="1800"/>
              <a:t>Work backwards from the root cause asking “Therefore” to confirm</a:t>
            </a:r>
          </a:p>
          <a:p>
            <a:r>
              <a:rPr lang="en-US" sz="1800"/>
              <a:t>your thought process.</a:t>
            </a:r>
          </a:p>
        </p:txBody>
      </p:sp>
      <p:grpSp>
        <p:nvGrpSpPr>
          <p:cNvPr id="288779" name="Group 11"/>
          <p:cNvGrpSpPr>
            <a:grpSpLocks/>
          </p:cNvGrpSpPr>
          <p:nvPr/>
        </p:nvGrpSpPr>
        <p:grpSpPr bwMode="auto">
          <a:xfrm>
            <a:off x="838200" y="5186846"/>
            <a:ext cx="7523163" cy="898525"/>
            <a:chOff x="528" y="3600"/>
            <a:chExt cx="4739" cy="566"/>
          </a:xfrm>
        </p:grpSpPr>
        <p:pic>
          <p:nvPicPr>
            <p:cNvPr id="56327" name="Picture 9" descr="MC900434713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00"/>
              <a:ext cx="489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Text Box 10"/>
            <p:cNvSpPr txBox="1">
              <a:spLocks noChangeArrowheads="1"/>
            </p:cNvSpPr>
            <p:nvPr/>
          </p:nvSpPr>
          <p:spPr bwMode="auto">
            <a:xfrm>
              <a:off x="864" y="3646"/>
              <a:ext cx="440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r>
                <a:rPr lang="en-US" sz="1600" b="1" dirty="0">
                  <a:latin typeface="Franklin Gothic Medium" pitchFamily="34" charset="0"/>
                </a:rPr>
                <a:t>Checkpoint: Occasionally ask someone outside of your area to review the 8 step report. Your target is not only to solve the problem, but to tell a story an outsider can understand.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78472"/>
            <a:ext cx="8229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Step </a:t>
            </a:r>
            <a:r>
              <a:rPr lang="en-US" dirty="0">
                <a:solidFill>
                  <a:schemeClr val="tx2"/>
                </a:solidFill>
              </a:rPr>
              <a:t>4</a:t>
            </a:r>
            <a:r>
              <a:rPr lang="en-US" sz="2400" dirty="0" smtClean="0">
                <a:solidFill>
                  <a:schemeClr val="tx2"/>
                </a:solidFill>
              </a:rPr>
              <a:t>: Root Cause Analysis – Toyota Example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4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none" dirty="0" smtClean="0"/>
              <a:t>STEP 5: DEVELOP COUNTERMEASURES</a:t>
            </a:r>
          </a:p>
        </p:txBody>
      </p:sp>
      <p:sp>
        <p:nvSpPr>
          <p:cNvPr id="2052" name="Content Placeholder 5"/>
          <p:cNvSpPr>
            <a:spLocks/>
          </p:cNvSpPr>
          <p:nvPr/>
        </p:nvSpPr>
        <p:spPr bwMode="auto">
          <a:xfrm>
            <a:off x="339725" y="6215063"/>
            <a:ext cx="87757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indent="-163513" algn="ctr" eaLnBrk="0" hangingPunct="0">
              <a:buSzPct val="90000"/>
            </a:pPr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Focus Counter Measures On Biggest Root Cause(s)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14463" y="777875"/>
          <a:ext cx="6424612" cy="529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4" imgW="5762210" imgH="4753290" progId="Excel.Sheet.8">
                  <p:embed/>
                </p:oleObj>
              </mc:Choice>
              <mc:Fallback>
                <p:oleObj name="Worksheet" r:id="rId4" imgW="5762210" imgH="47532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777875"/>
                        <a:ext cx="6424612" cy="529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C61209D-9312-4B99-A1CD-9192268C73F3}" type="slidenum">
              <a:rPr lang="en-US" sz="1300">
                <a:latin typeface="Calibri" pitchFamily="34" charset="0"/>
              </a:rPr>
              <a:pPr algn="r" eaLnBrk="1" hangingPunct="1"/>
              <a:t>49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6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ChangeArrowheads="1"/>
          </p:cNvSpPr>
          <p:nvPr/>
        </p:nvSpPr>
        <p:spPr bwMode="auto">
          <a:xfrm>
            <a:off x="361950" y="869533"/>
            <a:ext cx="7939088" cy="44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>
              <a:spcBef>
                <a:spcPct val="20000"/>
              </a:spcBef>
              <a:buClr>
                <a:srgbClr val="00CC00"/>
              </a:buClr>
              <a:buSzPct val="75000"/>
              <a:defRPr/>
            </a:pPr>
            <a:r>
              <a:rPr lang="en-US" b="1" dirty="0">
                <a:solidFill>
                  <a:srgbClr val="50493D"/>
                </a:solidFill>
                <a:latin typeface="+mn-lt"/>
              </a:rPr>
              <a:t>What is an 8-Step RCCM?</a:t>
            </a:r>
          </a:p>
          <a:p>
            <a:pPr marL="977900" lvl="1" indent="-457200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+mn-lt"/>
              </a:rPr>
              <a:t>8-Step RCCM is a problem solving process designed to guide the user toward solving smaller portions of the larger “Gap”</a:t>
            </a:r>
          </a:p>
          <a:p>
            <a:pPr marL="977900" lvl="1" indent="-457200">
              <a:buFont typeface="Arial" panose="020B0604020202020204" pitchFamily="34" charset="0"/>
              <a:buChar char="•"/>
              <a:defRPr/>
            </a:pPr>
            <a:endParaRPr lang="en-US" b="1" dirty="0">
              <a:latin typeface="+mn-lt"/>
            </a:endParaRPr>
          </a:p>
          <a:p>
            <a:pPr marL="9779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 marL="9779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 marL="9779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 marL="977900" lvl="1" indent="-457200">
              <a:buFont typeface="Arial" panose="020B0604020202020204" pitchFamily="34" charset="0"/>
              <a:buChar char="•"/>
              <a:defRPr/>
            </a:pPr>
            <a:endParaRPr lang="en-US" b="1" dirty="0">
              <a:latin typeface="+mn-lt"/>
            </a:endParaRPr>
          </a:p>
          <a:p>
            <a:pPr marL="977900" lvl="1" indent="-457200">
              <a:buFont typeface="Arial" panose="020B0604020202020204" pitchFamily="34" charset="0"/>
              <a:buChar char="•"/>
              <a:defRPr/>
            </a:pPr>
            <a:endParaRPr lang="en-US" sz="1800" b="1" dirty="0">
              <a:latin typeface="+mn-lt"/>
            </a:endParaRPr>
          </a:p>
          <a:p>
            <a:pPr marL="977900" lvl="1" indent="-457200"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b="1" dirty="0" err="1">
                <a:latin typeface="+mn-lt"/>
              </a:rPr>
              <a:t>Genchi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Genbutsu</a:t>
            </a:r>
            <a:r>
              <a:rPr lang="en-US" sz="1800" b="1" dirty="0">
                <a:latin typeface="+mn-lt"/>
              </a:rPr>
              <a:t> at the </a:t>
            </a:r>
            <a:r>
              <a:rPr lang="en-US" sz="1800" b="1" dirty="0" err="1">
                <a:latin typeface="+mn-lt"/>
              </a:rPr>
              <a:t>Gemba</a:t>
            </a:r>
            <a:r>
              <a:rPr lang="en-US" sz="1800" b="1" dirty="0">
                <a:latin typeface="+mn-lt"/>
              </a:rPr>
              <a:t> - “Go and See for Yourself to confirm the Prioritized Problem at the Point of Occurrence”</a:t>
            </a:r>
            <a:endParaRPr lang="en-US" sz="1800" b="1" dirty="0">
              <a:solidFill>
                <a:srgbClr val="50493D"/>
              </a:solidFill>
              <a:latin typeface="+mn-lt"/>
            </a:endParaRPr>
          </a:p>
        </p:txBody>
      </p:sp>
      <p:sp>
        <p:nvSpPr>
          <p:cNvPr id="30723" name="AutoShape 17"/>
          <p:cNvSpPr>
            <a:spLocks noChangeArrowheads="1"/>
          </p:cNvSpPr>
          <p:nvPr/>
        </p:nvSpPr>
        <p:spPr bwMode="auto">
          <a:xfrm>
            <a:off x="5500688" y="3049588"/>
            <a:ext cx="1049337" cy="325437"/>
          </a:xfrm>
          <a:prstGeom prst="rightArrow">
            <a:avLst>
              <a:gd name="adj1" fmla="val 44389"/>
              <a:gd name="adj2" fmla="val 92686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itle 5"/>
          <p:cNvSpPr>
            <a:spLocks noGrp="1"/>
          </p:cNvSpPr>
          <p:nvPr>
            <p:ph type="title" idx="4294967295"/>
          </p:nvPr>
        </p:nvSpPr>
        <p:spPr>
          <a:xfrm>
            <a:off x="187325" y="96838"/>
            <a:ext cx="8407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cap="none" dirty="0" smtClean="0"/>
              <a:t>DEFINITION OF 8-STEP RCCM</a:t>
            </a:r>
          </a:p>
        </p:txBody>
      </p:sp>
      <p:sp>
        <p:nvSpPr>
          <p:cNvPr id="136198" name="Title Placeholder 1"/>
          <p:cNvSpPr>
            <a:spLocks/>
          </p:cNvSpPr>
          <p:nvPr/>
        </p:nvSpPr>
        <p:spPr bwMode="auto">
          <a:xfrm>
            <a:off x="0" y="6356218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“Data Is Important, But I Place The Greatest Emphasis On Facts” –</a:t>
            </a:r>
            <a:r>
              <a:rPr lang="en-US" sz="2000" b="1" dirty="0" err="1">
                <a:solidFill>
                  <a:schemeClr val="tx2"/>
                </a:solidFill>
                <a:latin typeface="+mj-lt"/>
              </a:rPr>
              <a:t>Taiichi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+mj-lt"/>
              </a:rPr>
              <a:t>Ohno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400300"/>
            <a:ext cx="34369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768600"/>
            <a:ext cx="13858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Oval 16"/>
          <p:cNvSpPr>
            <a:spLocks noChangeArrowheads="1"/>
          </p:cNvSpPr>
          <p:nvPr/>
        </p:nvSpPr>
        <p:spPr bwMode="auto">
          <a:xfrm>
            <a:off x="6669088" y="2611438"/>
            <a:ext cx="436562" cy="1119187"/>
          </a:xfrm>
          <a:prstGeom prst="ellipse">
            <a:avLst/>
          </a:prstGeom>
          <a:noFill/>
          <a:ln w="76200">
            <a:solidFill>
              <a:srgbClr val="EE0A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7B0C62E-AAC1-4F16-9514-FBF456065A84}" type="slidenum">
              <a:rPr lang="en-US" sz="1300" smtClean="0">
                <a:latin typeface="Calibri" pitchFamily="34" charset="0"/>
              </a:rPr>
              <a:pPr eaLnBrk="1" hangingPunct="1"/>
              <a:t>5</a:t>
            </a:fld>
            <a:endParaRPr lang="en-US" sz="1300" smtClean="0">
              <a:latin typeface="Calibri" pitchFamily="34" charset="0"/>
            </a:endParaRPr>
          </a:p>
        </p:txBody>
      </p:sp>
      <p:grpSp>
        <p:nvGrpSpPr>
          <p:cNvPr id="30730" name="Group 130"/>
          <p:cNvGrpSpPr>
            <a:grpSpLocks/>
          </p:cNvGrpSpPr>
          <p:nvPr/>
        </p:nvGrpSpPr>
        <p:grpSpPr bwMode="auto">
          <a:xfrm>
            <a:off x="5270500" y="4686300"/>
            <a:ext cx="2273300" cy="1338263"/>
            <a:chOff x="384" y="3504"/>
            <a:chExt cx="912" cy="586"/>
          </a:xfrm>
        </p:grpSpPr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384" y="3504"/>
              <a:ext cx="912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34" name="Group 12"/>
            <p:cNvGrpSpPr>
              <a:grpSpLocks/>
            </p:cNvGrpSpPr>
            <p:nvPr/>
          </p:nvGrpSpPr>
          <p:grpSpPr bwMode="auto">
            <a:xfrm>
              <a:off x="389" y="3521"/>
              <a:ext cx="880" cy="569"/>
              <a:chOff x="544" y="1053"/>
              <a:chExt cx="880" cy="581"/>
            </a:xfrm>
          </p:grpSpPr>
          <p:grpSp>
            <p:nvGrpSpPr>
              <p:cNvPr id="30735" name="Group 14"/>
              <p:cNvGrpSpPr>
                <a:grpSpLocks/>
              </p:cNvGrpSpPr>
              <p:nvPr/>
            </p:nvGrpSpPr>
            <p:grpSpPr bwMode="auto">
              <a:xfrm>
                <a:off x="549" y="1053"/>
                <a:ext cx="872" cy="581"/>
                <a:chOff x="192" y="210"/>
                <a:chExt cx="5185" cy="3390"/>
              </a:xfrm>
            </p:grpSpPr>
            <p:sp>
              <p:nvSpPr>
                <p:cNvPr id="30737" name="Rectangle 15"/>
                <p:cNvSpPr>
                  <a:spLocks noChangeArrowheads="1"/>
                </p:cNvSpPr>
                <p:nvPr/>
              </p:nvSpPr>
              <p:spPr bwMode="auto">
                <a:xfrm>
                  <a:off x="4487" y="831"/>
                  <a:ext cx="708" cy="21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0738" name="Picture 16" descr="in00645_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4" y="212"/>
                  <a:ext cx="756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39" name="Rectangle 17"/>
                <p:cNvSpPr>
                  <a:spLocks noChangeArrowheads="1"/>
                </p:cNvSpPr>
                <p:nvPr/>
              </p:nvSpPr>
              <p:spPr bwMode="auto">
                <a:xfrm>
                  <a:off x="4479" y="1098"/>
                  <a:ext cx="747" cy="6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0" name="Rectangle 18"/>
                <p:cNvSpPr>
                  <a:spLocks noChangeArrowheads="1"/>
                </p:cNvSpPr>
                <p:nvPr/>
              </p:nvSpPr>
              <p:spPr bwMode="auto">
                <a:xfrm>
                  <a:off x="4366" y="212"/>
                  <a:ext cx="1011" cy="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741" name="Group 19"/>
                <p:cNvGrpSpPr>
                  <a:grpSpLocks/>
                </p:cNvGrpSpPr>
                <p:nvPr/>
              </p:nvGrpSpPr>
              <p:grpSpPr bwMode="auto">
                <a:xfrm>
                  <a:off x="4616" y="1567"/>
                  <a:ext cx="577" cy="736"/>
                  <a:chOff x="4792" y="1471"/>
                  <a:chExt cx="632" cy="881"/>
                </a:xfrm>
              </p:grpSpPr>
              <p:grpSp>
                <p:nvGrpSpPr>
                  <p:cNvPr id="30798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797" y="1968"/>
                    <a:ext cx="627" cy="384"/>
                    <a:chOff x="2064" y="2496"/>
                    <a:chExt cx="627" cy="384"/>
                  </a:xfrm>
                </p:grpSpPr>
                <p:sp>
                  <p:nvSpPr>
                    <p:cNvPr id="30800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496"/>
                      <a:ext cx="432" cy="288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1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9" y="259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2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784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3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784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79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2" y="1471"/>
                    <a:ext cx="439" cy="7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endParaRPr lang="en-US" sz="1200"/>
                  </a:p>
                </p:txBody>
              </p:sp>
            </p:grpSp>
            <p:sp>
              <p:nvSpPr>
                <p:cNvPr id="30742" name="Rectangle 26"/>
                <p:cNvSpPr>
                  <a:spLocks noChangeArrowheads="1"/>
                </p:cNvSpPr>
                <p:nvPr/>
              </p:nvSpPr>
              <p:spPr bwMode="auto">
                <a:xfrm>
                  <a:off x="768" y="2669"/>
                  <a:ext cx="440" cy="40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3" name="Rectangle 27"/>
                <p:cNvSpPr>
                  <a:spLocks noChangeArrowheads="1"/>
                </p:cNvSpPr>
                <p:nvPr/>
              </p:nvSpPr>
              <p:spPr bwMode="auto">
                <a:xfrm>
                  <a:off x="1550" y="2669"/>
                  <a:ext cx="440" cy="40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4" name="Rectangle 28"/>
                <p:cNvSpPr>
                  <a:spLocks noChangeArrowheads="1"/>
                </p:cNvSpPr>
                <p:nvPr/>
              </p:nvSpPr>
              <p:spPr bwMode="auto">
                <a:xfrm>
                  <a:off x="2332" y="2669"/>
                  <a:ext cx="440" cy="40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5" name="Rectangle 29"/>
                <p:cNvSpPr>
                  <a:spLocks noChangeArrowheads="1"/>
                </p:cNvSpPr>
                <p:nvPr/>
              </p:nvSpPr>
              <p:spPr bwMode="auto">
                <a:xfrm>
                  <a:off x="3114" y="2669"/>
                  <a:ext cx="440" cy="40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6" name="Rectangle 30"/>
                <p:cNvSpPr>
                  <a:spLocks noChangeArrowheads="1"/>
                </p:cNvSpPr>
                <p:nvPr/>
              </p:nvSpPr>
              <p:spPr bwMode="auto">
                <a:xfrm>
                  <a:off x="3896" y="2669"/>
                  <a:ext cx="440" cy="40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7" name="Rectangle 31"/>
                <p:cNvSpPr>
                  <a:spLocks noChangeArrowheads="1"/>
                </p:cNvSpPr>
                <p:nvPr/>
              </p:nvSpPr>
              <p:spPr bwMode="auto">
                <a:xfrm>
                  <a:off x="4679" y="2669"/>
                  <a:ext cx="440" cy="40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8" name="Line 32"/>
                <p:cNvSpPr>
                  <a:spLocks noChangeShapeType="1"/>
                </p:cNvSpPr>
                <p:nvPr/>
              </p:nvSpPr>
              <p:spPr bwMode="auto">
                <a:xfrm>
                  <a:off x="1230" y="2709"/>
                  <a:ext cx="3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9" name="Line 33"/>
                <p:cNvSpPr>
                  <a:spLocks noChangeShapeType="1"/>
                </p:cNvSpPr>
                <p:nvPr/>
              </p:nvSpPr>
              <p:spPr bwMode="auto">
                <a:xfrm>
                  <a:off x="1999" y="2709"/>
                  <a:ext cx="3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0" name="Line 34"/>
                <p:cNvSpPr>
                  <a:spLocks noChangeShapeType="1"/>
                </p:cNvSpPr>
                <p:nvPr/>
              </p:nvSpPr>
              <p:spPr bwMode="auto">
                <a:xfrm>
                  <a:off x="2785" y="2709"/>
                  <a:ext cx="3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1" name="Line 35"/>
                <p:cNvSpPr>
                  <a:spLocks noChangeShapeType="1"/>
                </p:cNvSpPr>
                <p:nvPr/>
              </p:nvSpPr>
              <p:spPr bwMode="auto">
                <a:xfrm>
                  <a:off x="3570" y="2709"/>
                  <a:ext cx="3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2" name="Line 36"/>
                <p:cNvSpPr>
                  <a:spLocks noChangeShapeType="1"/>
                </p:cNvSpPr>
                <p:nvPr/>
              </p:nvSpPr>
              <p:spPr bwMode="auto">
                <a:xfrm>
                  <a:off x="4355" y="2709"/>
                  <a:ext cx="3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753" name="Group 37"/>
                <p:cNvGrpSpPr>
                  <a:grpSpLocks/>
                </p:cNvGrpSpPr>
                <p:nvPr/>
              </p:nvGrpSpPr>
              <p:grpSpPr bwMode="auto">
                <a:xfrm>
                  <a:off x="332" y="1334"/>
                  <a:ext cx="575" cy="731"/>
                  <a:chOff x="4797" y="1481"/>
                  <a:chExt cx="627" cy="871"/>
                </a:xfrm>
              </p:grpSpPr>
              <p:grpSp>
                <p:nvGrpSpPr>
                  <p:cNvPr id="3079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797" y="1968"/>
                    <a:ext cx="627" cy="384"/>
                    <a:chOff x="2064" y="2496"/>
                    <a:chExt cx="627" cy="384"/>
                  </a:xfrm>
                </p:grpSpPr>
                <p:sp>
                  <p:nvSpPr>
                    <p:cNvPr id="30794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496"/>
                      <a:ext cx="432" cy="288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95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9" y="259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96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784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97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784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793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1" y="1481"/>
                    <a:ext cx="438" cy="7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endParaRPr lang="en-US" sz="1200"/>
                  </a:p>
                </p:txBody>
              </p:sp>
            </p:grpSp>
            <p:sp>
              <p:nvSpPr>
                <p:cNvPr id="30754" name="Rectangle 44"/>
                <p:cNvSpPr>
                  <a:spLocks noChangeArrowheads="1"/>
                </p:cNvSpPr>
                <p:nvPr/>
              </p:nvSpPr>
              <p:spPr bwMode="auto">
                <a:xfrm>
                  <a:off x="763" y="3152"/>
                  <a:ext cx="440" cy="44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5" name="Rectangle 45"/>
                <p:cNvSpPr>
                  <a:spLocks noChangeArrowheads="1"/>
                </p:cNvSpPr>
                <p:nvPr/>
              </p:nvSpPr>
              <p:spPr bwMode="auto">
                <a:xfrm>
                  <a:off x="1563" y="3152"/>
                  <a:ext cx="440" cy="44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6" name="Rectangle 46"/>
                <p:cNvSpPr>
                  <a:spLocks noChangeArrowheads="1"/>
                </p:cNvSpPr>
                <p:nvPr/>
              </p:nvSpPr>
              <p:spPr bwMode="auto">
                <a:xfrm>
                  <a:off x="2332" y="3152"/>
                  <a:ext cx="440" cy="44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7" name="Rectangle 47"/>
                <p:cNvSpPr>
                  <a:spLocks noChangeArrowheads="1"/>
                </p:cNvSpPr>
                <p:nvPr/>
              </p:nvSpPr>
              <p:spPr bwMode="auto">
                <a:xfrm>
                  <a:off x="3127" y="3152"/>
                  <a:ext cx="439" cy="44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8" name="Rectangle 48"/>
                <p:cNvSpPr>
                  <a:spLocks noChangeArrowheads="1"/>
                </p:cNvSpPr>
                <p:nvPr/>
              </p:nvSpPr>
              <p:spPr bwMode="auto">
                <a:xfrm>
                  <a:off x="3895" y="3152"/>
                  <a:ext cx="440" cy="44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9" name="Rectangle 49"/>
                <p:cNvSpPr>
                  <a:spLocks noChangeArrowheads="1"/>
                </p:cNvSpPr>
                <p:nvPr/>
              </p:nvSpPr>
              <p:spPr bwMode="auto">
                <a:xfrm>
                  <a:off x="313" y="830"/>
                  <a:ext cx="708" cy="21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0760" name="Picture 50" descr="in00645_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" y="210"/>
                  <a:ext cx="756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61" name="Rectangle 51"/>
                <p:cNvSpPr>
                  <a:spLocks noChangeArrowheads="1"/>
                </p:cNvSpPr>
                <p:nvPr/>
              </p:nvSpPr>
              <p:spPr bwMode="auto">
                <a:xfrm>
                  <a:off x="305" y="1096"/>
                  <a:ext cx="747" cy="16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2" name="Rectangle 52"/>
                <p:cNvSpPr>
                  <a:spLocks noChangeArrowheads="1"/>
                </p:cNvSpPr>
                <p:nvPr/>
              </p:nvSpPr>
              <p:spPr bwMode="auto">
                <a:xfrm>
                  <a:off x="192" y="210"/>
                  <a:ext cx="1011" cy="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3" name="Rectangle 53"/>
                <p:cNvSpPr>
                  <a:spLocks noChangeArrowheads="1"/>
                </p:cNvSpPr>
                <p:nvPr/>
              </p:nvSpPr>
              <p:spPr bwMode="auto">
                <a:xfrm>
                  <a:off x="2330" y="655"/>
                  <a:ext cx="878" cy="44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4" name="Rectangle 54"/>
                <p:cNvSpPr>
                  <a:spLocks noChangeArrowheads="1"/>
                </p:cNvSpPr>
                <p:nvPr/>
              </p:nvSpPr>
              <p:spPr bwMode="auto">
                <a:xfrm>
                  <a:off x="3644" y="617"/>
                  <a:ext cx="491" cy="20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350" y="715"/>
                  <a:ext cx="2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6" name="Line 56"/>
                <p:cNvSpPr>
                  <a:spLocks noChangeShapeType="1"/>
                </p:cNvSpPr>
                <p:nvPr/>
              </p:nvSpPr>
              <p:spPr bwMode="auto">
                <a:xfrm>
                  <a:off x="3350" y="715"/>
                  <a:ext cx="85" cy="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7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3224" y="795"/>
                  <a:ext cx="21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8" name="Line 58"/>
                <p:cNvSpPr>
                  <a:spLocks noChangeShapeType="1"/>
                </p:cNvSpPr>
                <p:nvPr/>
              </p:nvSpPr>
              <p:spPr bwMode="auto">
                <a:xfrm>
                  <a:off x="4136" y="697"/>
                  <a:ext cx="35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9" name="Rectangle 59"/>
                <p:cNvSpPr>
                  <a:spLocks noChangeArrowheads="1"/>
                </p:cNvSpPr>
                <p:nvPr/>
              </p:nvSpPr>
              <p:spPr bwMode="auto">
                <a:xfrm>
                  <a:off x="3644" y="887"/>
                  <a:ext cx="491" cy="20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0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350" y="985"/>
                  <a:ext cx="2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1" name="Line 61"/>
                <p:cNvSpPr>
                  <a:spLocks noChangeShapeType="1"/>
                </p:cNvSpPr>
                <p:nvPr/>
              </p:nvSpPr>
              <p:spPr bwMode="auto">
                <a:xfrm>
                  <a:off x="3350" y="985"/>
                  <a:ext cx="85" cy="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3224" y="1065"/>
                  <a:ext cx="21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3" name="Line 63"/>
                <p:cNvSpPr>
                  <a:spLocks noChangeShapeType="1"/>
                </p:cNvSpPr>
                <p:nvPr/>
              </p:nvSpPr>
              <p:spPr bwMode="auto">
                <a:xfrm>
                  <a:off x="4136" y="967"/>
                  <a:ext cx="35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4" name="Rectangle 64"/>
                <p:cNvSpPr>
                  <a:spLocks noChangeArrowheads="1"/>
                </p:cNvSpPr>
                <p:nvPr/>
              </p:nvSpPr>
              <p:spPr bwMode="auto">
                <a:xfrm>
                  <a:off x="1480" y="605"/>
                  <a:ext cx="491" cy="20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186" y="703"/>
                  <a:ext cx="29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6" name="Line 66"/>
                <p:cNvSpPr>
                  <a:spLocks noChangeShapeType="1"/>
                </p:cNvSpPr>
                <p:nvPr/>
              </p:nvSpPr>
              <p:spPr bwMode="auto">
                <a:xfrm>
                  <a:off x="1186" y="703"/>
                  <a:ext cx="85" cy="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060" y="783"/>
                  <a:ext cx="21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8" name="Line 68"/>
                <p:cNvSpPr>
                  <a:spLocks noChangeShapeType="1"/>
                </p:cNvSpPr>
                <p:nvPr/>
              </p:nvSpPr>
              <p:spPr bwMode="auto">
                <a:xfrm>
                  <a:off x="1972" y="685"/>
                  <a:ext cx="3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9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065" y="992"/>
                  <a:ext cx="1275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0" name="Rectangle 70"/>
                <p:cNvSpPr>
                  <a:spLocks noChangeArrowheads="1"/>
                </p:cNvSpPr>
                <p:nvPr/>
              </p:nvSpPr>
              <p:spPr bwMode="auto">
                <a:xfrm>
                  <a:off x="1491" y="896"/>
                  <a:ext cx="491" cy="20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1" name="Rectangle 71"/>
                <p:cNvSpPr>
                  <a:spLocks noChangeArrowheads="1"/>
                </p:cNvSpPr>
                <p:nvPr/>
              </p:nvSpPr>
              <p:spPr bwMode="auto">
                <a:xfrm>
                  <a:off x="1950" y="1340"/>
                  <a:ext cx="1274" cy="16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0782" name="Line 72"/>
                <p:cNvSpPr>
                  <a:spLocks noChangeShapeType="1"/>
                </p:cNvSpPr>
                <p:nvPr/>
              </p:nvSpPr>
              <p:spPr bwMode="auto">
                <a:xfrm>
                  <a:off x="2521" y="1098"/>
                  <a:ext cx="0" cy="24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3" name="Line 73"/>
                <p:cNvSpPr>
                  <a:spLocks noChangeShapeType="1"/>
                </p:cNvSpPr>
                <p:nvPr/>
              </p:nvSpPr>
              <p:spPr bwMode="auto">
                <a:xfrm>
                  <a:off x="2521" y="1541"/>
                  <a:ext cx="0" cy="1087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4" name="Line 74"/>
                <p:cNvSpPr>
                  <a:spLocks noChangeShapeType="1"/>
                </p:cNvSpPr>
                <p:nvPr/>
              </p:nvSpPr>
              <p:spPr bwMode="auto">
                <a:xfrm rot="-1576743">
                  <a:off x="3033" y="1495"/>
                  <a:ext cx="0" cy="120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5" name="Line 75"/>
                <p:cNvSpPr>
                  <a:spLocks noChangeShapeType="1"/>
                </p:cNvSpPr>
                <p:nvPr/>
              </p:nvSpPr>
              <p:spPr bwMode="auto">
                <a:xfrm rot="-2211549">
                  <a:off x="3564" y="1388"/>
                  <a:ext cx="0" cy="136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6" name="Line 76"/>
                <p:cNvSpPr>
                  <a:spLocks noChangeShapeType="1"/>
                </p:cNvSpPr>
                <p:nvPr/>
              </p:nvSpPr>
              <p:spPr bwMode="auto">
                <a:xfrm rot="1576743" flipH="1">
                  <a:off x="2001" y="1488"/>
                  <a:ext cx="0" cy="120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7" name="Line 77"/>
                <p:cNvSpPr>
                  <a:spLocks noChangeShapeType="1"/>
                </p:cNvSpPr>
                <p:nvPr/>
              </p:nvSpPr>
              <p:spPr bwMode="auto">
                <a:xfrm rot="2211548" flipH="1">
                  <a:off x="1554" y="1381"/>
                  <a:ext cx="0" cy="136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788" name="Group 78"/>
                <p:cNvGrpSpPr>
                  <a:grpSpLocks/>
                </p:cNvGrpSpPr>
                <p:nvPr/>
              </p:nvGrpSpPr>
              <p:grpSpPr bwMode="auto">
                <a:xfrm>
                  <a:off x="3619" y="832"/>
                  <a:ext cx="572" cy="2014"/>
                  <a:chOff x="3744" y="499"/>
                  <a:chExt cx="624" cy="2400"/>
                </a:xfrm>
              </p:grpSpPr>
              <p:sp>
                <p:nvSpPr>
                  <p:cNvPr id="30790" name="Line 79"/>
                  <p:cNvSpPr>
                    <a:spLocks noChangeShapeType="1"/>
                  </p:cNvSpPr>
                  <p:nvPr/>
                </p:nvSpPr>
                <p:spPr bwMode="auto">
                  <a:xfrm rot="-2211549">
                    <a:off x="3993" y="499"/>
                    <a:ext cx="157" cy="240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9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392"/>
                    <a:ext cx="624" cy="288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/>
                  </a:p>
                </p:txBody>
              </p:sp>
            </p:grpSp>
            <p:sp>
              <p:nvSpPr>
                <p:cNvPr id="30789" name="Rectangle 81"/>
                <p:cNvSpPr>
                  <a:spLocks noChangeArrowheads="1"/>
                </p:cNvSpPr>
                <p:nvPr/>
              </p:nvSpPr>
              <p:spPr bwMode="auto">
                <a:xfrm>
                  <a:off x="4696" y="3157"/>
                  <a:ext cx="440" cy="44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36" name="Rectangle 82"/>
              <p:cNvSpPr>
                <a:spLocks noChangeArrowheads="1"/>
              </p:cNvSpPr>
              <p:nvPr/>
            </p:nvSpPr>
            <p:spPr bwMode="auto">
              <a:xfrm>
                <a:off x="544" y="1053"/>
                <a:ext cx="880" cy="579"/>
              </a:xfrm>
              <a:prstGeom prst="rect">
                <a:avLst/>
              </a:prstGeom>
              <a:noFill/>
              <a:ln w="38100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6" name="Line Callout 3 165"/>
          <p:cNvSpPr/>
          <p:nvPr/>
        </p:nvSpPr>
        <p:spPr>
          <a:xfrm>
            <a:off x="3695700" y="4699000"/>
            <a:ext cx="971550" cy="469900"/>
          </a:xfrm>
          <a:prstGeom prst="borderCallout3">
            <a:avLst>
              <a:gd name="adj1" fmla="val 42887"/>
              <a:gd name="adj2" fmla="val 101390"/>
              <a:gd name="adj3" fmla="val 42888"/>
              <a:gd name="adj4" fmla="val 123611"/>
              <a:gd name="adj5" fmla="val 171854"/>
              <a:gd name="adj6" fmla="val 127860"/>
              <a:gd name="adj7" fmla="val 222935"/>
              <a:gd name="adj8" fmla="val 266023"/>
            </a:avLst>
          </a:prstGeom>
          <a:solidFill>
            <a:schemeClr val="bg2"/>
          </a:solidFill>
          <a:ln w="38100"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Point of Occurrence</a:t>
            </a:r>
          </a:p>
        </p:txBody>
      </p:sp>
      <p:sp>
        <p:nvSpPr>
          <p:cNvPr id="240" name="Line Callout 3 239"/>
          <p:cNvSpPr/>
          <p:nvPr/>
        </p:nvSpPr>
        <p:spPr>
          <a:xfrm>
            <a:off x="7747000" y="4711700"/>
            <a:ext cx="971550" cy="469900"/>
          </a:xfrm>
          <a:prstGeom prst="borderCallout3">
            <a:avLst>
              <a:gd name="adj1" fmla="val 56401"/>
              <a:gd name="adj2" fmla="val -3113"/>
              <a:gd name="adj3" fmla="val 69915"/>
              <a:gd name="adj4" fmla="val -14855"/>
              <a:gd name="adj5" fmla="val 206989"/>
              <a:gd name="adj6" fmla="val -15831"/>
              <a:gd name="adj7" fmla="val 220232"/>
              <a:gd name="adj8" fmla="val -47485"/>
            </a:avLst>
          </a:prstGeom>
          <a:solidFill>
            <a:schemeClr val="bg2"/>
          </a:solidFill>
          <a:ln w="12700"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Point of Detection</a:t>
            </a:r>
          </a:p>
        </p:txBody>
      </p:sp>
    </p:spTree>
    <p:extLst>
      <p:ext uri="{BB962C8B-B14F-4D97-AF65-F5344CB8AC3E}">
        <p14:creationId xmlns:p14="http://schemas.microsoft.com/office/powerpoint/2010/main" val="381552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11288"/>
            <a:ext cx="7735888" cy="46085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500" b="1" u="sng" smtClean="0">
                <a:latin typeface="Franklin Gothic Medium" pitchFamily="34" charset="0"/>
              </a:rPr>
              <a:t>Temporary Countermeasure</a:t>
            </a:r>
          </a:p>
          <a:p>
            <a:pPr algn="ctr" eaLnBrk="1" hangingPunct="1">
              <a:buFontTx/>
              <a:buNone/>
            </a:pPr>
            <a:r>
              <a:rPr lang="en-US" smtClean="0">
                <a:latin typeface="Franklin Gothic Medium" pitchFamily="34" charset="0"/>
              </a:rPr>
              <a:t>Reverse a negative situation, establish containment or temporarily return to normal or standard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Franklin Gothic Medium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500" b="1" u="sng" smtClean="0">
                <a:latin typeface="Franklin Gothic Medium" pitchFamily="34" charset="0"/>
              </a:rPr>
              <a:t>Permanent Countermeasure</a:t>
            </a:r>
          </a:p>
          <a:p>
            <a:pPr algn="ctr" eaLnBrk="1" hangingPunct="1">
              <a:buFontTx/>
              <a:buNone/>
            </a:pPr>
            <a:r>
              <a:rPr lang="en-US" smtClean="0">
                <a:latin typeface="Franklin Gothic Medium" pitchFamily="34" charset="0"/>
              </a:rPr>
              <a:t>By addressing root cause, prevents  problem from recurring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87325" y="431692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5: DEVELOP 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78263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2286000" y="1905000"/>
            <a:ext cx="6629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28600" indent="-228600" algn="l">
              <a:spcBef>
                <a:spcPct val="20000"/>
              </a:spcBef>
            </a:pPr>
            <a:r>
              <a:rPr kumimoji="1" lang="ja-JP" altLang="en-US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1. </a:t>
            </a:r>
            <a:r>
              <a:rPr kumimoji="1" lang="en-US" altLang="ja-JP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No criticism (Don’t judge)</a:t>
            </a:r>
            <a:endParaRPr kumimoji="1" lang="ja-JP" altLang="en-US" sz="24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  <a:p>
            <a:pPr marL="228600" indent="-228600" algn="l">
              <a:spcBef>
                <a:spcPct val="20000"/>
              </a:spcBef>
            </a:pPr>
            <a:r>
              <a:rPr kumimoji="1" lang="ja-JP" altLang="en-US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2. </a:t>
            </a:r>
            <a:r>
              <a:rPr kumimoji="1" lang="en-US" altLang="ja-JP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Welcome unusual ideas (share ideas off top of the head, accept even thoughtless or illogical ideas)</a:t>
            </a:r>
            <a:endParaRPr kumimoji="1" lang="ja-JP" altLang="en-US" sz="24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  <a:p>
            <a:pPr marL="228600" indent="-228600" algn="l">
              <a:spcBef>
                <a:spcPct val="20000"/>
              </a:spcBef>
            </a:pPr>
            <a:r>
              <a:rPr kumimoji="1" lang="ja-JP" altLang="en-US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3. </a:t>
            </a:r>
            <a:r>
              <a:rPr kumimoji="1" lang="en-US" altLang="ja-JP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Focus on quantity (generate as many ideas as possible)</a:t>
            </a:r>
            <a:endParaRPr kumimoji="1" lang="ja-JP" altLang="en-US" sz="24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  <a:p>
            <a:pPr marL="228600" indent="-228600" algn="l">
              <a:spcBef>
                <a:spcPct val="20000"/>
              </a:spcBef>
            </a:pPr>
            <a:r>
              <a:rPr kumimoji="1" lang="ja-JP" altLang="en-US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4. </a:t>
            </a:r>
            <a:r>
              <a:rPr kumimoji="1" lang="en-US" altLang="ja-JP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Combine and improve ideas (ideas can be combined to lead to a good idea)</a:t>
            </a:r>
            <a:endParaRPr kumimoji="1" lang="ja-JP" altLang="en-US" sz="240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63491" name="AutoShape 5"/>
          <p:cNvSpPr>
            <a:spLocks noChangeArrowheads="1"/>
          </p:cNvSpPr>
          <p:nvPr/>
        </p:nvSpPr>
        <p:spPr bwMode="auto">
          <a:xfrm>
            <a:off x="762000" y="2057400"/>
            <a:ext cx="1336675" cy="3276600"/>
          </a:xfrm>
          <a:prstGeom prst="roundRect">
            <a:avLst>
              <a:gd name="adj" fmla="val 6306"/>
            </a:avLst>
          </a:prstGeom>
          <a:solidFill>
            <a:srgbClr val="CCEC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lIns="162000" rIns="162000" anchor="ctr"/>
          <a:lstStyle/>
          <a:p>
            <a:pPr>
              <a:spcBef>
                <a:spcPct val="20000"/>
              </a:spcBef>
            </a:pPr>
            <a:r>
              <a:rPr kumimoji="1" lang="en-US" altLang="ja-JP" sz="24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Rules</a:t>
            </a:r>
          </a:p>
        </p:txBody>
      </p:sp>
      <p:sp>
        <p:nvSpPr>
          <p:cNvPr id="63492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21686"/>
            <a:ext cx="86868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latin typeface="Franklin Gothic Medium" pitchFamily="34" charset="0"/>
              </a:rPr>
              <a:t>Brainstorming Tips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87325" y="354418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5: DEVELOP 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143534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tablefore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81948"/>
            <a:ext cx="5334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 descr="2by2ev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72748"/>
            <a:ext cx="3276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872348"/>
            <a:ext cx="8458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Franklin Gothic Medium" pitchFamily="34" charset="0"/>
              </a:rPr>
              <a:t>Evaluate Countermeasures based on criteria such as; Cost, Timing,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Franklin Gothic Medium" pitchFamily="34" charset="0"/>
              </a:rPr>
              <a:t>    Feasibility, etc.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Franklin Gothic Medium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Franklin Gothic Medium" pitchFamily="34" charset="0"/>
              </a:rPr>
              <a:t>Prioritize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Franklin Gothic Medium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Franklin Gothic Medium" pitchFamily="34" charset="0"/>
              </a:rPr>
              <a:t>Select the C/Ms to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Franklin Gothic Medium" pitchFamily="34" charset="0"/>
              </a:rPr>
              <a:t>	implement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6375400" y="4606148"/>
            <a:ext cx="261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/>
              <a:t>Ask yourself: Will this countermeasure create a new problem?</a:t>
            </a:r>
          </a:p>
        </p:txBody>
      </p:sp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228600" y="4758548"/>
            <a:ext cx="261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000"/>
              <a:t>Ask yourself: Will this countermeasure truly fix the root cause?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87325" y="302902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STEP 5: DEVELOP 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168403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7115175" cy="163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15175" cy="2286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2890838" y="3581400"/>
            <a:ext cx="2595562" cy="5461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/>
              <a:t>Link Countermeasures to Root Cause from Step 4</a:t>
            </a:r>
          </a:p>
        </p:txBody>
      </p:sp>
      <p:sp>
        <p:nvSpPr>
          <p:cNvPr id="67589" name="Oval 7"/>
          <p:cNvSpPr>
            <a:spLocks noChangeArrowheads="1"/>
          </p:cNvSpPr>
          <p:nvPr/>
        </p:nvSpPr>
        <p:spPr bwMode="auto">
          <a:xfrm>
            <a:off x="5715000" y="1447800"/>
            <a:ext cx="381000" cy="3810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8"/>
          <p:cNvSpPr>
            <a:spLocks noChangeArrowheads="1"/>
          </p:cNvSpPr>
          <p:nvPr/>
        </p:nvSpPr>
        <p:spPr bwMode="auto">
          <a:xfrm>
            <a:off x="5715000" y="1447800"/>
            <a:ext cx="381000" cy="3810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10"/>
          <p:cNvSpPr>
            <a:spLocks noChangeArrowheads="1"/>
          </p:cNvSpPr>
          <p:nvPr/>
        </p:nvSpPr>
        <p:spPr bwMode="auto">
          <a:xfrm>
            <a:off x="1143000" y="4648200"/>
            <a:ext cx="381000" cy="3810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11"/>
          <p:cNvSpPr>
            <a:spLocks noChangeShapeType="1"/>
          </p:cNvSpPr>
          <p:nvPr/>
        </p:nvSpPr>
        <p:spPr bwMode="auto">
          <a:xfrm flipV="1">
            <a:off x="1524000" y="3886200"/>
            <a:ext cx="1371600" cy="838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12"/>
          <p:cNvSpPr>
            <a:spLocks noChangeShapeType="1"/>
          </p:cNvSpPr>
          <p:nvPr/>
        </p:nvSpPr>
        <p:spPr bwMode="auto">
          <a:xfrm flipV="1">
            <a:off x="5257800" y="1828800"/>
            <a:ext cx="533400" cy="1752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Text Box 13"/>
          <p:cNvSpPr txBox="1">
            <a:spLocks noChangeArrowheads="1"/>
          </p:cNvSpPr>
          <p:nvPr/>
        </p:nvSpPr>
        <p:spPr bwMode="auto">
          <a:xfrm>
            <a:off x="6096000" y="3657600"/>
            <a:ext cx="2286000" cy="33337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/>
              <a:t>Evaluate and Prioritize</a:t>
            </a:r>
          </a:p>
        </p:txBody>
      </p:sp>
      <p:sp>
        <p:nvSpPr>
          <p:cNvPr id="67595" name="Line 15"/>
          <p:cNvSpPr>
            <a:spLocks noChangeShapeType="1"/>
          </p:cNvSpPr>
          <p:nvPr/>
        </p:nvSpPr>
        <p:spPr bwMode="auto">
          <a:xfrm flipH="1">
            <a:off x="6934200" y="4038600"/>
            <a:ext cx="228600" cy="381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57200" y="78472"/>
            <a:ext cx="8229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Step </a:t>
            </a:r>
            <a:r>
              <a:rPr lang="en-US" dirty="0">
                <a:solidFill>
                  <a:schemeClr val="tx2"/>
                </a:solidFill>
              </a:rPr>
              <a:t>5</a:t>
            </a:r>
            <a:r>
              <a:rPr lang="en-US" sz="2400" dirty="0" smtClean="0">
                <a:solidFill>
                  <a:schemeClr val="tx2"/>
                </a:solidFill>
              </a:rPr>
              <a:t>: Develop Countermeasures – Toyota Example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7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te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798513"/>
            <a:ext cx="63468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533400" y="5100638"/>
            <a:ext cx="8229600" cy="863600"/>
          </a:xfrm>
          <a:prstGeom prst="rect">
            <a:avLst/>
          </a:prstGeom>
          <a:solidFill>
            <a:srgbClr val="0C347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00CC00"/>
              </a:buClr>
              <a:buSzPct val="75000"/>
              <a:buFont typeface="Wingdings 3" pitchFamily="18" charset="2"/>
              <a:buNone/>
              <a:defRPr/>
            </a:pPr>
            <a:r>
              <a:rPr lang="en-US" i="1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Many of life’s failures are people who did not realize how close they were to success when they gave up.” 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--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Thomas Edison</a:t>
            </a:r>
          </a:p>
        </p:txBody>
      </p:sp>
      <p:sp>
        <p:nvSpPr>
          <p:cNvPr id="4710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r>
              <a:rPr lang="en-US" sz="3200" cap="none" dirty="0" smtClean="0"/>
              <a:t>STEP 6: SEE COUNTERMEASURES THROUGH</a:t>
            </a:r>
          </a:p>
        </p:txBody>
      </p:sp>
      <p:sp>
        <p:nvSpPr>
          <p:cNvPr id="4710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87325" y="6162675"/>
            <a:ext cx="8775700" cy="3984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Follow Through On Execution… Closely Manage Action Items</a:t>
            </a:r>
          </a:p>
        </p:txBody>
      </p:sp>
      <p:sp>
        <p:nvSpPr>
          <p:cNvPr id="47110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142DE64-FD83-4D5D-8667-3DDAE9364F8F}" type="slidenum">
              <a:rPr lang="en-US" sz="1300">
                <a:latin typeface="Calibri" pitchFamily="34" charset="0"/>
              </a:rPr>
              <a:pPr algn="r" eaLnBrk="1" hangingPunct="1"/>
              <a:t>54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3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3" y="1907628"/>
            <a:ext cx="8487233" cy="23405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AutoShape 5"/>
          <p:cNvSpPr>
            <a:spLocks/>
          </p:cNvSpPr>
          <p:nvPr/>
        </p:nvSpPr>
        <p:spPr bwMode="auto">
          <a:xfrm>
            <a:off x="6743700" y="1005463"/>
            <a:ext cx="2209800" cy="800100"/>
          </a:xfrm>
          <a:prstGeom prst="borderCallout2">
            <a:avLst>
              <a:gd name="adj1" fmla="val 14287"/>
              <a:gd name="adj2" fmla="val -3449"/>
              <a:gd name="adj3" fmla="val 14287"/>
              <a:gd name="adj4" fmla="val -18606"/>
              <a:gd name="adj5" fmla="val 180954"/>
              <a:gd name="adj6" fmla="val -3448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 dirty="0"/>
              <a:t>Plan steps to stay within your Target timing set in step 3</a:t>
            </a:r>
          </a:p>
        </p:txBody>
      </p:sp>
      <p:sp>
        <p:nvSpPr>
          <p:cNvPr id="75780" name="AutoShape 6"/>
          <p:cNvSpPr>
            <a:spLocks noChangeArrowheads="1"/>
          </p:cNvSpPr>
          <p:nvPr/>
        </p:nvSpPr>
        <p:spPr bwMode="auto">
          <a:xfrm>
            <a:off x="1066800" y="4248150"/>
            <a:ext cx="6781800" cy="121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r>
              <a:rPr lang="en-US" sz="1800" dirty="0"/>
              <a:t>(NEMAWASHI) Identify supporting members, groups, sections, or departments that will be required to implement countermeasures. Gain commitment by explaining the results expected from your selected countermeasures.</a:t>
            </a:r>
          </a:p>
        </p:txBody>
      </p:sp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1600200" y="808038"/>
            <a:ext cx="579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  <a:latin typeface="Franklin Gothic Medium" pitchFamily="34" charset="0"/>
              </a:rPr>
              <a:t>See Countermeasures Through: Example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495300" y="5597525"/>
            <a:ext cx="8153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dirty="0"/>
              <a:t>*Remember, YOU own this problem. While some countermeasures may be delegated to others, responsibility of follow up and closure remains with you.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78472"/>
            <a:ext cx="8229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Step </a:t>
            </a:r>
            <a:r>
              <a:rPr lang="en-US" dirty="0">
                <a:solidFill>
                  <a:schemeClr val="tx2"/>
                </a:solidFill>
              </a:rPr>
              <a:t>6</a:t>
            </a:r>
            <a:r>
              <a:rPr lang="en-US" sz="2400" dirty="0" smtClean="0">
                <a:solidFill>
                  <a:schemeClr val="tx2"/>
                </a:solidFill>
              </a:rPr>
              <a:t>: See Countermeasures Through – Toyota Example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4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none" smtClean="0"/>
              <a:t>STEP 7: MONITOR RESULTS AND PROCESSES</a:t>
            </a:r>
          </a:p>
        </p:txBody>
      </p:sp>
      <p:sp>
        <p:nvSpPr>
          <p:cNvPr id="2052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87325" y="6162675"/>
            <a:ext cx="8775700" cy="3984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+mj-lt"/>
              </a:rPr>
              <a:t>Validate That Process Can Repeatedly Achieve Intended Results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214438" y="842963"/>
          <a:ext cx="6683375" cy="514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4" imgW="5762210" imgH="4439434" progId="Excel.Sheet.8">
                  <p:embed/>
                </p:oleObj>
              </mc:Choice>
              <mc:Fallback>
                <p:oleObj name="Worksheet" r:id="rId4" imgW="5762210" imgH="443943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842963"/>
                        <a:ext cx="6683375" cy="514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A3979E6-651B-4F94-8C28-40D413DF61B7}" type="slidenum">
              <a:rPr lang="en-US" sz="1300">
                <a:latin typeface="Calibri" pitchFamily="34" charset="0"/>
              </a:rPr>
              <a:pPr algn="r" eaLnBrk="1" hangingPunct="1"/>
              <a:t>56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9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717318"/>
            <a:ext cx="7959725" cy="5105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Franklin Gothic Medium" pitchFamily="34" charset="0"/>
              </a:rPr>
              <a:t>Process is more important!</a:t>
            </a:r>
          </a:p>
          <a:p>
            <a:pPr eaLnBrk="1" hangingPunct="1">
              <a:buFontTx/>
              <a:buNone/>
            </a:pPr>
            <a:endParaRPr lang="en-US" sz="1400" b="1" dirty="0" smtClean="0">
              <a:latin typeface="Franklin Gothic Medium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Franklin Gothic Medium" pitchFamily="34" charset="0"/>
              </a:rPr>
              <a:t>When we see that the process we used was effective to achieve good results, it helps us repeat success! </a:t>
            </a:r>
          </a:p>
          <a:p>
            <a:pPr eaLnBrk="1" hangingPunct="1"/>
            <a:endParaRPr lang="en-US" sz="2400" dirty="0" smtClean="0">
              <a:latin typeface="Franklin Gothic Medium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Franklin Gothic Medium" pitchFamily="34" charset="0"/>
              </a:rPr>
              <a:t>Documenting effective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Franklin Gothic Medium" pitchFamily="34" charset="0"/>
              </a:rPr>
              <a:t>	processes helps sustain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Franklin Gothic Medium" pitchFamily="34" charset="0"/>
              </a:rPr>
              <a:t>	improvements resulting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Franklin Gothic Medium" pitchFamily="34" charset="0"/>
              </a:rPr>
              <a:t>	from our problem solving.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 smtClean="0">
              <a:latin typeface="Franklin Gothic Medium" pitchFamily="34" charset="0"/>
            </a:endParaRPr>
          </a:p>
        </p:txBody>
      </p:sp>
      <p:grpSp>
        <p:nvGrpSpPr>
          <p:cNvPr id="80900" name="Group 47"/>
          <p:cNvGrpSpPr>
            <a:grpSpLocks/>
          </p:cNvGrpSpPr>
          <p:nvPr/>
        </p:nvGrpSpPr>
        <p:grpSpPr bwMode="auto">
          <a:xfrm>
            <a:off x="4508500" y="2241318"/>
            <a:ext cx="4279900" cy="3603625"/>
            <a:chOff x="2840" y="1680"/>
            <a:chExt cx="2696" cy="2270"/>
          </a:xfrm>
        </p:grpSpPr>
        <p:sp>
          <p:nvSpPr>
            <p:cNvPr id="80903" name="Text Box 23"/>
            <p:cNvSpPr txBox="1">
              <a:spLocks noChangeArrowheads="1"/>
            </p:cNvSpPr>
            <p:nvPr/>
          </p:nvSpPr>
          <p:spPr bwMode="auto">
            <a:xfrm>
              <a:off x="3072" y="3719"/>
              <a:ext cx="6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l"/>
              <a:r>
                <a:rPr lang="en-US" sz="1800" b="1">
                  <a:latin typeface="Tw Cen MT" pitchFamily="34" charset="0"/>
                  <a:ea typeface="MS PGothic" pitchFamily="34" charset="-128"/>
                </a:rPr>
                <a:t>Results</a:t>
              </a:r>
            </a:p>
          </p:txBody>
        </p:sp>
        <p:sp>
          <p:nvSpPr>
            <p:cNvPr id="80904" name="Text Box 24"/>
            <p:cNvSpPr txBox="1">
              <a:spLocks noChangeArrowheads="1"/>
            </p:cNvSpPr>
            <p:nvPr/>
          </p:nvSpPr>
          <p:spPr bwMode="auto">
            <a:xfrm>
              <a:off x="3746" y="1680"/>
              <a:ext cx="9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800" b="1">
                  <a:latin typeface="Tw Cen MT" pitchFamily="34" charset="0"/>
                  <a:ea typeface="MS PGothic" pitchFamily="34" charset="-128"/>
                </a:rPr>
                <a:t>Repeatability</a:t>
              </a:r>
            </a:p>
          </p:txBody>
        </p:sp>
        <p:sp>
          <p:nvSpPr>
            <p:cNvPr id="80905" name="Line 25"/>
            <p:cNvSpPr>
              <a:spLocks noChangeShapeType="1"/>
            </p:cNvSpPr>
            <p:nvPr/>
          </p:nvSpPr>
          <p:spPr bwMode="auto">
            <a:xfrm>
              <a:off x="4660" y="1824"/>
              <a:ext cx="80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Line 26"/>
            <p:cNvSpPr>
              <a:spLocks noChangeShapeType="1"/>
            </p:cNvSpPr>
            <p:nvPr/>
          </p:nvSpPr>
          <p:spPr bwMode="auto">
            <a:xfrm>
              <a:off x="3737" y="3901"/>
              <a:ext cx="175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07" name="Group 46"/>
            <p:cNvGrpSpPr>
              <a:grpSpLocks/>
            </p:cNvGrpSpPr>
            <p:nvPr/>
          </p:nvGrpSpPr>
          <p:grpSpPr bwMode="auto">
            <a:xfrm>
              <a:off x="2840" y="1964"/>
              <a:ext cx="2696" cy="1764"/>
              <a:chOff x="2840" y="1964"/>
              <a:chExt cx="2696" cy="1764"/>
            </a:xfrm>
          </p:grpSpPr>
          <p:grpSp>
            <p:nvGrpSpPr>
              <p:cNvPr id="80908" name="Group 43"/>
              <p:cNvGrpSpPr>
                <a:grpSpLocks/>
              </p:cNvGrpSpPr>
              <p:nvPr/>
            </p:nvGrpSpPr>
            <p:grpSpPr bwMode="auto">
              <a:xfrm>
                <a:off x="2840" y="1964"/>
                <a:ext cx="2682" cy="1764"/>
                <a:chOff x="2864" y="2012"/>
                <a:chExt cx="2642" cy="1764"/>
              </a:xfrm>
            </p:grpSpPr>
            <p:sp>
              <p:nvSpPr>
                <p:cNvPr id="80918" name="Rectangle 29"/>
                <p:cNvSpPr>
                  <a:spLocks noChangeArrowheads="1"/>
                </p:cNvSpPr>
                <p:nvPr/>
              </p:nvSpPr>
              <p:spPr bwMode="auto">
                <a:xfrm>
                  <a:off x="3168" y="2016"/>
                  <a:ext cx="2338" cy="176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1800" b="1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80919" name="Line 30"/>
                <p:cNvSpPr>
                  <a:spLocks noChangeShapeType="1"/>
                </p:cNvSpPr>
                <p:nvPr/>
              </p:nvSpPr>
              <p:spPr bwMode="auto">
                <a:xfrm>
                  <a:off x="4335" y="2012"/>
                  <a:ext cx="0" cy="17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20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4335" y="1701"/>
                  <a:ext cx="1" cy="23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21" name="Text Box 32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2864" y="3170"/>
                  <a:ext cx="285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Franklin Gothic Book" pitchFamily="34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Franklin Gothic Book" pitchFamily="34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Franklin Gothic Book" pitchFamily="34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Franklin Gothic Book" pitchFamily="34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Franklin Gothic Book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Franklin Gothic Book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Franklin Gothic Book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Franklin Gothic Book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Franklin Gothic Book" pitchFamily="34" charset="0"/>
                    </a:defRPr>
                  </a:lvl9pPr>
                </a:lstStyle>
                <a:p>
                  <a:pPr algn="l"/>
                  <a:r>
                    <a:rPr lang="en-US" sz="1800" b="1">
                      <a:latin typeface="Tw Cen MT" pitchFamily="34" charset="0"/>
                      <a:ea typeface="MS PGothic" pitchFamily="34" charset="-128"/>
                    </a:rPr>
                    <a:t>Process</a:t>
                  </a:r>
                </a:p>
              </p:txBody>
            </p:sp>
            <p:sp>
              <p:nvSpPr>
                <p:cNvPr id="8092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24" y="2064"/>
                  <a:ext cx="0" cy="9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909" name="Text Box 34"/>
              <p:cNvSpPr txBox="1">
                <a:spLocks noChangeArrowheads="1"/>
              </p:cNvSpPr>
              <p:nvPr/>
            </p:nvSpPr>
            <p:spPr bwMode="auto">
              <a:xfrm>
                <a:off x="3343" y="3211"/>
                <a:ext cx="68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/>
                <a:r>
                  <a:rPr kumimoji="1" lang="en-US" sz="1600" b="1">
                    <a:latin typeface="Tw Cen MT" pitchFamily="34" charset="0"/>
                    <a:ea typeface="MS PGothic" pitchFamily="34" charset="-128"/>
                  </a:rPr>
                  <a:t>No</a:t>
                </a:r>
              </a:p>
              <a:p>
                <a:pPr eaLnBrk="1" hangingPunct="1"/>
                <a:r>
                  <a:rPr kumimoji="1" lang="en-US" sz="1600" b="1">
                    <a:latin typeface="Tw Cen MT" pitchFamily="34" charset="0"/>
                    <a:ea typeface="MS PGothic" pitchFamily="34" charset="-128"/>
                  </a:rPr>
                  <a:t>Good</a:t>
                </a:r>
              </a:p>
            </p:txBody>
          </p:sp>
          <p:sp>
            <p:nvSpPr>
              <p:cNvPr id="80910" name="Text Box 35"/>
              <p:cNvSpPr txBox="1">
                <a:spLocks noChangeArrowheads="1"/>
              </p:cNvSpPr>
              <p:nvPr/>
            </p:nvSpPr>
            <p:spPr bwMode="auto">
              <a:xfrm>
                <a:off x="3538" y="2832"/>
                <a:ext cx="297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9pPr>
              </a:lstStyle>
              <a:p>
                <a:pPr algn="l" eaLnBrk="1" hangingPunct="1"/>
                <a:r>
                  <a:rPr kumimoji="1" lang="en-US" sz="4000">
                    <a:solidFill>
                      <a:srgbClr val="FF3300"/>
                    </a:solidFill>
                    <a:latin typeface="Franklin Gothic Medium" pitchFamily="34" charset="0"/>
                    <a:ea typeface="MS PGothic" pitchFamily="34" charset="-128"/>
                  </a:rPr>
                  <a:t>X</a:t>
                </a:r>
              </a:p>
            </p:txBody>
          </p:sp>
          <p:sp>
            <p:nvSpPr>
              <p:cNvPr id="80911" name="Text Box 36"/>
              <p:cNvSpPr txBox="1">
                <a:spLocks noChangeArrowheads="1"/>
              </p:cNvSpPr>
              <p:nvPr/>
            </p:nvSpPr>
            <p:spPr bwMode="auto">
              <a:xfrm>
                <a:off x="4738" y="3211"/>
                <a:ext cx="40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/>
                <a:r>
                  <a:rPr kumimoji="1" lang="en-US" sz="1600" b="1">
                    <a:latin typeface="Tw Cen MT" pitchFamily="34" charset="0"/>
                    <a:ea typeface="MS PGothic" pitchFamily="34" charset="-128"/>
                  </a:rPr>
                  <a:t>Good</a:t>
                </a:r>
              </a:p>
              <a:p>
                <a:pPr eaLnBrk="1" hangingPunct="1"/>
                <a:r>
                  <a:rPr kumimoji="1" lang="en-US" sz="1600" b="1">
                    <a:latin typeface="Tw Cen MT" pitchFamily="34" charset="0"/>
                    <a:ea typeface="MS PGothic" pitchFamily="34" charset="-128"/>
                  </a:rPr>
                  <a:t>Luck!</a:t>
                </a:r>
              </a:p>
            </p:txBody>
          </p:sp>
          <p:sp>
            <p:nvSpPr>
              <p:cNvPr id="198693" name="AutoShape 37"/>
              <p:cNvSpPr>
                <a:spLocks noChangeArrowheads="1"/>
              </p:cNvSpPr>
              <p:nvPr/>
            </p:nvSpPr>
            <p:spPr bwMode="auto">
              <a:xfrm>
                <a:off x="4759" y="2027"/>
                <a:ext cx="337" cy="325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/>
              </a:p>
            </p:txBody>
          </p:sp>
          <p:sp>
            <p:nvSpPr>
              <p:cNvPr id="80913" name="Text Box 38"/>
              <p:cNvSpPr txBox="1">
                <a:spLocks noChangeArrowheads="1"/>
              </p:cNvSpPr>
              <p:nvPr/>
            </p:nvSpPr>
            <p:spPr bwMode="auto">
              <a:xfrm>
                <a:off x="4357" y="2350"/>
                <a:ext cx="114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/>
                <a:r>
                  <a:rPr kumimoji="1" lang="en-US" sz="1600" b="1">
                    <a:latin typeface="Tw Cen MT" pitchFamily="34" charset="0"/>
                    <a:ea typeface="MS PGothic" pitchFamily="34" charset="-128"/>
                  </a:rPr>
                  <a:t>Success that</a:t>
                </a:r>
              </a:p>
              <a:p>
                <a:pPr eaLnBrk="1" hangingPunct="1"/>
                <a:r>
                  <a:rPr kumimoji="1" lang="en-US" sz="1600" b="1">
                    <a:latin typeface="Tw Cen MT" pitchFamily="34" charset="0"/>
                    <a:ea typeface="MS PGothic" pitchFamily="34" charset="-128"/>
                  </a:rPr>
                  <a:t>can be repeated</a:t>
                </a:r>
              </a:p>
            </p:txBody>
          </p:sp>
          <p:sp>
            <p:nvSpPr>
              <p:cNvPr id="80914" name="Text Box 39"/>
              <p:cNvSpPr txBox="1">
                <a:spLocks noChangeArrowheads="1"/>
              </p:cNvSpPr>
              <p:nvPr/>
            </p:nvSpPr>
            <p:spPr bwMode="auto">
              <a:xfrm>
                <a:off x="4756" y="2832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9pPr>
              </a:lstStyle>
              <a:p>
                <a:pPr algn="l" eaLnBrk="1" hangingPunct="1"/>
                <a:r>
                  <a:rPr kumimoji="1" lang="en-US" sz="4000">
                    <a:latin typeface="Tw Cen MT" pitchFamily="34" charset="0"/>
                    <a:ea typeface="MS PGothic" pitchFamily="34" charset="-128"/>
                    <a:sym typeface="Wingdings" pitchFamily="2" charset="2"/>
                  </a:rPr>
                  <a:t></a:t>
                </a:r>
              </a:p>
            </p:txBody>
          </p:sp>
          <p:sp>
            <p:nvSpPr>
              <p:cNvPr id="80915" name="Text Box 40"/>
              <p:cNvSpPr txBox="1">
                <a:spLocks noChangeArrowheads="1"/>
              </p:cNvSpPr>
              <p:nvPr/>
            </p:nvSpPr>
            <p:spPr bwMode="auto">
              <a:xfrm>
                <a:off x="3212" y="2350"/>
                <a:ext cx="1075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/>
                <a:r>
                  <a:rPr kumimoji="1" lang="en-US" sz="1600" b="1">
                    <a:latin typeface="Tw Cen MT" pitchFamily="34" charset="0"/>
                    <a:ea typeface="MS PGothic" pitchFamily="34" charset="-128"/>
                  </a:rPr>
                  <a:t>Re-evaluate</a:t>
                </a:r>
              </a:p>
              <a:p>
                <a:pPr eaLnBrk="1" hangingPunct="1"/>
                <a:r>
                  <a:rPr kumimoji="1" lang="en-US" sz="1600" b="1">
                    <a:latin typeface="Tw Cen MT" pitchFamily="34" charset="0"/>
                    <a:ea typeface="MS PGothic" pitchFamily="34" charset="-128"/>
                  </a:rPr>
                  <a:t>the process</a:t>
                </a:r>
              </a:p>
            </p:txBody>
          </p:sp>
          <p:sp>
            <p:nvSpPr>
              <p:cNvPr id="80916" name="Text Box 41"/>
              <p:cNvSpPr txBox="1">
                <a:spLocks noChangeArrowheads="1"/>
              </p:cNvSpPr>
              <p:nvPr/>
            </p:nvSpPr>
            <p:spPr bwMode="auto">
              <a:xfrm>
                <a:off x="3482" y="1964"/>
                <a:ext cx="5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Franklin Gothic Book" pitchFamily="34" charset="0"/>
                  </a:defRPr>
                </a:lvl9pPr>
              </a:lstStyle>
              <a:p>
                <a:pPr algn="l" eaLnBrk="1" hangingPunct="1"/>
                <a:r>
                  <a:rPr kumimoji="1" lang="en-US" sz="4000">
                    <a:latin typeface="Tw Cen MT" pitchFamily="34" charset="0"/>
                    <a:ea typeface="MS PGothic" pitchFamily="34" charset="-128"/>
                    <a:sym typeface="Wingdings" pitchFamily="2" charset="2"/>
                  </a:rPr>
                  <a:t></a:t>
                </a:r>
              </a:p>
            </p:txBody>
          </p:sp>
          <p:sp>
            <p:nvSpPr>
              <p:cNvPr id="80917" name="Rectangle 42"/>
              <p:cNvSpPr>
                <a:spLocks noChangeArrowheads="1"/>
              </p:cNvSpPr>
              <p:nvPr/>
            </p:nvSpPr>
            <p:spPr bwMode="auto">
              <a:xfrm>
                <a:off x="4318" y="1968"/>
                <a:ext cx="1218" cy="8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</p:grpSp>
      <p:sp>
        <p:nvSpPr>
          <p:cNvPr id="80901" name="Text Box 27"/>
          <p:cNvSpPr txBox="1">
            <a:spLocks noChangeArrowheads="1"/>
          </p:cNvSpPr>
          <p:nvPr/>
        </p:nvSpPr>
        <p:spPr bwMode="auto">
          <a:xfrm>
            <a:off x="762000" y="4374918"/>
            <a:ext cx="35893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1800"/>
              <a:t>*Check the target set in Step 3 to determine whether you reached your goal and how much of the Gap from step 1 you reduced by solving this one portion of the problem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187325" y="225628"/>
            <a:ext cx="8407400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2800" cap="none" dirty="0" smtClean="0"/>
              <a:t>STEP 7: MONITOR RESULTS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05081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371600" y="5386544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1800" dirty="0"/>
              <a:t>*If results do not match your expectations, or have a negative impact, consider revisiting Step 5.</a:t>
            </a:r>
          </a:p>
        </p:txBody>
      </p:sp>
      <p:pic>
        <p:nvPicPr>
          <p:cNvPr id="819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6" y="2533650"/>
            <a:ext cx="7451440" cy="28528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1295400" y="9144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1800"/>
              <a:t>Use metrics set in Step 3 to measure your results</a:t>
            </a:r>
          </a:p>
        </p:txBody>
      </p:sp>
      <p:sp>
        <p:nvSpPr>
          <p:cNvPr id="81926" name="AutoShape 9"/>
          <p:cNvSpPr>
            <a:spLocks/>
          </p:cNvSpPr>
          <p:nvPr/>
        </p:nvSpPr>
        <p:spPr bwMode="auto">
          <a:xfrm>
            <a:off x="304799" y="1292770"/>
            <a:ext cx="2217683" cy="1162050"/>
          </a:xfrm>
          <a:prstGeom prst="borderCallout2">
            <a:avLst>
              <a:gd name="adj1" fmla="val 12500"/>
              <a:gd name="adj2" fmla="val 104546"/>
              <a:gd name="adj3" fmla="val 12500"/>
              <a:gd name="adj4" fmla="val 141759"/>
              <a:gd name="adj5" fmla="val 193056"/>
              <a:gd name="adj6" fmla="val 180301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800" dirty="0"/>
              <a:t>Show when C/M’s are implemented and impact to results</a:t>
            </a:r>
          </a:p>
        </p:txBody>
      </p:sp>
      <p:sp>
        <p:nvSpPr>
          <p:cNvPr id="81927" name="AutoShape 10"/>
          <p:cNvSpPr>
            <a:spLocks/>
          </p:cNvSpPr>
          <p:nvPr/>
        </p:nvSpPr>
        <p:spPr bwMode="auto">
          <a:xfrm>
            <a:off x="3809999" y="1292770"/>
            <a:ext cx="2086303" cy="1162050"/>
          </a:xfrm>
          <a:prstGeom prst="borderCallout2">
            <a:avLst>
              <a:gd name="adj1" fmla="val 12500"/>
              <a:gd name="adj2" fmla="val 104546"/>
              <a:gd name="adj3" fmla="val 12500"/>
              <a:gd name="adj4" fmla="val 141759"/>
              <a:gd name="adj5" fmla="val 193056"/>
              <a:gd name="adj6" fmla="val 180301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 dirty="0"/>
              <a:t>Note any abnormalities to your analysis that may skew results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78472"/>
            <a:ext cx="8229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Step </a:t>
            </a:r>
            <a:r>
              <a:rPr lang="en-US" dirty="0" smtClean="0">
                <a:solidFill>
                  <a:schemeClr val="tx2"/>
                </a:solidFill>
              </a:rPr>
              <a:t>7</a:t>
            </a:r>
            <a:r>
              <a:rPr lang="en-US" sz="2400" dirty="0" smtClean="0">
                <a:solidFill>
                  <a:schemeClr val="tx2"/>
                </a:solidFill>
              </a:rPr>
              <a:t>: Monitor Results and Process – Toyota Example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8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tep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734118"/>
            <a:ext cx="6989763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187325" y="5290243"/>
            <a:ext cx="8775700" cy="769245"/>
          </a:xfrm>
          <a:prstGeom prst="rect">
            <a:avLst/>
          </a:prstGeom>
          <a:solidFill>
            <a:srgbClr val="0C34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Start the Next Round of Kaizen</a:t>
            </a:r>
            <a:r>
              <a:rPr lang="en-US" sz="1800" b="1" u="sng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800" b="1" u="sng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Continually improve the level and value of the output to achieve the “Ideal State”.</a:t>
            </a:r>
          </a:p>
        </p:txBody>
      </p:sp>
      <p:sp>
        <p:nvSpPr>
          <p:cNvPr id="48132" name="Title 4"/>
          <p:cNvSpPr>
            <a:spLocks noGrp="1"/>
          </p:cNvSpPr>
          <p:nvPr>
            <p:ph type="title"/>
          </p:nvPr>
        </p:nvSpPr>
        <p:spPr>
          <a:xfrm>
            <a:off x="187325" y="96838"/>
            <a:ext cx="8956675" cy="6096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none" dirty="0" smtClean="0"/>
              <a:t>STEP 8: STANDARDIZE SUCCESSFUL PROCESSES</a:t>
            </a:r>
          </a:p>
        </p:txBody>
      </p:sp>
      <p:sp>
        <p:nvSpPr>
          <p:cNvPr id="51205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87325" y="6162675"/>
            <a:ext cx="8775700" cy="3984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latin typeface="+mj-lt"/>
              </a:rPr>
              <a:t>Yokoten</a:t>
            </a:r>
            <a:r>
              <a:rPr lang="en-US" dirty="0" smtClean="0">
                <a:latin typeface="+mj-lt"/>
              </a:rPr>
              <a:t> Is Sharing Learning Across The Organization</a:t>
            </a:r>
          </a:p>
        </p:txBody>
      </p:sp>
      <p:sp>
        <p:nvSpPr>
          <p:cNvPr id="48134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30562D3-EF73-48DD-82DE-F3F5F4C7735C}" type="slidenum">
              <a:rPr lang="en-US" sz="1300">
                <a:latin typeface="Calibri" pitchFamily="34" charset="0"/>
              </a:rPr>
              <a:pPr algn="r" eaLnBrk="1" hangingPunct="1"/>
              <a:t>59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Calibri" pitchFamily="34" charset="0"/>
              </a:rPr>
              <a:t>What is Your definition of a Problem?</a:t>
            </a:r>
          </a:p>
        </p:txBody>
      </p:sp>
      <p:pic>
        <p:nvPicPr>
          <p:cNvPr id="14339" name="Picture 4" descr="MC90008228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186213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MC90007862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03371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MC900441527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2514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MC90031853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00600"/>
            <a:ext cx="20050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 idx="4294967295"/>
          </p:nvPr>
        </p:nvSpPr>
        <p:spPr>
          <a:xfrm>
            <a:off x="187325" y="315781"/>
            <a:ext cx="8407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cap="none" dirty="0" smtClean="0"/>
              <a:t>DEFINITION OF A PROBLEM</a:t>
            </a:r>
          </a:p>
        </p:txBody>
      </p:sp>
    </p:spTree>
    <p:extLst>
      <p:ext uri="{BB962C8B-B14F-4D97-AF65-F5344CB8AC3E}">
        <p14:creationId xmlns:p14="http://schemas.microsoft.com/office/powerpoint/2010/main" val="320978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9" name="Group 8"/>
          <p:cNvGrpSpPr>
            <a:grpSpLocks/>
          </p:cNvGrpSpPr>
          <p:nvPr/>
        </p:nvGrpSpPr>
        <p:grpSpPr bwMode="auto">
          <a:xfrm>
            <a:off x="228600" y="783462"/>
            <a:ext cx="8696459" cy="5167648"/>
            <a:chOff x="144" y="634"/>
            <a:chExt cx="5520" cy="3446"/>
          </a:xfrm>
        </p:grpSpPr>
        <p:sp>
          <p:nvSpPr>
            <p:cNvPr id="86021" name="Rectangle 9"/>
            <p:cNvSpPr>
              <a:spLocks noChangeArrowheads="1"/>
            </p:cNvSpPr>
            <p:nvPr/>
          </p:nvSpPr>
          <p:spPr bwMode="auto">
            <a:xfrm>
              <a:off x="144" y="768"/>
              <a:ext cx="5472" cy="3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kumimoji="1" lang="ja-JP" altLang="en-US" sz="2000" b="1">
                <a:solidFill>
                  <a:schemeClr val="bg2"/>
                </a:solidFill>
                <a:latin typeface="Arial Unicode MS" pitchFamily="34" charset="-128"/>
                <a:ea typeface="MS PGothic" pitchFamily="34" charset="-128"/>
              </a:endParaRPr>
            </a:p>
          </p:txBody>
        </p:sp>
        <p:sp>
          <p:nvSpPr>
            <p:cNvPr id="86022" name="Rectangle 10"/>
            <p:cNvSpPr>
              <a:spLocks noChangeArrowheads="1"/>
            </p:cNvSpPr>
            <p:nvPr/>
          </p:nvSpPr>
          <p:spPr bwMode="auto">
            <a:xfrm>
              <a:off x="2112" y="634"/>
              <a:ext cx="145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kumimoji="1" lang="en-US" altLang="ja-JP" sz="2400">
                  <a:latin typeface="Arial Unicode MS" pitchFamily="34" charset="-128"/>
                  <a:ea typeface="MS Gothic" pitchFamily="49" charset="-128"/>
                </a:rPr>
                <a:t>Standardized work</a:t>
              </a:r>
            </a:p>
          </p:txBody>
        </p:sp>
        <p:sp>
          <p:nvSpPr>
            <p:cNvPr id="86023" name="Rectangle 11"/>
            <p:cNvSpPr>
              <a:spLocks noChangeArrowheads="1"/>
            </p:cNvSpPr>
            <p:nvPr/>
          </p:nvSpPr>
          <p:spPr bwMode="auto">
            <a:xfrm>
              <a:off x="912" y="998"/>
              <a:ext cx="10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kumimoji="1" lang="en-US" altLang="ja-JP" sz="2000">
                  <a:latin typeface="Arial Unicode MS" pitchFamily="34" charset="-128"/>
                  <a:ea typeface="MS Gothic" pitchFamily="49" charset="-128"/>
                </a:rPr>
                <a:t>KAIZEN</a:t>
              </a:r>
            </a:p>
          </p:txBody>
        </p:sp>
        <p:sp>
          <p:nvSpPr>
            <p:cNvPr id="86024" name="Rectangle 12"/>
            <p:cNvSpPr>
              <a:spLocks noChangeArrowheads="1"/>
            </p:cNvSpPr>
            <p:nvPr/>
          </p:nvSpPr>
          <p:spPr bwMode="auto">
            <a:xfrm>
              <a:off x="3600" y="1008"/>
              <a:ext cx="15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kumimoji="1" lang="en-US" altLang="ja-JP" sz="2000">
                  <a:latin typeface="Arial Unicode MS" pitchFamily="34" charset="-128"/>
                  <a:ea typeface="MS Gothic" pitchFamily="49" charset="-128"/>
                </a:rPr>
                <a:t>Visualize Problem</a:t>
              </a:r>
            </a:p>
          </p:txBody>
        </p:sp>
        <p:sp>
          <p:nvSpPr>
            <p:cNvPr id="86025" name="Rectangle 13"/>
            <p:cNvSpPr>
              <a:spLocks noChangeArrowheads="1"/>
            </p:cNvSpPr>
            <p:nvPr/>
          </p:nvSpPr>
          <p:spPr bwMode="auto">
            <a:xfrm>
              <a:off x="1776" y="1315"/>
              <a:ext cx="211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457200" indent="-457200" algn="ctr" defTabSz="762000">
                <a:spcBef>
                  <a:spcPct val="50000"/>
                </a:spcBef>
              </a:pPr>
              <a:r>
                <a:rPr kumimoji="1" lang="en-US" altLang="ja-JP" sz="2200" dirty="0">
                  <a:solidFill>
                    <a:srgbClr val="000000"/>
                  </a:solidFill>
                  <a:latin typeface="Arial Unicode MS" pitchFamily="34" charset="-128"/>
                  <a:ea typeface="MS PGothic" pitchFamily="34" charset="-128"/>
                  <a:cs typeface="Arial" pitchFamily="34" charset="0"/>
                </a:rPr>
                <a:t>Pursue Root Cause</a:t>
              </a:r>
              <a:endParaRPr kumimoji="1" lang="en-US" altLang="ja-JP" sz="2200" dirty="0">
                <a:solidFill>
                  <a:srgbClr val="000000"/>
                </a:solidFill>
                <a:latin typeface="Arial Unicode MS" pitchFamily="34" charset="-128"/>
                <a:ea typeface="MS Gothic" pitchFamily="49" charset="-128"/>
                <a:cs typeface="Arial" pitchFamily="34" charset="0"/>
              </a:endParaRPr>
            </a:p>
          </p:txBody>
        </p:sp>
        <p:sp>
          <p:nvSpPr>
            <p:cNvPr id="86026" name="Arc 14"/>
            <p:cNvSpPr>
              <a:spLocks/>
            </p:cNvSpPr>
            <p:nvPr/>
          </p:nvSpPr>
          <p:spPr bwMode="auto">
            <a:xfrm>
              <a:off x="3663" y="725"/>
              <a:ext cx="571" cy="235"/>
            </a:xfrm>
            <a:custGeom>
              <a:avLst/>
              <a:gdLst>
                <a:gd name="T0" fmla="*/ 0 w 21590"/>
                <a:gd name="T1" fmla="*/ 0 h 21600"/>
                <a:gd name="T2" fmla="*/ 571 w 21590"/>
                <a:gd name="T3" fmla="*/ 217 h 21600"/>
                <a:gd name="T4" fmla="*/ 1 w 21590"/>
                <a:gd name="T5" fmla="*/ 23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0" h="21600" fill="none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354" y="0"/>
                    <a:pt x="20747" y="8716"/>
                    <a:pt x="21589" y="19990"/>
                  </a:cubicBezTo>
                </a:path>
                <a:path w="21590" h="21600" stroke="0" extrusionOk="0">
                  <a:moveTo>
                    <a:pt x="0" y="0"/>
                  </a:moveTo>
                  <a:cubicBezTo>
                    <a:pt x="16" y="0"/>
                    <a:pt x="33" y="-1"/>
                    <a:pt x="50" y="0"/>
                  </a:cubicBezTo>
                  <a:cubicBezTo>
                    <a:pt x="11354" y="0"/>
                    <a:pt x="20747" y="8716"/>
                    <a:pt x="21589" y="19990"/>
                  </a:cubicBezTo>
                  <a:lnTo>
                    <a:pt x="5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Arc 15"/>
            <p:cNvSpPr>
              <a:spLocks/>
            </p:cNvSpPr>
            <p:nvPr/>
          </p:nvSpPr>
          <p:spPr bwMode="auto">
            <a:xfrm>
              <a:off x="3601" y="1262"/>
              <a:ext cx="626" cy="202"/>
            </a:xfrm>
            <a:custGeom>
              <a:avLst/>
              <a:gdLst>
                <a:gd name="T0" fmla="*/ 626 w 21298"/>
                <a:gd name="T1" fmla="*/ 34 h 21600"/>
                <a:gd name="T2" fmla="*/ 0 w 21298"/>
                <a:gd name="T3" fmla="*/ 202 h 21600"/>
                <a:gd name="T4" fmla="*/ 0 w 212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98" h="21600" fill="none" extrusionOk="0">
                  <a:moveTo>
                    <a:pt x="21297" y="3601"/>
                  </a:moveTo>
                  <a:cubicBezTo>
                    <a:pt x="19540" y="13993"/>
                    <a:pt x="10539" y="21599"/>
                    <a:pt x="0" y="21600"/>
                  </a:cubicBezTo>
                </a:path>
                <a:path w="21298" h="21600" stroke="0" extrusionOk="0">
                  <a:moveTo>
                    <a:pt x="21297" y="3601"/>
                  </a:moveTo>
                  <a:cubicBezTo>
                    <a:pt x="19540" y="13993"/>
                    <a:pt x="10539" y="21599"/>
                    <a:pt x="0" y="21600"/>
                  </a:cubicBezTo>
                  <a:lnTo>
                    <a:pt x="0" y="0"/>
                  </a:lnTo>
                  <a:lnTo>
                    <a:pt x="21297" y="3601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Arc 16"/>
            <p:cNvSpPr>
              <a:spLocks/>
            </p:cNvSpPr>
            <p:nvPr/>
          </p:nvSpPr>
          <p:spPr bwMode="auto">
            <a:xfrm>
              <a:off x="1389" y="1256"/>
              <a:ext cx="648" cy="209"/>
            </a:xfrm>
            <a:custGeom>
              <a:avLst/>
              <a:gdLst>
                <a:gd name="T0" fmla="*/ 648 w 24602"/>
                <a:gd name="T1" fmla="*/ 207 h 22350"/>
                <a:gd name="T2" fmla="*/ 0 w 24602"/>
                <a:gd name="T3" fmla="*/ 0 h 22350"/>
                <a:gd name="T4" fmla="*/ 569 w 24602"/>
                <a:gd name="T5" fmla="*/ 7 h 223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602" h="22350" fill="none" extrusionOk="0">
                  <a:moveTo>
                    <a:pt x="24602" y="22140"/>
                  </a:moveTo>
                  <a:cubicBezTo>
                    <a:pt x="23607" y="22279"/>
                    <a:pt x="22604" y="22349"/>
                    <a:pt x="21600" y="22350"/>
                  </a:cubicBezTo>
                  <a:cubicBezTo>
                    <a:pt x="9670" y="22350"/>
                    <a:pt x="0" y="12679"/>
                    <a:pt x="0" y="750"/>
                  </a:cubicBezTo>
                  <a:cubicBezTo>
                    <a:pt x="-1" y="499"/>
                    <a:pt x="4" y="249"/>
                    <a:pt x="13" y="0"/>
                  </a:cubicBezTo>
                </a:path>
                <a:path w="24602" h="22350" stroke="0" extrusionOk="0">
                  <a:moveTo>
                    <a:pt x="24602" y="22140"/>
                  </a:moveTo>
                  <a:cubicBezTo>
                    <a:pt x="23607" y="22279"/>
                    <a:pt x="22604" y="22349"/>
                    <a:pt x="21600" y="22350"/>
                  </a:cubicBezTo>
                  <a:cubicBezTo>
                    <a:pt x="9670" y="22350"/>
                    <a:pt x="0" y="12679"/>
                    <a:pt x="0" y="750"/>
                  </a:cubicBezTo>
                  <a:cubicBezTo>
                    <a:pt x="-1" y="499"/>
                    <a:pt x="4" y="249"/>
                    <a:pt x="13" y="0"/>
                  </a:cubicBezTo>
                  <a:lnTo>
                    <a:pt x="21600" y="750"/>
                  </a:lnTo>
                  <a:lnTo>
                    <a:pt x="24602" y="2214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Arc 17"/>
            <p:cNvSpPr>
              <a:spLocks/>
            </p:cNvSpPr>
            <p:nvPr/>
          </p:nvSpPr>
          <p:spPr bwMode="auto">
            <a:xfrm>
              <a:off x="1388" y="726"/>
              <a:ext cx="625" cy="235"/>
            </a:xfrm>
            <a:custGeom>
              <a:avLst/>
              <a:gdLst>
                <a:gd name="T0" fmla="*/ 0 w 23746"/>
                <a:gd name="T1" fmla="*/ 235 h 21600"/>
                <a:gd name="T2" fmla="*/ 625 w 23746"/>
                <a:gd name="T3" fmla="*/ 1 h 21600"/>
                <a:gd name="T4" fmla="*/ 569 w 23746"/>
                <a:gd name="T5" fmla="*/ 23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46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2316" y="0"/>
                    <a:pt x="23032" y="35"/>
                    <a:pt x="23746" y="106"/>
                  </a:cubicBezTo>
                </a:path>
                <a:path w="23746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2316" y="0"/>
                    <a:pt x="23032" y="35"/>
                    <a:pt x="23746" y="10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Line 18"/>
            <p:cNvSpPr>
              <a:spLocks noChangeShapeType="1"/>
            </p:cNvSpPr>
            <p:nvPr/>
          </p:nvSpPr>
          <p:spPr bwMode="auto">
            <a:xfrm>
              <a:off x="768" y="2113"/>
              <a:ext cx="0" cy="1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Line 19"/>
            <p:cNvSpPr>
              <a:spLocks noChangeShapeType="1"/>
            </p:cNvSpPr>
            <p:nvPr/>
          </p:nvSpPr>
          <p:spPr bwMode="auto">
            <a:xfrm>
              <a:off x="1024" y="3230"/>
              <a:ext cx="4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Line 20"/>
            <p:cNvSpPr>
              <a:spLocks noChangeShapeType="1"/>
            </p:cNvSpPr>
            <p:nvPr/>
          </p:nvSpPr>
          <p:spPr bwMode="auto">
            <a:xfrm>
              <a:off x="1472" y="3064"/>
              <a:ext cx="0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Line 21"/>
            <p:cNvSpPr>
              <a:spLocks noChangeShapeType="1"/>
            </p:cNvSpPr>
            <p:nvPr/>
          </p:nvSpPr>
          <p:spPr bwMode="auto">
            <a:xfrm>
              <a:off x="1472" y="3064"/>
              <a:ext cx="629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22"/>
            <p:cNvSpPr>
              <a:spLocks noChangeShapeType="1"/>
            </p:cNvSpPr>
            <p:nvPr/>
          </p:nvSpPr>
          <p:spPr bwMode="auto">
            <a:xfrm>
              <a:off x="2101" y="2895"/>
              <a:ext cx="0" cy="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Line 23"/>
            <p:cNvSpPr>
              <a:spLocks noChangeShapeType="1"/>
            </p:cNvSpPr>
            <p:nvPr/>
          </p:nvSpPr>
          <p:spPr bwMode="auto">
            <a:xfrm>
              <a:off x="3840" y="2231"/>
              <a:ext cx="0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Line 24"/>
            <p:cNvSpPr>
              <a:spLocks noChangeShapeType="1"/>
            </p:cNvSpPr>
            <p:nvPr/>
          </p:nvSpPr>
          <p:spPr bwMode="auto">
            <a:xfrm>
              <a:off x="2944" y="2433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Line 25"/>
            <p:cNvSpPr>
              <a:spLocks noChangeShapeType="1"/>
            </p:cNvSpPr>
            <p:nvPr/>
          </p:nvSpPr>
          <p:spPr bwMode="auto">
            <a:xfrm>
              <a:off x="3840" y="2231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Arc 26"/>
            <p:cNvSpPr>
              <a:spLocks/>
            </p:cNvSpPr>
            <p:nvPr/>
          </p:nvSpPr>
          <p:spPr bwMode="auto">
            <a:xfrm>
              <a:off x="1088" y="1272"/>
              <a:ext cx="3776" cy="2084"/>
            </a:xfrm>
            <a:custGeom>
              <a:avLst/>
              <a:gdLst>
                <a:gd name="T0" fmla="*/ 3776 w 19149"/>
                <a:gd name="T1" fmla="*/ 964 h 21600"/>
                <a:gd name="T2" fmla="*/ 0 w 19149"/>
                <a:gd name="T3" fmla="*/ 2084 h 21600"/>
                <a:gd name="T4" fmla="*/ 0 w 1914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49" h="21600" fill="none" extrusionOk="0">
                  <a:moveTo>
                    <a:pt x="19149" y="9993"/>
                  </a:moveTo>
                  <a:cubicBezTo>
                    <a:pt x="15426" y="17126"/>
                    <a:pt x="8046" y="21599"/>
                    <a:pt x="0" y="21600"/>
                  </a:cubicBezTo>
                </a:path>
                <a:path w="19149" h="21600" stroke="0" extrusionOk="0">
                  <a:moveTo>
                    <a:pt x="19149" y="9993"/>
                  </a:moveTo>
                  <a:cubicBezTo>
                    <a:pt x="15426" y="17126"/>
                    <a:pt x="8046" y="21599"/>
                    <a:pt x="0" y="21600"/>
                  </a:cubicBezTo>
                  <a:lnTo>
                    <a:pt x="0" y="0"/>
                  </a:lnTo>
                  <a:lnTo>
                    <a:pt x="19149" y="9993"/>
                  </a:lnTo>
                  <a:close/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Rectangle 27"/>
            <p:cNvSpPr>
              <a:spLocks noChangeArrowheads="1"/>
            </p:cNvSpPr>
            <p:nvPr/>
          </p:nvSpPr>
          <p:spPr bwMode="auto">
            <a:xfrm>
              <a:off x="896" y="2712"/>
              <a:ext cx="6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defTabSz="762000">
                <a:spcBef>
                  <a:spcPct val="50000"/>
                </a:spcBef>
              </a:pPr>
              <a:r>
                <a:rPr kumimoji="1" lang="en-US" altLang="ja-JP" sz="1600">
                  <a:latin typeface="Arial Unicode MS" pitchFamily="34" charset="-128"/>
                  <a:ea typeface="MS Gothic" pitchFamily="49" charset="-128"/>
                </a:rPr>
                <a:t>KAIZEN</a:t>
              </a:r>
            </a:p>
          </p:txBody>
        </p:sp>
        <p:sp>
          <p:nvSpPr>
            <p:cNvPr id="86040" name="Rectangle 28"/>
            <p:cNvSpPr>
              <a:spLocks noChangeArrowheads="1"/>
            </p:cNvSpPr>
            <p:nvPr/>
          </p:nvSpPr>
          <p:spPr bwMode="auto">
            <a:xfrm>
              <a:off x="1200" y="2448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kumimoji="1" lang="en-US" altLang="ja-JP" sz="1600">
                  <a:latin typeface="Arial Unicode MS" pitchFamily="34" charset="-128"/>
                  <a:ea typeface="MS Gothic" pitchFamily="49" charset="-128"/>
                </a:rPr>
                <a:t>SUSTAIN</a:t>
              </a:r>
            </a:p>
          </p:txBody>
        </p:sp>
        <p:sp>
          <p:nvSpPr>
            <p:cNvPr id="86041" name="Arc 29"/>
            <p:cNvSpPr>
              <a:spLocks/>
            </p:cNvSpPr>
            <p:nvPr/>
          </p:nvSpPr>
          <p:spPr bwMode="auto">
            <a:xfrm>
              <a:off x="1089" y="2856"/>
              <a:ext cx="320" cy="288"/>
            </a:xfrm>
            <a:custGeom>
              <a:avLst/>
              <a:gdLst>
                <a:gd name="T0" fmla="*/ 320 w 21600"/>
                <a:gd name="T1" fmla="*/ 288 h 21600"/>
                <a:gd name="T2" fmla="*/ 0 w 21600"/>
                <a:gd name="T3" fmla="*/ 0 h 21600"/>
                <a:gd name="T4" fmla="*/ 32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Arc 30"/>
            <p:cNvSpPr>
              <a:spLocks/>
            </p:cNvSpPr>
            <p:nvPr/>
          </p:nvSpPr>
          <p:spPr bwMode="auto">
            <a:xfrm>
              <a:off x="1632" y="2688"/>
              <a:ext cx="97" cy="348"/>
            </a:xfrm>
            <a:custGeom>
              <a:avLst/>
              <a:gdLst>
                <a:gd name="T0" fmla="*/ 97 w 21600"/>
                <a:gd name="T1" fmla="*/ 348 h 21600"/>
                <a:gd name="T2" fmla="*/ 0 w 21600"/>
                <a:gd name="T3" fmla="*/ 0 h 21600"/>
                <a:gd name="T4" fmla="*/ 97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Line 31"/>
            <p:cNvSpPr>
              <a:spLocks noChangeShapeType="1"/>
            </p:cNvSpPr>
            <p:nvPr/>
          </p:nvSpPr>
          <p:spPr bwMode="auto">
            <a:xfrm>
              <a:off x="2944" y="2433"/>
              <a:ext cx="0" cy="4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32"/>
            <p:cNvSpPr>
              <a:spLocks noChangeShapeType="1"/>
            </p:cNvSpPr>
            <p:nvPr/>
          </p:nvSpPr>
          <p:spPr bwMode="auto">
            <a:xfrm flipH="1">
              <a:off x="2096" y="2892"/>
              <a:ext cx="8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6045" name="Object 33"/>
            <p:cNvGraphicFramePr>
              <a:graphicFrameLocks/>
            </p:cNvGraphicFramePr>
            <p:nvPr/>
          </p:nvGraphicFramePr>
          <p:xfrm>
            <a:off x="2107" y="2294"/>
            <a:ext cx="837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ｸﾘｯﾌﾟｱｰﾄ" r:id="rId4" imgW="3660393" imgH="3334487" progId="MS_ClipArt_Gallery.2">
                    <p:embed/>
                  </p:oleObj>
                </mc:Choice>
                <mc:Fallback>
                  <p:oleObj name="ｸﾘｯﾌﾟｱｰﾄ" r:id="rId4" imgW="3660393" imgH="3334487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" y="2294"/>
                          <a:ext cx="837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46" name="Line 34"/>
            <p:cNvSpPr>
              <a:spLocks noChangeShapeType="1"/>
            </p:cNvSpPr>
            <p:nvPr/>
          </p:nvSpPr>
          <p:spPr bwMode="auto">
            <a:xfrm>
              <a:off x="768" y="3719"/>
              <a:ext cx="4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Arc 35"/>
            <p:cNvSpPr>
              <a:spLocks/>
            </p:cNvSpPr>
            <p:nvPr/>
          </p:nvSpPr>
          <p:spPr bwMode="auto">
            <a:xfrm>
              <a:off x="1088" y="2711"/>
              <a:ext cx="3764" cy="826"/>
            </a:xfrm>
            <a:custGeom>
              <a:avLst/>
              <a:gdLst>
                <a:gd name="T0" fmla="*/ 3764 w 19088"/>
                <a:gd name="T1" fmla="*/ 387 h 21600"/>
                <a:gd name="T2" fmla="*/ 0 w 19088"/>
                <a:gd name="T3" fmla="*/ 826 h 21600"/>
                <a:gd name="T4" fmla="*/ 0 w 1908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088" h="21600" fill="none" extrusionOk="0">
                  <a:moveTo>
                    <a:pt x="19088" y="10109"/>
                  </a:moveTo>
                  <a:cubicBezTo>
                    <a:pt x="15344" y="17178"/>
                    <a:pt x="7999" y="21599"/>
                    <a:pt x="0" y="21600"/>
                  </a:cubicBezTo>
                </a:path>
                <a:path w="19088" h="21600" stroke="0" extrusionOk="0">
                  <a:moveTo>
                    <a:pt x="19088" y="10109"/>
                  </a:moveTo>
                  <a:cubicBezTo>
                    <a:pt x="15344" y="17178"/>
                    <a:pt x="7999" y="21599"/>
                    <a:pt x="0" y="21600"/>
                  </a:cubicBezTo>
                  <a:lnTo>
                    <a:pt x="0" y="0"/>
                  </a:lnTo>
                  <a:lnTo>
                    <a:pt x="19088" y="10109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36"/>
            <p:cNvSpPr>
              <a:spLocks noChangeShapeType="1"/>
            </p:cNvSpPr>
            <p:nvPr/>
          </p:nvSpPr>
          <p:spPr bwMode="auto">
            <a:xfrm>
              <a:off x="480" y="1872"/>
              <a:ext cx="0" cy="36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5" name="Rectangle 37"/>
            <p:cNvSpPr>
              <a:spLocks noChangeArrowheads="1"/>
            </p:cNvSpPr>
            <p:nvPr/>
          </p:nvSpPr>
          <p:spPr bwMode="auto">
            <a:xfrm>
              <a:off x="4368" y="2572"/>
              <a:ext cx="12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>
                <a:spcBef>
                  <a:spcPct val="50000"/>
                </a:spcBef>
                <a:defRPr/>
              </a:pPr>
              <a:r>
                <a:rPr kumimoji="1" lang="en-US" altLang="ja-JP" sz="1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ea typeface="MS Gothic" pitchFamily="49" charset="-128"/>
                </a:rPr>
                <a:t>Improvement of                        our Company</a:t>
              </a:r>
            </a:p>
          </p:txBody>
        </p:sp>
        <p:sp>
          <p:nvSpPr>
            <p:cNvPr id="86050" name="Rectangle 38"/>
            <p:cNvSpPr>
              <a:spLocks noChangeArrowheads="1"/>
            </p:cNvSpPr>
            <p:nvPr/>
          </p:nvSpPr>
          <p:spPr bwMode="auto">
            <a:xfrm>
              <a:off x="4368" y="3216"/>
              <a:ext cx="12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defTabSz="762000">
                <a:spcBef>
                  <a:spcPct val="50000"/>
                </a:spcBef>
              </a:pPr>
              <a:r>
                <a:rPr kumimoji="1" lang="en-US" altLang="ja-JP" sz="1800">
                  <a:latin typeface="Arial Unicode MS" pitchFamily="34" charset="-128"/>
                  <a:ea typeface="MS Gothic" pitchFamily="49" charset="-128"/>
                </a:rPr>
                <a:t>Improvement of competitors</a:t>
              </a:r>
            </a:p>
          </p:txBody>
        </p:sp>
        <p:sp>
          <p:nvSpPr>
            <p:cNvPr id="86051" name="Rectangle 39"/>
            <p:cNvSpPr>
              <a:spLocks noChangeArrowheads="1"/>
            </p:cNvSpPr>
            <p:nvPr/>
          </p:nvSpPr>
          <p:spPr bwMode="auto">
            <a:xfrm>
              <a:off x="1344" y="3696"/>
              <a:ext cx="1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defTabSz="762000">
                <a:spcBef>
                  <a:spcPct val="50000"/>
                </a:spcBef>
              </a:pPr>
              <a:r>
                <a:rPr kumimoji="1" lang="en-US" altLang="ja-JP" sz="2400">
                  <a:latin typeface="Arial Unicode MS" pitchFamily="34" charset="-128"/>
                  <a:ea typeface="MS Gothic" pitchFamily="49" charset="-128"/>
                </a:rPr>
                <a:t>Time</a:t>
              </a:r>
            </a:p>
          </p:txBody>
        </p:sp>
        <p:sp>
          <p:nvSpPr>
            <p:cNvPr id="86052" name="Line 40"/>
            <p:cNvSpPr>
              <a:spLocks noChangeShapeType="1"/>
            </p:cNvSpPr>
            <p:nvPr/>
          </p:nvSpPr>
          <p:spPr bwMode="auto">
            <a:xfrm>
              <a:off x="2016" y="3840"/>
              <a:ext cx="115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AutoShape 41"/>
            <p:cNvSpPr>
              <a:spLocks noChangeArrowheads="1"/>
            </p:cNvSpPr>
            <p:nvPr/>
          </p:nvSpPr>
          <p:spPr bwMode="auto">
            <a:xfrm>
              <a:off x="576" y="1625"/>
              <a:ext cx="4591" cy="678"/>
            </a:xfrm>
            <a:prstGeom prst="star16">
              <a:avLst>
                <a:gd name="adj" fmla="val 40051"/>
              </a:avLst>
            </a:prstGeom>
            <a:pattFill prst="pct70">
              <a:fgClr>
                <a:srgbClr val="FFFFCC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0" name="Rectangle 42"/>
            <p:cNvSpPr>
              <a:spLocks noChangeArrowheads="1"/>
            </p:cNvSpPr>
            <p:nvPr/>
          </p:nvSpPr>
          <p:spPr bwMode="auto">
            <a:xfrm>
              <a:off x="1296" y="1705"/>
              <a:ext cx="3233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l" defTabSz="762000">
                <a:spcBef>
                  <a:spcPct val="50000"/>
                </a:spcBef>
                <a:defRPr/>
              </a:pPr>
              <a:r>
                <a:rPr kumimoji="1" lang="en-US" altLang="ja-JP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ea typeface="MS Gothic" pitchFamily="49" charset="-128"/>
                </a:rPr>
                <a:t>Shorten maintenance time and raise the number of  KAIZEN</a:t>
              </a:r>
            </a:p>
          </p:txBody>
        </p:sp>
        <p:sp>
          <p:nvSpPr>
            <p:cNvPr id="86055" name="Text Box 43"/>
            <p:cNvSpPr txBox="1">
              <a:spLocks noChangeArrowheads="1"/>
            </p:cNvSpPr>
            <p:nvPr/>
          </p:nvSpPr>
          <p:spPr bwMode="auto">
            <a:xfrm>
              <a:off x="384" y="2352"/>
              <a:ext cx="270" cy="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l" eaLnBrk="1" hangingPunct="1"/>
              <a:r>
                <a:rPr kumimoji="1" lang="en-US" altLang="ja-JP" sz="1600">
                  <a:latin typeface="Arial Unicode MS" pitchFamily="34" charset="-128"/>
                  <a:ea typeface="MS PGothic" pitchFamily="34" charset="-128"/>
                </a:rPr>
                <a:t>Continues Improvement </a:t>
              </a:r>
            </a:p>
          </p:txBody>
        </p:sp>
      </p:grpSp>
      <p:sp>
        <p:nvSpPr>
          <p:cNvPr id="86020" name="Text Box 44"/>
          <p:cNvSpPr txBox="1">
            <a:spLocks noChangeArrowheads="1"/>
          </p:cNvSpPr>
          <p:nvPr/>
        </p:nvSpPr>
        <p:spPr bwMode="auto">
          <a:xfrm>
            <a:off x="0" y="595111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ja-JP" sz="1200" b="1" dirty="0">
                <a:latin typeface="Arial" pitchFamily="34" charset="0"/>
                <a:ea typeface="MS PGothic" pitchFamily="34" charset="-128"/>
              </a:rPr>
              <a:t>We must Kaizen to stay competitive or our competition will pass us. 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latin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187325" y="302902"/>
            <a:ext cx="8956675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2800" cap="none" dirty="0" smtClean="0"/>
              <a:t>STEP 8: STANDARDIZE SUCCESSFUL PROCESSES</a:t>
            </a:r>
          </a:p>
        </p:txBody>
      </p:sp>
    </p:spTree>
    <p:extLst>
      <p:ext uri="{BB962C8B-B14F-4D97-AF65-F5344CB8AC3E}">
        <p14:creationId xmlns:p14="http://schemas.microsoft.com/office/powerpoint/2010/main" val="235129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882848"/>
            <a:ext cx="7924800" cy="4779579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latin typeface="Franklin Gothic Medium" pitchFamily="34" charset="0"/>
              </a:rPr>
              <a:t>Promote sharing of the new precedent </a:t>
            </a:r>
          </a:p>
        </p:txBody>
      </p:sp>
      <p:pic>
        <p:nvPicPr>
          <p:cNvPr id="87043" name="Picture 4" descr="j029348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62028"/>
            <a:ext cx="23653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5" descr="j021213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09628"/>
            <a:ext cx="163988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AutoShape 6"/>
          <p:cNvSpPr>
            <a:spLocks noChangeArrowheads="1"/>
          </p:cNvSpPr>
          <p:nvPr/>
        </p:nvSpPr>
        <p:spPr bwMode="auto">
          <a:xfrm>
            <a:off x="2667000" y="1547628"/>
            <a:ext cx="1905000" cy="838200"/>
          </a:xfrm>
          <a:prstGeom prst="wedgeRoundRectCallout">
            <a:avLst>
              <a:gd name="adj1" fmla="val -62500"/>
              <a:gd name="adj2" fmla="val 892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latin typeface="Franklin Gothic Medium" pitchFamily="34" charset="0"/>
              </a:rPr>
              <a:t>This is the new standard way.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1066800" y="4190816"/>
            <a:ext cx="272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l" eaLnBrk="1" hangingPunct="1"/>
            <a:r>
              <a:rPr lang="en-US" sz="2000" b="1">
                <a:latin typeface="Franklin Gothic Medium" pitchFamily="34" charset="0"/>
              </a:rPr>
              <a:t>Physically demonstrate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5181600" y="4214628"/>
            <a:ext cx="280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l" eaLnBrk="1" hangingPunct="1"/>
            <a:r>
              <a:rPr lang="en-US" sz="2000" b="1">
                <a:latin typeface="Franklin Gothic Medium" pitchFamily="34" charset="0"/>
              </a:rPr>
              <a:t>Understand the thinking</a:t>
            </a:r>
          </a:p>
        </p:txBody>
      </p:sp>
      <p:sp>
        <p:nvSpPr>
          <p:cNvPr id="87049" name="Text Box 11"/>
          <p:cNvSpPr txBox="1">
            <a:spLocks noChangeArrowheads="1"/>
          </p:cNvSpPr>
          <p:nvPr/>
        </p:nvSpPr>
        <p:spPr bwMode="auto">
          <a:xfrm>
            <a:off x="609600" y="4900428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sz="2400" b="1"/>
              <a:t>YOKOTEN</a:t>
            </a:r>
          </a:p>
          <a:p>
            <a:pPr eaLnBrk="1" hangingPunct="1"/>
            <a:r>
              <a:rPr lang="en-US" sz="2000"/>
              <a:t>Ask yourself: Who else could benefit from this new standard? Other Cells, Departments, Business Units?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87325" y="290023"/>
            <a:ext cx="8956675" cy="609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2800" cap="none" dirty="0" smtClean="0"/>
              <a:t>STEP 8: STANDARDIZE SUCCESSFUL PROCESSES</a:t>
            </a:r>
          </a:p>
        </p:txBody>
      </p:sp>
    </p:spTree>
    <p:extLst>
      <p:ext uri="{BB962C8B-B14F-4D97-AF65-F5344CB8AC3E}">
        <p14:creationId xmlns:p14="http://schemas.microsoft.com/office/powerpoint/2010/main" val="170277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0" y="858955"/>
            <a:ext cx="7378253" cy="524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9"/>
          <p:cNvSpPr>
            <a:spLocks noChangeArrowheads="1"/>
          </p:cNvSpPr>
          <p:nvPr/>
        </p:nvSpPr>
        <p:spPr bwMode="auto">
          <a:xfrm>
            <a:off x="425659" y="6158369"/>
            <a:ext cx="8229600" cy="43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Begin next Kaizen and Teach Others!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78472"/>
            <a:ext cx="82296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Step </a:t>
            </a:r>
            <a:r>
              <a:rPr lang="en-US" dirty="0" smtClean="0">
                <a:solidFill>
                  <a:schemeClr val="tx2"/>
                </a:solidFill>
              </a:rPr>
              <a:t>8</a:t>
            </a:r>
            <a:r>
              <a:rPr lang="en-US" sz="2400" dirty="0" smtClean="0">
                <a:solidFill>
                  <a:schemeClr val="tx2"/>
                </a:solidFill>
              </a:rPr>
              <a:t>: Standardize Successful Process – Toyota Example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5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304800" y="1143000"/>
            <a:ext cx="2905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  <a:spcBef>
                <a:spcPct val="60000"/>
              </a:spcBef>
              <a:buSzPct val="120000"/>
              <a:defRPr/>
            </a:pPr>
            <a:r>
              <a:rPr lang="en-US" sz="1800" dirty="0">
                <a:latin typeface="+mn-lt"/>
              </a:rPr>
              <a:t>Select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RCCM</a:t>
            </a:r>
            <a:r>
              <a:rPr lang="en-US" sz="1800" dirty="0">
                <a:latin typeface="+mn-lt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Champions</a:t>
            </a:r>
            <a:r>
              <a:rPr lang="en-US" sz="1800" dirty="0">
                <a:latin typeface="+mn-lt"/>
              </a:rPr>
              <a:t> at each site to mentor others in RCCM use</a:t>
            </a:r>
          </a:p>
          <a:p>
            <a:pPr marL="692150" lvl="1" indent="-285750">
              <a:lnSpc>
                <a:spcPct val="95000"/>
              </a:lnSpc>
              <a:spcBef>
                <a:spcPct val="6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</a:rPr>
              <a:t>Champions must present  their 8-Step RCCM to a leadership panel prior to coaching others</a:t>
            </a:r>
          </a:p>
          <a:p>
            <a:pPr marL="692150" lvl="1" indent="-285750">
              <a:lnSpc>
                <a:spcPct val="95000"/>
              </a:lnSpc>
              <a:spcBef>
                <a:spcPct val="60000"/>
              </a:spcBef>
              <a:buSzPct val="120000"/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+mn-lt"/>
            </a:endParaRPr>
          </a:p>
          <a:p>
            <a:pPr>
              <a:lnSpc>
                <a:spcPct val="95000"/>
              </a:lnSpc>
              <a:spcBef>
                <a:spcPct val="60000"/>
              </a:spcBef>
              <a:buSzPct val="120000"/>
              <a:defRPr/>
            </a:pPr>
            <a:r>
              <a:rPr lang="en-US" sz="1800" dirty="0">
                <a:latin typeface="+mn-lt"/>
              </a:rPr>
              <a:t>RCCM Champions and Leaders need to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Audit</a:t>
            </a:r>
            <a:r>
              <a:rPr lang="en-US" sz="1800" dirty="0">
                <a:latin typeface="+mn-lt"/>
              </a:rPr>
              <a:t> active 8-Step process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A3s.</a:t>
            </a:r>
            <a:endParaRPr lang="en-US" sz="1800" u="sng" dirty="0">
              <a:latin typeface="+mn-lt"/>
            </a:endParaRPr>
          </a:p>
        </p:txBody>
      </p:sp>
      <p:sp>
        <p:nvSpPr>
          <p:cNvPr id="49155" name="Title 4"/>
          <p:cNvSpPr>
            <a:spLocks noGrp="1"/>
          </p:cNvSpPr>
          <p:nvPr>
            <p:ph type="title"/>
          </p:nvPr>
        </p:nvSpPr>
        <p:spPr>
          <a:xfrm>
            <a:off x="187325" y="96838"/>
            <a:ext cx="8956675" cy="6096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cap="none" smtClean="0"/>
              <a:t>8-STEP RCCM SUSTAINMENT</a:t>
            </a:r>
          </a:p>
        </p:txBody>
      </p:sp>
      <p:sp>
        <p:nvSpPr>
          <p:cNvPr id="4915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87325" y="6162675"/>
            <a:ext cx="8775700" cy="3984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Rigor Around Process Compliance</a:t>
            </a:r>
          </a:p>
        </p:txBody>
      </p:sp>
      <p:sp>
        <p:nvSpPr>
          <p:cNvPr id="49157" name="Slide Number Placeholder 5"/>
          <p:cNvSpPr txBox="1">
            <a:spLocks noGrp="1"/>
          </p:cNvSpPr>
          <p:nvPr/>
        </p:nvSpPr>
        <p:spPr bwMode="auto">
          <a:xfrm>
            <a:off x="6829425" y="6626225"/>
            <a:ext cx="213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B90F29B-0F05-428D-BDA9-6BB164A5474B}" type="slidenum">
              <a:rPr lang="en-US" sz="1300">
                <a:latin typeface="Calibri" pitchFamily="34" charset="0"/>
              </a:rPr>
              <a:pPr algn="r" eaLnBrk="1" hangingPunct="1"/>
              <a:t>63</a:t>
            </a:fld>
            <a:endParaRPr lang="en-US" sz="1300">
              <a:latin typeface="Calibri" pitchFamily="34" charset="0"/>
            </a:endParaRPr>
          </a:p>
        </p:txBody>
      </p:sp>
      <p:grpSp>
        <p:nvGrpSpPr>
          <p:cNvPr id="49158" name="Group 7"/>
          <p:cNvGrpSpPr>
            <a:grpSpLocks/>
          </p:cNvGrpSpPr>
          <p:nvPr/>
        </p:nvGrpSpPr>
        <p:grpSpPr bwMode="auto">
          <a:xfrm>
            <a:off x="3344863" y="754063"/>
            <a:ext cx="4621212" cy="5322887"/>
            <a:chOff x="3344863" y="754744"/>
            <a:chExt cx="4621212" cy="5322206"/>
          </a:xfrm>
        </p:grpSpPr>
        <p:pic>
          <p:nvPicPr>
            <p:cNvPr id="49159" name="Picture 5" descr="rccm aud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790575"/>
              <a:ext cx="4621212" cy="528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0" name="TextBox 6"/>
            <p:cNvSpPr txBox="1">
              <a:spLocks noChangeArrowheads="1"/>
            </p:cNvSpPr>
            <p:nvPr/>
          </p:nvSpPr>
          <p:spPr bwMode="auto">
            <a:xfrm>
              <a:off x="5413822" y="754744"/>
              <a:ext cx="16836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00" b="1">
                  <a:latin typeface="Arial Black" pitchFamily="34" charset="0"/>
                </a:rPr>
                <a:t>Process Audit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44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E18F579-C43C-40D1-9421-1D9D7E6281C0}" type="slidenum">
              <a:rPr lang="en-US" sz="1300" smtClean="0">
                <a:latin typeface="Calibri" pitchFamily="34" charset="0"/>
              </a:rPr>
              <a:pPr eaLnBrk="1" hangingPunct="1"/>
              <a:t>64</a:t>
            </a:fld>
            <a:endParaRPr lang="en-US" sz="1300" smtClean="0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/>
          </p:cNvSpPr>
          <p:nvPr>
            <p:ph type="title" idx="4294967295"/>
          </p:nvPr>
        </p:nvSpPr>
        <p:spPr>
          <a:xfrm>
            <a:off x="211138" y="120650"/>
            <a:ext cx="87757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914400">
              <a:lnSpc>
                <a:spcPts val="3600"/>
              </a:lnSpc>
            </a:pPr>
            <a:r>
              <a:rPr lang="en-US" cap="none" smtClean="0">
                <a:solidFill>
                  <a:srgbClr val="0C3471"/>
                </a:solidFill>
                <a:cs typeface="Arial" charset="0"/>
              </a:rPr>
              <a:t>SUMMARY TAKE AWAYS</a:t>
            </a:r>
          </a:p>
        </p:txBody>
      </p:sp>
      <p:sp>
        <p:nvSpPr>
          <p:cNvPr id="51204" name="Rectangle 3"/>
          <p:cNvSpPr>
            <a:spLocks noGrp="1"/>
          </p:cNvSpPr>
          <p:nvPr>
            <p:ph type="body" idx="4294967295"/>
          </p:nvPr>
        </p:nvSpPr>
        <p:spPr>
          <a:xfrm>
            <a:off x="192088" y="850900"/>
            <a:ext cx="6324600" cy="5143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8-Step RCCM process is critical for Pentair to take our performance to the next level.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Effective 8-Step RCCM problem solving will accelerate SQDCC improvement, growth, and innovation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It applies to </a:t>
            </a:r>
            <a:r>
              <a:rPr lang="en-US" sz="1800" i="1" dirty="0" smtClean="0"/>
              <a:t>all</a:t>
            </a:r>
            <a:r>
              <a:rPr lang="en-US" sz="1800" dirty="0" smtClean="0"/>
              <a:t> functions, not just Operations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There are eight critical steps in the process, including: 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Prioritized Problem at the Point of Occurrence….use Pareto analysis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/>
              <a:t>Genchi</a:t>
            </a:r>
            <a:r>
              <a:rPr lang="en-US" dirty="0" smtClean="0"/>
              <a:t> </a:t>
            </a:r>
            <a:r>
              <a:rPr lang="en-US" dirty="0" err="1" smtClean="0"/>
              <a:t>Genbutsu</a:t>
            </a:r>
            <a:r>
              <a:rPr lang="en-US" dirty="0" smtClean="0"/>
              <a:t> at the </a:t>
            </a:r>
            <a:r>
              <a:rPr lang="en-US" dirty="0" err="1" smtClean="0"/>
              <a:t>Gemba</a:t>
            </a:r>
            <a:r>
              <a:rPr lang="en-US" dirty="0" smtClean="0"/>
              <a:t> – “go see with your own eyes at the place the work is done”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Identify the underlying root cause(s)…use 5 WHYS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Focus counter measures on root causes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/>
              <a:t>Yokoten</a:t>
            </a:r>
            <a:r>
              <a:rPr lang="en-US" dirty="0" smtClean="0"/>
              <a:t> – shared knowledge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Improve 8-Step RCCM quality using Champions and audits.</a:t>
            </a:r>
          </a:p>
        </p:txBody>
      </p:sp>
      <p:sp>
        <p:nvSpPr>
          <p:cNvPr id="51205" name="Title Placeholder 1"/>
          <p:cNvSpPr>
            <a:spLocks/>
          </p:cNvSpPr>
          <p:nvPr/>
        </p:nvSpPr>
        <p:spPr bwMode="auto">
          <a:xfrm>
            <a:off x="0" y="6119813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eaLnBrk="0" hangingPunct="0">
              <a:lnSpc>
                <a:spcPts val="2600"/>
              </a:lnSpc>
            </a:pPr>
            <a:endParaRPr lang="en-US" sz="2600" b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1206" name="Picture 11" descr="MC90032277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3"/>
          <a:stretch>
            <a:fillRect/>
          </a:stretch>
        </p:blipFill>
        <p:spPr bwMode="auto">
          <a:xfrm>
            <a:off x="6902450" y="1158875"/>
            <a:ext cx="16906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3" descr="MC900335661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387725"/>
            <a:ext cx="26939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itle Placeholder 1"/>
          <p:cNvSpPr>
            <a:spLocks/>
          </p:cNvSpPr>
          <p:nvPr/>
        </p:nvSpPr>
        <p:spPr bwMode="auto">
          <a:xfrm>
            <a:off x="0" y="6145213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eaLnBrk="0" hangingPunct="0">
              <a:lnSpc>
                <a:spcPts val="2600"/>
              </a:lnSpc>
            </a:pPr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8-Step RCCM Thinking Will Enable Sustainable Improvement</a:t>
            </a:r>
          </a:p>
        </p:txBody>
      </p:sp>
    </p:spTree>
    <p:extLst>
      <p:ext uri="{BB962C8B-B14F-4D97-AF65-F5344CB8AC3E}">
        <p14:creationId xmlns:p14="http://schemas.microsoft.com/office/powerpoint/2010/main" val="110697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50B4AC-33F1-4700-B192-5E6B87C8AEF5}" type="slidenum">
              <a:rPr lang="en-US" sz="1300" smtClean="0">
                <a:latin typeface="Calibri" pitchFamily="34" charset="0"/>
              </a:rPr>
              <a:pPr eaLnBrk="1" hangingPunct="1"/>
              <a:t>65</a:t>
            </a:fld>
            <a:endParaRPr lang="en-US" sz="1300" smtClean="0">
              <a:latin typeface="Calibri" pitchFamily="34" charset="0"/>
            </a:endParaRPr>
          </a:p>
        </p:txBody>
      </p:sp>
      <p:sp>
        <p:nvSpPr>
          <p:cNvPr id="50179" name="Rectangle 2"/>
          <p:cNvSpPr>
            <a:spLocks noGrp="1"/>
          </p:cNvSpPr>
          <p:nvPr>
            <p:ph type="title" idx="4294967295"/>
          </p:nvPr>
        </p:nvSpPr>
        <p:spPr>
          <a:xfrm>
            <a:off x="211138" y="120650"/>
            <a:ext cx="87757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57200" indent="-457200" defTabSz="914400">
              <a:lnSpc>
                <a:spcPts val="3600"/>
              </a:lnSpc>
            </a:pPr>
            <a:r>
              <a:rPr lang="en-US" cap="none" smtClean="0">
                <a:solidFill>
                  <a:srgbClr val="0C3471"/>
                </a:solidFill>
                <a:cs typeface="Arial" charset="0"/>
              </a:rPr>
              <a:t>WHERE TO GO FOR MORE INSIGHT/SUPPORT</a:t>
            </a:r>
          </a:p>
        </p:txBody>
      </p:sp>
      <p:sp>
        <p:nvSpPr>
          <p:cNvPr id="50180" name="Rectangle 3"/>
          <p:cNvSpPr>
            <a:spLocks noGrp="1"/>
          </p:cNvSpPr>
          <p:nvPr>
            <p:ph type="body" idx="4294967295"/>
          </p:nvPr>
        </p:nvSpPr>
        <p:spPr>
          <a:xfrm>
            <a:off x="187325" y="800100"/>
            <a:ext cx="6323013" cy="5153025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spcBef>
                <a:spcPct val="30000"/>
              </a:spcBef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Suggested Reading: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“Understanding A3 Thinking: A Critical Component of Toyota’s PDCA System” by </a:t>
            </a:r>
            <a:r>
              <a:rPr lang="en-US" dirty="0" err="1" smtClean="0"/>
              <a:t>Durward</a:t>
            </a:r>
            <a:r>
              <a:rPr lang="en-US" dirty="0" smtClean="0"/>
              <a:t> K. </a:t>
            </a:r>
            <a:r>
              <a:rPr lang="en-US" dirty="0" err="1" smtClean="0"/>
              <a:t>Sobek</a:t>
            </a:r>
            <a:r>
              <a:rPr lang="en-US" dirty="0" smtClean="0"/>
              <a:t> II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“The A3 Workbook: Unlock Your Problem Solving Mind” by Daniel D. Matthews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“The Toyota Way” and “The Toyota Way </a:t>
            </a:r>
            <a:r>
              <a:rPr lang="en-US" dirty="0" err="1" smtClean="0"/>
              <a:t>Fieldbook</a:t>
            </a:r>
            <a:r>
              <a:rPr lang="en-US" dirty="0" smtClean="0"/>
              <a:t>” by </a:t>
            </a:r>
            <a:r>
              <a:rPr lang="en-US" dirty="0" err="1" smtClean="0"/>
              <a:t>Jeffey</a:t>
            </a:r>
            <a:r>
              <a:rPr lang="en-US" dirty="0" smtClean="0"/>
              <a:t> K Liker and David Meier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50181" name="Title Placeholder 1"/>
          <p:cNvSpPr>
            <a:spLocks/>
          </p:cNvSpPr>
          <p:nvPr/>
        </p:nvSpPr>
        <p:spPr bwMode="auto">
          <a:xfrm>
            <a:off x="0" y="6119813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eaLnBrk="0" hangingPunct="0">
              <a:lnSpc>
                <a:spcPts val="2600"/>
              </a:lnSpc>
            </a:pPr>
            <a:endParaRPr lang="en-US" sz="26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3254" name="Content Placeholder 6"/>
          <p:cNvSpPr>
            <a:spLocks/>
          </p:cNvSpPr>
          <p:nvPr/>
        </p:nvSpPr>
        <p:spPr bwMode="auto">
          <a:xfrm>
            <a:off x="187325" y="6162675"/>
            <a:ext cx="8775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163513" algn="ctr" eaLnBrk="0" hangingPunct="0">
              <a:buSzPct val="90000"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More Resources Available To Help Improve Your Problem Solving</a:t>
            </a:r>
          </a:p>
        </p:txBody>
      </p:sp>
      <p:pic>
        <p:nvPicPr>
          <p:cNvPr id="50183" name="Picture 9" descr="A3 Thinking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858838"/>
            <a:ext cx="10445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1" descr="The A3 Workbook: Unlock Your Problem-Solving Mi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2167" r="21222"/>
          <a:stretch>
            <a:fillRect/>
          </a:stretch>
        </p:blipFill>
        <p:spPr bwMode="auto">
          <a:xfrm>
            <a:off x="7416800" y="2576513"/>
            <a:ext cx="117951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The Toyota Way Field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4368800"/>
            <a:ext cx="1212850" cy="15494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2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800000"/>
                </a:solidFill>
              </a:rPr>
              <a:t>What is good enough?</a:t>
            </a:r>
          </a:p>
        </p:txBody>
      </p:sp>
      <p:graphicFrame>
        <p:nvGraphicFramePr>
          <p:cNvPr id="92163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82625" y="2016125"/>
          <a:ext cx="7866063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4" imgW="7872984" imgH="4009644" progId="Word.Document.8">
                  <p:embed/>
                </p:oleObj>
              </mc:Choice>
              <mc:Fallback>
                <p:oleObj name="Document" r:id="rId4" imgW="7872984" imgH="40096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016125"/>
                        <a:ext cx="7866063" cy="400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03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222375" y="1868488"/>
            <a:ext cx="2979738" cy="1090612"/>
          </a:xfrm>
          <a:prstGeom prst="rect">
            <a:avLst/>
          </a:prstGeom>
          <a:solidFill>
            <a:schemeClr val="bg1"/>
          </a:solidFill>
          <a:ln w="38100">
            <a:solidFill>
              <a:srgbClr val="3366CC"/>
            </a:solidFill>
            <a:miter lim="800000"/>
            <a:headEnd/>
            <a:tailEnd/>
          </a:ln>
        </p:spPr>
        <p:txBody>
          <a:bodyPr lIns="198000" tIns="46800" rIns="198000" bIns="46800" anchor="ctr"/>
          <a:lstStyle/>
          <a:p>
            <a:r>
              <a:rPr lang="en-US" altLang="ja-JP" sz="32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Ideal Situation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marL="98425" algn="l"/>
            <a:r>
              <a:rPr kumimoji="1" lang="en-US" altLang="ja-JP" sz="2200">
                <a:latin typeface="Franklin Gothic Medium" pitchFamily="34" charset="0"/>
                <a:ea typeface="MS PGothic" pitchFamily="34" charset="-128"/>
              </a:rPr>
              <a:t>Problem is the gap between “Ideal Situation” and “Current Situation”</a:t>
            </a: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1222375" y="4241800"/>
            <a:ext cx="2979738" cy="10906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66CC"/>
            </a:solidFill>
            <a:round/>
            <a:headEnd/>
            <a:tailEnd/>
          </a:ln>
        </p:spPr>
        <p:txBody>
          <a:bodyPr lIns="198000" tIns="46800" rIns="198000" bIns="46800" anchor="ctr"/>
          <a:lstStyle/>
          <a:p>
            <a:r>
              <a:rPr lang="en-US" altLang="ja-JP" sz="32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Current Situation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5257800" y="3048000"/>
            <a:ext cx="3305175" cy="10906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2700000" scaled="1"/>
          </a:gradFill>
          <a:ln w="38100">
            <a:solidFill>
              <a:srgbClr val="A50021"/>
            </a:solidFill>
            <a:round/>
            <a:headEnd/>
            <a:tailEnd/>
          </a:ln>
        </p:spPr>
        <p:txBody>
          <a:bodyPr lIns="198000" tIns="46800" rIns="198000" bIns="46800" anchor="ctr"/>
          <a:lstStyle/>
          <a:p>
            <a:r>
              <a:rPr lang="en-US" altLang="ja-JP" sz="3200" dirty="0">
                <a:solidFill>
                  <a:srgbClr val="000000"/>
                </a:solidFill>
                <a:ea typeface="MS PGothic" pitchFamily="34" charset="-128"/>
              </a:rPr>
              <a:t>Gap=Problem</a:t>
            </a:r>
            <a:endParaRPr lang="ja-JP" altLang="en-US" sz="3200" dirty="0">
              <a:solidFill>
                <a:srgbClr val="000000"/>
              </a:solidFill>
              <a:ea typeface="MS PGothic" pitchFamily="34" charset="-128"/>
            </a:endParaRPr>
          </a:p>
          <a:p>
            <a:r>
              <a:rPr lang="ja-JP" altLang="en-US" sz="2000" dirty="0">
                <a:solidFill>
                  <a:srgbClr val="000000"/>
                </a:solidFill>
                <a:ea typeface="MS PGothic" pitchFamily="34" charset="-128"/>
              </a:rPr>
              <a:t>(</a:t>
            </a:r>
            <a:r>
              <a:rPr lang="en-US" altLang="ja-JP" sz="2000" dirty="0">
                <a:solidFill>
                  <a:srgbClr val="000000"/>
                </a:solidFill>
                <a:ea typeface="MS PGothic" pitchFamily="34" charset="-128"/>
              </a:rPr>
              <a:t>Visualization)</a:t>
            </a: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2949575" y="3313113"/>
            <a:ext cx="2308225" cy="560387"/>
          </a:xfrm>
          <a:prstGeom prst="rightArrow">
            <a:avLst>
              <a:gd name="adj1" fmla="val 50000"/>
              <a:gd name="adj2" fmla="val 102975"/>
            </a:avLst>
          </a:prstGeom>
          <a:gradFill rotWithShape="0">
            <a:gsLst>
              <a:gs pos="0">
                <a:srgbClr val="00CCFF"/>
              </a:gs>
              <a:gs pos="100000">
                <a:srgbClr val="3366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algn="l"/>
            <a:endParaRPr lang="en-US" altLang="ja-JP" sz="24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2300288" y="2771775"/>
            <a:ext cx="893762" cy="1665288"/>
          </a:xfrm>
          <a:prstGeom prst="upDownArrow">
            <a:avLst>
              <a:gd name="adj1" fmla="val 46000"/>
              <a:gd name="adj2" fmla="val 43337"/>
            </a:avLst>
          </a:prstGeom>
          <a:gradFill rotWithShape="0">
            <a:gsLst>
              <a:gs pos="0">
                <a:srgbClr val="3366CC"/>
              </a:gs>
              <a:gs pos="50000">
                <a:srgbClr val="33CCFF"/>
              </a:gs>
              <a:gs pos="100000">
                <a:srgbClr val="3366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pPr algn="l"/>
            <a:endParaRPr lang="en-US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685800" y="5562600"/>
            <a:ext cx="77755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r>
              <a:rPr kumimoji="1" lang="en-US" altLang="ja-JP" sz="2800">
                <a:latin typeface="Franklin Gothic Medium" pitchFamily="34" charset="0"/>
                <a:ea typeface="MS PGothic" pitchFamily="34" charset="-128"/>
              </a:rPr>
              <a:t>Problem Solving is closing the gap!</a:t>
            </a:r>
            <a:endParaRPr kumimoji="1" lang="ja-JP" altLang="en-US" sz="2800"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1434663" y="3162300"/>
            <a:ext cx="2497576" cy="828675"/>
          </a:xfrm>
          <a:prstGeom prst="irregularSeal2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46800" rIns="198000" bIns="46800" anchor="ctr"/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GAP</a:t>
            </a:r>
            <a:endParaRPr lang="en-US" altLang="ja-JP" sz="2800" dirty="0">
              <a:solidFill>
                <a:srgbClr val="000000"/>
              </a:solidFill>
              <a:latin typeface="Franklin Gothic Medium" pitchFamily="34" charset="0"/>
              <a:ea typeface="MS PGothic" pitchFamily="34" charset="-128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DEFINITION OF A PROBLEM</a:t>
            </a:r>
          </a:p>
        </p:txBody>
      </p:sp>
    </p:spTree>
    <p:extLst>
      <p:ext uri="{BB962C8B-B14F-4D97-AF65-F5344CB8AC3E}">
        <p14:creationId xmlns:p14="http://schemas.microsoft.com/office/powerpoint/2010/main" val="226818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222375" y="1763372"/>
            <a:ext cx="2979738" cy="1090612"/>
          </a:xfrm>
          <a:prstGeom prst="rect">
            <a:avLst/>
          </a:prstGeom>
          <a:solidFill>
            <a:schemeClr val="bg1"/>
          </a:solidFill>
          <a:ln w="38100">
            <a:solidFill>
              <a:srgbClr val="3366CC"/>
            </a:solidFill>
            <a:miter lim="800000"/>
            <a:headEnd/>
            <a:tailEnd/>
          </a:ln>
        </p:spPr>
        <p:txBody>
          <a:bodyPr wrap="none" lIns="198000" tIns="46800" rIns="198000" bIns="46800" anchor="ctr"/>
          <a:lstStyle/>
          <a:p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On Time Delivery at</a:t>
            </a:r>
          </a:p>
          <a:p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90%</a:t>
            </a: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1222375" y="4136684"/>
            <a:ext cx="3197225" cy="10906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66CC"/>
            </a:solidFill>
            <a:round/>
            <a:headEnd/>
            <a:tailEnd/>
          </a:ln>
        </p:spPr>
        <p:txBody>
          <a:bodyPr wrap="none" lIns="198000" tIns="46800" rIns="198000" bIns="46800" anchor="ctr"/>
          <a:lstStyle/>
          <a:p>
            <a:r>
              <a:rPr lang="en-US" altLang="ja-JP" sz="2500">
                <a:solidFill>
                  <a:srgbClr val="000000"/>
                </a:solidFill>
                <a:ea typeface="MS PGothic" pitchFamily="34" charset="-128"/>
              </a:rPr>
              <a:t>On Time Delivery at</a:t>
            </a:r>
          </a:p>
          <a:p>
            <a:r>
              <a:rPr lang="en-US" altLang="ja-JP" sz="2500">
                <a:solidFill>
                  <a:srgbClr val="000000"/>
                </a:solidFill>
                <a:ea typeface="MS PGothic" pitchFamily="34" charset="-128"/>
              </a:rPr>
              <a:t>80%</a:t>
            </a: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5257800" y="2942884"/>
            <a:ext cx="2979738" cy="10906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2700000" scaled="1"/>
          </a:gradFill>
          <a:ln w="38100">
            <a:solidFill>
              <a:srgbClr val="A50021"/>
            </a:solidFill>
            <a:round/>
            <a:headEnd/>
            <a:tailEnd/>
          </a:ln>
        </p:spPr>
        <p:txBody>
          <a:bodyPr lIns="198000" tIns="46800" rIns="198000" bIns="46800" anchor="ctr"/>
          <a:lstStyle/>
          <a:p>
            <a:r>
              <a:rPr lang="en-US" altLang="ja-JP" sz="2500">
                <a:solidFill>
                  <a:srgbClr val="000000"/>
                </a:solidFill>
                <a:ea typeface="MS PGothic" pitchFamily="34" charset="-128"/>
              </a:rPr>
              <a:t>OTD is 10%</a:t>
            </a:r>
          </a:p>
          <a:p>
            <a:r>
              <a:rPr lang="en-US" altLang="ja-JP" sz="2500">
                <a:solidFill>
                  <a:srgbClr val="000000"/>
                </a:solidFill>
                <a:ea typeface="MS PGothic" pitchFamily="34" charset="-128"/>
              </a:rPr>
              <a:t>Under Ideal</a:t>
            </a: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2949575" y="3207997"/>
            <a:ext cx="2308225" cy="560387"/>
          </a:xfrm>
          <a:prstGeom prst="rightArrow">
            <a:avLst>
              <a:gd name="adj1" fmla="val 50000"/>
              <a:gd name="adj2" fmla="val 102975"/>
            </a:avLst>
          </a:prstGeom>
          <a:gradFill rotWithShape="0">
            <a:gsLst>
              <a:gs pos="0">
                <a:srgbClr val="00CCFF"/>
              </a:gs>
              <a:gs pos="100000">
                <a:srgbClr val="3366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tIns="46800" rIns="198000" bIns="46800" anchor="ctr"/>
          <a:lstStyle/>
          <a:p>
            <a:pPr algn="l"/>
            <a:endParaRPr lang="en-US" altLang="ja-JP" sz="240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2300288" y="2666659"/>
            <a:ext cx="893762" cy="1665288"/>
          </a:xfrm>
          <a:prstGeom prst="upDownArrow">
            <a:avLst>
              <a:gd name="adj1" fmla="val 46000"/>
              <a:gd name="adj2" fmla="val 43337"/>
            </a:avLst>
          </a:prstGeom>
          <a:gradFill rotWithShape="0">
            <a:gsLst>
              <a:gs pos="0">
                <a:srgbClr val="3366CC"/>
              </a:gs>
              <a:gs pos="50000">
                <a:srgbClr val="33CCFF"/>
              </a:gs>
              <a:gs pos="100000">
                <a:srgbClr val="3366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tIns="46800" rIns="198000" bIns="46800" anchor="ctr"/>
          <a:lstStyle/>
          <a:p>
            <a:pPr algn="l"/>
            <a:endParaRPr lang="en-US"/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1704975" y="3057184"/>
            <a:ext cx="2227263" cy="828675"/>
          </a:xfrm>
          <a:prstGeom prst="irregularSeal2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tIns="46800" rIns="198000" bIns="46800" anchor="ctr"/>
          <a:lstStyle/>
          <a:p>
            <a:r>
              <a:rPr lang="en-US" altLang="ja-JP" sz="2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GAP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211263" y="1147422"/>
            <a:ext cx="2994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/>
          <a:p>
            <a:pPr eaLnBrk="0" hangingPunct="0"/>
            <a:r>
              <a:rPr lang="en-US" altLang="ja-JP" sz="2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Ideal Situation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1211263" y="5259047"/>
            <a:ext cx="2994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/>
          <a:p>
            <a:pPr eaLnBrk="0" hangingPunct="0"/>
            <a:r>
              <a:rPr lang="en-US" altLang="ja-JP" sz="2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Current Situation</a:t>
            </a: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5257800" y="2409484"/>
            <a:ext cx="2994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/>
          <a:p>
            <a:pPr eaLnBrk="0" hangingPunct="0"/>
            <a:r>
              <a:rPr lang="en-US" altLang="ja-JP" sz="2800">
                <a:solidFill>
                  <a:srgbClr val="000000"/>
                </a:solidFill>
                <a:latin typeface="Franklin Gothic Medium" pitchFamily="34" charset="0"/>
                <a:ea typeface="MS PGothic" pitchFamily="34" charset="-128"/>
              </a:rPr>
              <a:t>Problem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187325" y="96838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DEFINITION OF A PROBLEM</a:t>
            </a:r>
          </a:p>
        </p:txBody>
      </p:sp>
    </p:spTree>
    <p:extLst>
      <p:ext uri="{BB962C8B-B14F-4D97-AF65-F5344CB8AC3E}">
        <p14:creationId xmlns:p14="http://schemas.microsoft.com/office/powerpoint/2010/main" val="156560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0262" y="1004661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How Do You Find Problems?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72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Franklin Gothic Book" pitchFamily="34" charset="0"/>
              </a:rPr>
              <a:t>Key Performance Indicators (KPIs)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Franklin Gothic Book" pitchFamily="34" charset="0"/>
              </a:rPr>
              <a:t>Deviation from established standards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Franklin Gothic Book" pitchFamily="34" charset="0"/>
              </a:rPr>
              <a:t>Comparing activity to Annual Transformation Plan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Franklin Gothic Book" pitchFamily="34" charset="0"/>
              </a:rPr>
              <a:t>Andon</a:t>
            </a:r>
            <a:r>
              <a:rPr lang="en-US" sz="2800" dirty="0" smtClean="0">
                <a:latin typeface="Franklin Gothic Book" pitchFamily="34" charset="0"/>
              </a:rPr>
              <a:t> Pulls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Franklin Gothic Book" pitchFamily="34" charset="0"/>
              </a:rPr>
              <a:t>Customer Complaints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Franklin Gothic Book" pitchFamily="34" charset="0"/>
              </a:rPr>
              <a:t>Visual Control Boards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Franklin Gothic Book" pitchFamily="34" charset="0"/>
              </a:rPr>
              <a:t>Gemba</a:t>
            </a:r>
            <a:r>
              <a:rPr lang="en-US" sz="2800" dirty="0" smtClean="0">
                <a:latin typeface="Franklin Gothic Book" pitchFamily="34" charset="0"/>
              </a:rPr>
              <a:t> Walks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391025" y="2774723"/>
            <a:ext cx="4358837" cy="3594538"/>
          </a:xfrm>
          <a:prstGeom prst="irregularSeal2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latin typeface="Calibri" pitchFamily="34" charset="0"/>
              </a:rPr>
              <a:t>There is</a:t>
            </a:r>
          </a:p>
          <a:p>
            <a:r>
              <a:rPr lang="en-US" sz="2800" b="1" dirty="0">
                <a:latin typeface="Calibri" pitchFamily="34" charset="0"/>
              </a:rPr>
              <a:t>No Shortage </a:t>
            </a:r>
          </a:p>
          <a:p>
            <a:r>
              <a:rPr lang="en-US" sz="2800" b="1" dirty="0">
                <a:latin typeface="Calibri" pitchFamily="34" charset="0"/>
              </a:rPr>
              <a:t>of Problems!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279400" y="369059"/>
            <a:ext cx="840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charset="0"/>
                <a:ea typeface="ＭＳ Ｐゴシック" pitchFamily="34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cap="none" dirty="0" smtClean="0"/>
              <a:t>SURFACING PROBLEMS</a:t>
            </a:r>
          </a:p>
        </p:txBody>
      </p:sp>
    </p:spTree>
    <p:extLst>
      <p:ext uri="{BB962C8B-B14F-4D97-AF65-F5344CB8AC3E}">
        <p14:creationId xmlns:p14="http://schemas.microsoft.com/office/powerpoint/2010/main" val="26407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  <p:bldP spid="19462" grpId="0" animBg="1"/>
    </p:bldLst>
  </p:timing>
</p:sld>
</file>

<file path=ppt/theme/theme1.xml><?xml version="1.0" encoding="utf-8"?>
<a:theme xmlns:a="http://schemas.openxmlformats.org/drawingml/2006/main" name="Standex International Corporation">
  <a:themeElements>
    <a:clrScheme name="Standex">
      <a:dk1>
        <a:sysClr val="windowText" lastClr="000000"/>
      </a:dk1>
      <a:lt1>
        <a:sysClr val="window" lastClr="FFFFFF"/>
      </a:lt1>
      <a:dk2>
        <a:srgbClr val="192943"/>
      </a:dk2>
      <a:lt2>
        <a:srgbClr val="ED1F24"/>
      </a:lt2>
      <a:accent1>
        <a:srgbClr val="23771F"/>
      </a:accent1>
      <a:accent2>
        <a:srgbClr val="156575"/>
      </a:accent2>
      <a:accent3>
        <a:srgbClr val="671747"/>
      </a:accent3>
      <a:accent4>
        <a:srgbClr val="17A3CF"/>
      </a:accent4>
      <a:accent5>
        <a:srgbClr val="9CA22E"/>
      </a:accent5>
      <a:accent6>
        <a:srgbClr val="EF7507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3701</Words>
  <Application>Microsoft Macintosh PowerPoint</Application>
  <PresentationFormat>On-screen Show (4:3)</PresentationFormat>
  <Paragraphs>715</Paragraphs>
  <Slides>66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Standex International Corporation</vt:lpstr>
      <vt:lpstr>Presentation</vt:lpstr>
      <vt:lpstr>Worksheet</vt:lpstr>
      <vt:lpstr>ｸﾘｯﾌﾟｱｰﾄ</vt:lpstr>
      <vt:lpstr>Document</vt:lpstr>
      <vt:lpstr>ROOT CAUSE COUNTER MEASURE</vt:lpstr>
      <vt:lpstr>PURPOSE, OBJECTIVES, SCOPE, CHALLENGES</vt:lpstr>
      <vt:lpstr>BASED ON TOYOTA PRODUCTION SYSTEM(TPS)</vt:lpstr>
      <vt:lpstr>WE NEED TO SOLVE PROBLEMS</vt:lpstr>
      <vt:lpstr>DEFINITION OF 8-STEP RCCM</vt:lpstr>
      <vt:lpstr>DEFINITION OF A PROBLEM</vt:lpstr>
      <vt:lpstr>PowerPoint Presentation</vt:lpstr>
      <vt:lpstr>PowerPoint Presentation</vt:lpstr>
      <vt:lpstr>How Do You Find Problems?</vt:lpstr>
      <vt:lpstr>PowerPoint Presentation</vt:lpstr>
      <vt:lpstr>PowerPoint Presentation</vt:lpstr>
      <vt:lpstr>PowerPoint Presentation</vt:lpstr>
      <vt:lpstr>8-STEP RCCM FRAMEWORK </vt:lpstr>
      <vt:lpstr>BLANK 8-STEP RCCM A3</vt:lpstr>
      <vt:lpstr>EXAMPLE OF AN 8-STEP RCCM A3</vt:lpstr>
      <vt:lpstr>TYPICAL 8-STEP RCCM WORKSHOP</vt:lpstr>
      <vt:lpstr>PowerPoint Presentation</vt:lpstr>
      <vt:lpstr>TYPICAL 8-STEP RCCM APPLICATIONS</vt:lpstr>
      <vt:lpstr>TYPICAL 8-STEP RCCM APPLICATIONS</vt:lpstr>
      <vt:lpstr>SMART’S 8-STEP RCCM PROCESS</vt:lpstr>
      <vt:lpstr>STEP 1: CLARIFY THE PROBLEM</vt:lpstr>
      <vt:lpstr>PowerPoint Presentation</vt:lpstr>
      <vt:lpstr>PowerPoint Presentation</vt:lpstr>
      <vt:lpstr>How Do You Eat an Elephant?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2: BREAK DOWN THE PROBLEM</vt:lpstr>
      <vt:lpstr>STEP 2: BREAK DOWN 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3: TARGET SETTING</vt:lpstr>
      <vt:lpstr>Set Measurable, Concrete &amp; Challenging Targets </vt:lpstr>
      <vt:lpstr>PowerPoint Presentation</vt:lpstr>
      <vt:lpstr>PowerPoint Presentation</vt:lpstr>
      <vt:lpstr>STEP 4: ROOT CAUSE ANALYSIS</vt:lpstr>
      <vt:lpstr>Consider Causes without Prejudice </vt:lpstr>
      <vt:lpstr>PowerPoint Presentation</vt:lpstr>
      <vt:lpstr>PowerPoint Presentation</vt:lpstr>
      <vt:lpstr>PowerPoint Presentation</vt:lpstr>
      <vt:lpstr>STEP 5: DEVELOP COUNTERMEASURES</vt:lpstr>
      <vt:lpstr>PowerPoint Presentation</vt:lpstr>
      <vt:lpstr>PowerPoint Presentation</vt:lpstr>
      <vt:lpstr>PowerPoint Presentation</vt:lpstr>
      <vt:lpstr>PowerPoint Presentation</vt:lpstr>
      <vt:lpstr>STEP 6: SEE COUNTERMEASURES THROUGH</vt:lpstr>
      <vt:lpstr>PowerPoint Presentation</vt:lpstr>
      <vt:lpstr>STEP 7: MONITOR RESULTS AND PROCESSES</vt:lpstr>
      <vt:lpstr>PowerPoint Presentation</vt:lpstr>
      <vt:lpstr>PowerPoint Presentation</vt:lpstr>
      <vt:lpstr>STEP 8: STANDARDIZE SUCCESSFUL PROCESSES</vt:lpstr>
      <vt:lpstr>PowerPoint Presentation</vt:lpstr>
      <vt:lpstr>PowerPoint Presentation</vt:lpstr>
      <vt:lpstr>PowerPoint Presentation</vt:lpstr>
      <vt:lpstr>8-STEP RCCM SUSTAINMENT</vt:lpstr>
      <vt:lpstr>SUMMARY TAKE AWAYS</vt:lpstr>
      <vt:lpstr>WHERE TO GO FOR MORE INSIGHT/SUPPORT</vt:lpstr>
      <vt:lpstr>What is good enough?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Stillwell</dc:creator>
  <cp:lastModifiedBy>Gary Freiberg</cp:lastModifiedBy>
  <cp:revision>176</cp:revision>
  <dcterms:created xsi:type="dcterms:W3CDTF">2014-07-07T15:54:16Z</dcterms:created>
  <dcterms:modified xsi:type="dcterms:W3CDTF">2016-12-04T17:29:36Z</dcterms:modified>
</cp:coreProperties>
</file>