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81" r:id="rId3"/>
    <p:sldId id="307" r:id="rId4"/>
    <p:sldId id="259" r:id="rId5"/>
    <p:sldId id="257" r:id="rId6"/>
    <p:sldId id="258" r:id="rId7"/>
    <p:sldId id="260" r:id="rId8"/>
    <p:sldId id="264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308" r:id="rId20"/>
    <p:sldId id="272" r:id="rId21"/>
    <p:sldId id="273" r:id="rId22"/>
    <p:sldId id="274" r:id="rId23"/>
    <p:sldId id="276" r:id="rId24"/>
    <p:sldId id="277" r:id="rId25"/>
    <p:sldId id="278" r:id="rId26"/>
    <p:sldId id="279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652"/>
  </p:normalViewPr>
  <p:slideViewPr>
    <p:cSldViewPr>
      <p:cViewPr varScale="1">
        <p:scale>
          <a:sx n="153" d="100"/>
          <a:sy n="153" d="100"/>
        </p:scale>
        <p:origin x="168" y="9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B0CB5-2DE2-F940-80A5-C6EED3EA18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0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31341-E2D8-3D40-9D11-739D9788D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0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CAE46-5F2E-AD4D-AAB0-6FC198C573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2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3D4DA-A8E5-E54C-96D3-A256573D97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0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D4DED-0A51-A349-B1DE-24EB413CC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07219-495E-E54D-A6B2-23D19815C0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AF50-A61A-3B42-AB4E-A0013C7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09E78-E81B-BB4C-96A6-A4612FD35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4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926F0-F251-1447-B51E-8E20404B8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7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7C9DE-B3AA-084C-9BA1-F39A8182CC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ED0FA-52A9-FE4E-92E3-E107C7A337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2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06D09355-76A9-924E-8471-E4D4570D03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Design for X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Professor Richard Lee Storch</a:t>
            </a:r>
          </a:p>
          <a:p>
            <a:pPr eaLnBrk="1" hangingPunct="1"/>
            <a:r>
              <a:rPr lang="en-US">
                <a:latin typeface="Arial" charset="0"/>
              </a:rPr>
              <a:t>IND E 494</a:t>
            </a:r>
          </a:p>
          <a:p>
            <a:pPr eaLnBrk="1" hangingPunct="1"/>
            <a:r>
              <a:rPr lang="en-US">
                <a:latin typeface="Arial" charset="0"/>
              </a:rPr>
              <a:t>Design in the Manufacturing Firm</a:t>
            </a:r>
            <a:endParaRPr lang="en-US">
              <a:latin typeface="Times New Roman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524000" y="228600"/>
          <a:ext cx="6019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Photo Editor Photo" r:id="rId3" imgW="3419952" imgH="685714" progId="MSPhotoEd.3">
                  <p:embed/>
                </p:oleObj>
              </mc:Choice>
              <mc:Fallback>
                <p:oleObj name="Photo Editor Photo" r:id="rId3" imgW="3419952" imgH="685714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"/>
                        <a:ext cx="6019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Manufacturing Cost of a Product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>
                <a:latin typeface="Times New Roman" charset="0"/>
              </a:rPr>
              <a:t>Component Costs (parts of the product)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imes New Roman" charset="0"/>
                <a:ea typeface="ＭＳ Ｐゴシック" charset="0"/>
              </a:rPr>
              <a:t>Parts purchased from supplier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imes New Roman" charset="0"/>
                <a:ea typeface="ＭＳ Ｐゴシック" charset="0"/>
              </a:rPr>
              <a:t>Custom parts made in the manufacturer</a:t>
            </a:r>
            <a:r>
              <a:rPr lang="ja-JP" altLang="en-US" sz="2200">
                <a:latin typeface="Times New Roman" charset="0"/>
                <a:ea typeface="ＭＳ Ｐゴシック" charset="0"/>
              </a:rPr>
              <a:t>’</a:t>
            </a:r>
            <a:r>
              <a:rPr lang="en-US" sz="2200">
                <a:latin typeface="Times New Roman" charset="0"/>
                <a:ea typeface="ＭＳ Ｐゴシック" charset="0"/>
              </a:rPr>
              <a:t>s own plant or by suppliers according to the manufacturer</a:t>
            </a:r>
            <a:r>
              <a:rPr lang="ja-JP" altLang="en-US" sz="2200">
                <a:latin typeface="Times New Roman" charset="0"/>
                <a:ea typeface="ＭＳ Ｐゴシック" charset="0"/>
              </a:rPr>
              <a:t>’</a:t>
            </a:r>
            <a:r>
              <a:rPr lang="en-US" sz="2200">
                <a:latin typeface="Times New Roman" charset="0"/>
                <a:ea typeface="ＭＳ Ｐゴシック" charset="0"/>
              </a:rPr>
              <a:t>s design specifications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900">
                <a:latin typeface="Times New Roman" charset="0"/>
              </a:rPr>
              <a:t>Assembly Costs (labor, equipment, &amp; tooling)</a:t>
            </a:r>
          </a:p>
          <a:p>
            <a:pPr eaLnBrk="1" hangingPunct="1">
              <a:lnSpc>
                <a:spcPct val="90000"/>
              </a:lnSpc>
            </a:pPr>
            <a:r>
              <a:rPr lang="en-US" sz="2900">
                <a:latin typeface="Times New Roman" charset="0"/>
              </a:rPr>
              <a:t>Overhead Costs (all other costs)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imes New Roman" charset="0"/>
                <a:ea typeface="ＭＳ Ｐゴシック" charset="0"/>
              </a:rPr>
              <a:t>Support Costs (material handling, quality assurance, purchasing, shipping, receiving, facilities,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Times New Roman" charset="0"/>
                <a:ea typeface="ＭＳ Ｐゴシック" charset="0"/>
              </a:rPr>
              <a:t>Indirect Allocations (not directly linked to a particular product but must be paid for to be in business)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Fixed Costs vs. Variable Costs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Fixed Costs – incurred in a predetermined amount, regardless of number of units produced (i.e. setting up the factory work area or cost of an injection mold)</a:t>
            </a:r>
          </a:p>
          <a:p>
            <a:pPr eaLnBrk="1" hangingPunct="1"/>
            <a:r>
              <a:rPr lang="en-US">
                <a:latin typeface="Times New Roman" charset="0"/>
              </a:rPr>
              <a:t>Variable Costs – incurred in direct proportion to the number of units produced (i.e. cost of raw materials)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Reduce the Cost of Components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Understand the Process Constraints and Cost Drivers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Redesign Components to Eliminate Processing Steps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Choose the Appropriate Economic Scale for the Part Process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Standardize Components and Processes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Adhere to </a:t>
            </a:r>
            <a:r>
              <a:rPr lang="ja-JP" altLang="en-US">
                <a:latin typeface="Times New Roman" charset="0"/>
              </a:rPr>
              <a:t>“</a:t>
            </a:r>
            <a:r>
              <a:rPr lang="en-US">
                <a:latin typeface="Times New Roman" charset="0"/>
              </a:rPr>
              <a:t>Black Box</a:t>
            </a:r>
            <a:r>
              <a:rPr lang="ja-JP" altLang="en-US">
                <a:latin typeface="Times New Roman" charset="0"/>
              </a:rPr>
              <a:t>”</a:t>
            </a:r>
            <a:r>
              <a:rPr lang="en-US">
                <a:latin typeface="Times New Roman" charset="0"/>
              </a:rPr>
              <a:t> Component Procurement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Times New Roman" charset="0"/>
              </a:rPr>
              <a:t>	Redesign costly parts with the same performance while avoiding high manufacturing costs.</a:t>
            </a:r>
          </a:p>
          <a:p>
            <a:pPr eaLnBrk="1" hangingPunct="1">
              <a:buFontTx/>
              <a:buNone/>
            </a:pPr>
            <a:r>
              <a:rPr lang="en-US">
                <a:latin typeface="Times New Roman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>
                <a:latin typeface="Times New Roman" charset="0"/>
              </a:rPr>
              <a:t>	Work closely with design engineers—raise awareness of difficult operations and high costs.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Understand the Process Constraints and Cost Drivers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Redesign Components to Eliminate Processing Steps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Reduce the number of steps of the production process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Will usually result in reduce costs</a:t>
            </a:r>
          </a:p>
          <a:p>
            <a:pPr eaLnBrk="1" hangingPunct="1"/>
            <a:r>
              <a:rPr lang="en-US">
                <a:latin typeface="Times New Roman" charset="0"/>
              </a:rPr>
              <a:t>Eliminate unnecessary steps.</a:t>
            </a:r>
          </a:p>
          <a:p>
            <a:pPr eaLnBrk="1" hangingPunct="1"/>
            <a:r>
              <a:rPr lang="en-US">
                <a:latin typeface="Times New Roman" charset="0"/>
              </a:rPr>
              <a:t>Use substitution steps, where applicable.</a:t>
            </a:r>
          </a:p>
          <a:p>
            <a:pPr eaLnBrk="1" hangingPunct="1"/>
            <a:r>
              <a:rPr lang="en-US">
                <a:latin typeface="Times New Roman" charset="0"/>
              </a:rPr>
              <a:t>Analysis Tool – Process Flow Chart and Value Stream Mapping</a:t>
            </a:r>
          </a:p>
          <a:p>
            <a:pPr eaLnBrk="1" hangingPunct="1"/>
            <a:endParaRPr lang="en-US">
              <a:latin typeface="Times New Roman" charset="0"/>
            </a:endParaRP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Choose the Appropriate Economic Scale for the Part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Times New Roman" charset="0"/>
              </a:rPr>
              <a:t>Economies of Scale – As production volume increases, manufacturing costs usually decrease.</a:t>
            </a:r>
          </a:p>
          <a:p>
            <a:pPr eaLnBrk="1" hangingPunct="1"/>
            <a:r>
              <a:rPr lang="en-US">
                <a:latin typeface="Times New Roman" charset="0"/>
              </a:rPr>
              <a:t>Fixed costs divided among more units.</a:t>
            </a:r>
          </a:p>
          <a:p>
            <a:pPr eaLnBrk="1" hangingPunct="1"/>
            <a:r>
              <a:rPr lang="en-US">
                <a:latin typeface="Times New Roman" charset="0"/>
              </a:rPr>
              <a:t>Variable costs are lower since the firm can use more efficient processes and equipment.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Standardize Components and Processes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Economies of Scale – The unit cost of a component decreases as the production volume increases.</a:t>
            </a:r>
          </a:p>
          <a:p>
            <a:pPr eaLnBrk="1" hangingPunct="1"/>
            <a:r>
              <a:rPr lang="en-US">
                <a:latin typeface="Times New Roman" charset="0"/>
              </a:rPr>
              <a:t>Standard Components—common to more than one product</a:t>
            </a:r>
          </a:p>
          <a:p>
            <a:pPr eaLnBrk="1" hangingPunct="1"/>
            <a:r>
              <a:rPr lang="en-US">
                <a:latin typeface="Times New Roman" charset="0"/>
              </a:rPr>
              <a:t>Analysis tools – group technology and mass customization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Adhere to </a:t>
            </a:r>
            <a:r>
              <a:rPr lang="ja-JP" altLang="en-US" sz="4000">
                <a:latin typeface="Times New Roman" charset="0"/>
              </a:rPr>
              <a:t>“</a:t>
            </a:r>
            <a:r>
              <a:rPr lang="en-US" sz="4000">
                <a:latin typeface="Times New Roman" charset="0"/>
              </a:rPr>
              <a:t>Black Box</a:t>
            </a:r>
            <a:r>
              <a:rPr lang="ja-JP" altLang="en-US" sz="4000">
                <a:latin typeface="Times New Roman" charset="0"/>
              </a:rPr>
              <a:t>”</a:t>
            </a:r>
            <a:r>
              <a:rPr lang="en-US" sz="4000">
                <a:latin typeface="Times New Roman" charset="0"/>
              </a:rPr>
              <a:t> Component Procurement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Black box—only give a description of what the component has to do, not how to achieve it</a:t>
            </a:r>
          </a:p>
          <a:p>
            <a:pPr eaLnBrk="1" hangingPunct="1"/>
            <a:r>
              <a:rPr lang="en-US">
                <a:latin typeface="Times New Roman" charset="0"/>
              </a:rPr>
              <a:t>Successful black box design requires clear definitions of the functions, interfaces, and interactions of each component.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Reduce the Costs of Assembly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Design for Assembly (DFA) index</a:t>
            </a:r>
          </a:p>
          <a:p>
            <a:pPr eaLnBrk="1" hangingPunct="1"/>
            <a:r>
              <a:rPr lang="en-US">
                <a:latin typeface="Times New Roman" charset="0"/>
              </a:rPr>
              <a:t>Integrated Parts (Advantages and Disadvantages)</a:t>
            </a:r>
          </a:p>
          <a:p>
            <a:pPr eaLnBrk="1" hangingPunct="1"/>
            <a:r>
              <a:rPr lang="en-US">
                <a:latin typeface="Times New Roman" charset="0"/>
              </a:rPr>
              <a:t>Maximize Ease of Assembly</a:t>
            </a:r>
          </a:p>
          <a:p>
            <a:pPr eaLnBrk="1" hangingPunct="1"/>
            <a:r>
              <a:rPr lang="en-US">
                <a:latin typeface="Times New Roman" charset="0"/>
              </a:rPr>
              <a:t>Consider Customer Assembly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DFA Systems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Boothroyd Dewhurst DFM &amp; A</a:t>
            </a:r>
          </a:p>
          <a:p>
            <a:pPr eaLnBrk="1" hangingPunct="1"/>
            <a:r>
              <a:rPr lang="en-US">
                <a:latin typeface="Times New Roman" charset="0"/>
              </a:rPr>
              <a:t>Munro &amp; Assoc. (Design Prophet/Profit)</a:t>
            </a:r>
          </a:p>
          <a:p>
            <a:pPr eaLnBrk="1" hangingPunct="1"/>
            <a:r>
              <a:rPr lang="en-US">
                <a:latin typeface="Times New Roman" charset="0"/>
              </a:rPr>
              <a:t>Others</a:t>
            </a:r>
          </a:p>
          <a:p>
            <a:pPr eaLnBrk="1" hangingPunct="1">
              <a:buFontTx/>
              <a:buNone/>
            </a:pPr>
            <a:endParaRPr lang="en-US">
              <a:latin typeface="Times New Roman" charset="0"/>
            </a:endParaRP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Reference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>
                <a:latin typeface="Times New Roman" charset="0"/>
              </a:rPr>
              <a:t>Ulrich, K. &amp; Eppinger, S. (2000). </a:t>
            </a:r>
            <a:r>
              <a:rPr lang="en-US" u="sng">
                <a:latin typeface="Times New Roman" charset="0"/>
              </a:rPr>
              <a:t>Product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>
                <a:latin typeface="Times New Roman" charset="0"/>
              </a:rPr>
              <a:t>		</a:t>
            </a:r>
            <a:r>
              <a:rPr lang="en-US" u="sng">
                <a:latin typeface="Times New Roman" charset="0"/>
              </a:rPr>
              <a:t>Design and Development.</a:t>
            </a:r>
            <a:r>
              <a:rPr lang="en-US">
                <a:latin typeface="Times New Roman" charset="0"/>
              </a:rPr>
              <a:t> Boston, MA: 	Irwin McGraw-Hill.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Design for Assembly Index</a:t>
            </a:r>
          </a:p>
        </p:txBody>
      </p:sp>
      <p:graphicFrame>
        <p:nvGraphicFramePr>
          <p:cNvPr id="327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81000" y="2209800"/>
          <a:ext cx="82296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VISIO" r:id="rId3" imgW="3510720" imgH="504000" progId="Visio.Drawing.6">
                  <p:embed/>
                </p:oleObj>
              </mc:Choice>
              <mc:Fallback>
                <p:oleObj name="VISIO" r:id="rId3" imgW="3510720" imgH="5040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82296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Determining the Theoretical Minimum Number of Parts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Does the part need to move relative to the rest of the assembly?</a:t>
            </a:r>
          </a:p>
          <a:p>
            <a:pPr eaLnBrk="1" hangingPunct="1"/>
            <a:r>
              <a:rPr lang="en-US">
                <a:latin typeface="Times New Roman" charset="0"/>
              </a:rPr>
              <a:t>Must the part be made of a different material from the rest of the assembly for fundamental physical reasons?</a:t>
            </a:r>
          </a:p>
          <a:p>
            <a:pPr eaLnBrk="1" hangingPunct="1"/>
            <a:r>
              <a:rPr lang="en-US">
                <a:latin typeface="Times New Roman" charset="0"/>
              </a:rPr>
              <a:t>Does the part have to be separated from the assembly for assembly access, replacement, or repair?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Advantages of Integrated Parts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Do not have to be assembled</a:t>
            </a:r>
          </a:p>
          <a:p>
            <a:pPr eaLnBrk="1" hangingPunct="1"/>
            <a:r>
              <a:rPr lang="en-US">
                <a:latin typeface="Times New Roman" charset="0"/>
              </a:rPr>
              <a:t>Often less expensive to fabricate rather than the sum of each individual part</a:t>
            </a:r>
          </a:p>
          <a:p>
            <a:pPr eaLnBrk="1" hangingPunct="1"/>
            <a:r>
              <a:rPr lang="en-US">
                <a:latin typeface="Times New Roman" charset="0"/>
              </a:rPr>
              <a:t>Allows critical geometric features to be controlled by the part fabrication process versus a similar assembly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Disadvantages of Integrated Parts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Conflict with other sound approaches to minimize costs</a:t>
            </a:r>
          </a:p>
          <a:p>
            <a:pPr eaLnBrk="1" hangingPunct="1"/>
            <a:r>
              <a:rPr lang="en-US">
                <a:latin typeface="Times New Roman" charset="0"/>
              </a:rPr>
              <a:t>Not always a wise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Minimize Ease of Assembly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Part is inserted from the top of the assembly</a:t>
            </a:r>
          </a:p>
          <a:p>
            <a:pPr eaLnBrk="1" hangingPunct="1"/>
            <a:r>
              <a:rPr lang="en-US">
                <a:latin typeface="Times New Roman" charset="0"/>
              </a:rPr>
              <a:t>Part is self-aligning</a:t>
            </a:r>
          </a:p>
          <a:p>
            <a:pPr eaLnBrk="1" hangingPunct="1"/>
            <a:r>
              <a:rPr lang="en-US">
                <a:latin typeface="Times New Roman" charset="0"/>
              </a:rPr>
              <a:t>Part does not need to be oriented</a:t>
            </a:r>
          </a:p>
          <a:p>
            <a:pPr eaLnBrk="1" hangingPunct="1"/>
            <a:r>
              <a:rPr lang="en-US">
                <a:latin typeface="Times New Roman" charset="0"/>
              </a:rPr>
              <a:t>Part requires only one hand for assembly</a:t>
            </a:r>
          </a:p>
          <a:p>
            <a:pPr eaLnBrk="1" hangingPunct="1"/>
            <a:r>
              <a:rPr lang="en-US">
                <a:latin typeface="Times New Roman" charset="0"/>
              </a:rPr>
              <a:t>Part requires no tools</a:t>
            </a:r>
          </a:p>
          <a:p>
            <a:pPr eaLnBrk="1" hangingPunct="1"/>
            <a:r>
              <a:rPr lang="en-US">
                <a:latin typeface="Times New Roman" charset="0"/>
              </a:rPr>
              <a:t>Part is assembled in a single, linear motion</a:t>
            </a:r>
          </a:p>
          <a:p>
            <a:pPr eaLnBrk="1" hangingPunct="1"/>
            <a:r>
              <a:rPr lang="en-US">
                <a:latin typeface="Times New Roman" charset="0"/>
              </a:rPr>
              <a:t>Part is secured immediately upon insertion</a:t>
            </a:r>
          </a:p>
          <a:p>
            <a:pPr eaLnBrk="1" hangingPunct="1">
              <a:buFontTx/>
              <a:buNone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Consider Customer Assembly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Customers will tolerate some assembly</a:t>
            </a:r>
          </a:p>
          <a:p>
            <a:pPr eaLnBrk="1" hangingPunct="1"/>
            <a:r>
              <a:rPr lang="en-US">
                <a:latin typeface="Times New Roman" charset="0"/>
              </a:rPr>
              <a:t>Design product so that customers can easily and assemble correctly</a:t>
            </a:r>
          </a:p>
          <a:p>
            <a:pPr eaLnBrk="1" hangingPunct="1"/>
            <a:r>
              <a:rPr lang="en-US">
                <a:latin typeface="Times New Roman" charset="0"/>
              </a:rPr>
              <a:t>Customers will likely ignore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Reduce the Costs of Supporting Production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Minimize Systemic Complexity (inputs, outputs, and transforming processes)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Use smart design decisions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Error Proofing (Poka Yoke)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Anticipate possible failure modes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Take appropriate corrective actions in the early stages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Use color coding to easily identify similar looking, but different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Consider the Impact of DFM Decisions on Other Factors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Development Time</a:t>
            </a:r>
          </a:p>
          <a:p>
            <a:pPr eaLnBrk="1" hangingPunct="1"/>
            <a:r>
              <a:rPr lang="en-US">
                <a:latin typeface="Times New Roman" charset="0"/>
              </a:rPr>
              <a:t>Development Cost</a:t>
            </a:r>
          </a:p>
          <a:p>
            <a:pPr eaLnBrk="1" hangingPunct="1"/>
            <a:r>
              <a:rPr lang="en-US">
                <a:latin typeface="Times New Roman" charset="0"/>
              </a:rPr>
              <a:t>Product Quality</a:t>
            </a:r>
          </a:p>
          <a:p>
            <a:pPr eaLnBrk="1" hangingPunct="1"/>
            <a:r>
              <a:rPr lang="en-US">
                <a:latin typeface="Times New Roman" charset="0"/>
              </a:rPr>
              <a:t>External Factors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Component reuse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Life cycle costs</a:t>
            </a:r>
          </a:p>
          <a:p>
            <a:pPr eaLnBrk="1" hangingPunct="1">
              <a:buFontTx/>
              <a:buNone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Design for Production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Design Organization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Timing of Production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Material Identification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Specific Design Details (outputs)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Production Input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imes New Roman" charset="0"/>
              </a:rPr>
              <a:t>At various design stages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Concept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Production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Functional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None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Transition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Tactics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Work Instruction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Production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Design for X Topics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Design for Manufacturing</a:t>
            </a:r>
          </a:p>
          <a:p>
            <a:pPr eaLnBrk="1" hangingPunct="1"/>
            <a:r>
              <a:rPr lang="en-US">
                <a:latin typeface="Times New Roman" charset="0"/>
              </a:rPr>
              <a:t>Design for Production</a:t>
            </a:r>
          </a:p>
          <a:p>
            <a:pPr eaLnBrk="1" hangingPunct="1"/>
            <a:r>
              <a:rPr lang="en-US">
                <a:latin typeface="Times New Roman" charset="0"/>
              </a:rPr>
              <a:t>Design for Assembly</a:t>
            </a:r>
          </a:p>
          <a:p>
            <a:pPr eaLnBrk="1" hangingPunct="1"/>
            <a:r>
              <a:rPr lang="en-US">
                <a:latin typeface="Times New Roman" charset="0"/>
              </a:rPr>
              <a:t>Design for Recycling/Disposal</a:t>
            </a:r>
          </a:p>
          <a:p>
            <a:pPr eaLnBrk="1" hangingPunct="1"/>
            <a:r>
              <a:rPr lang="en-US">
                <a:latin typeface="Times New Roman" charset="0"/>
              </a:rPr>
              <a:t>Design for Life Cycle</a:t>
            </a:r>
          </a:p>
          <a:p>
            <a:pPr eaLnBrk="1" hangingPunct="1"/>
            <a:r>
              <a:rPr lang="en-US">
                <a:latin typeface="Times New Roman" charset="0"/>
              </a:rPr>
              <a:t>Prototyping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New Idea: </a:t>
            </a:r>
            <a:br>
              <a:rPr lang="en-US" sz="4000">
                <a:latin typeface="Times New Roman" charset="0"/>
              </a:rPr>
            </a:br>
            <a:r>
              <a:rPr lang="en-US" sz="4000">
                <a:latin typeface="Times New Roman" charset="0"/>
              </a:rPr>
              <a:t>Provide Production Inputs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In proper level of detail at proper stage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In proper form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Just-in-time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Problems with Old Approach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Work is carried out from beginning to end at each stage</a:t>
            </a:r>
          </a:p>
          <a:p>
            <a:pPr eaLnBrk="1" hangingPunct="1"/>
            <a:r>
              <a:rPr lang="en-US">
                <a:latin typeface="Times New Roman" charset="0"/>
              </a:rPr>
              <a:t>Too slow</a:t>
            </a:r>
          </a:p>
          <a:p>
            <a:pPr eaLnBrk="1" hangingPunct="1"/>
            <a:r>
              <a:rPr lang="en-US">
                <a:latin typeface="Times New Roman" charset="0"/>
              </a:rPr>
              <a:t>Needs continuous recycling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Design for Production</a:t>
            </a:r>
            <a:br>
              <a:rPr lang="en-US" sz="4000">
                <a:latin typeface="Times New Roman" charset="0"/>
              </a:rPr>
            </a:br>
            <a:r>
              <a:rPr lang="en-US" sz="4000">
                <a:latin typeface="Times New Roman" charset="0"/>
              </a:rPr>
              <a:t>General Principles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Use Common Sense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Plan and Define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Consider Available Facilities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Consider Available Tools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Consider Available Worker Skills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Employ Simplicity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Standardize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Design for Production Guidelines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Minimize Total Number of Parts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Develop a Modular Design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Minimize Part Variations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Design Parts to be Multifunctional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Design Parts for Multiuse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Design Parts for Ease of Fabrication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Avoid Separate Fasteners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Design for Production Guidelines (Cont.)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>
                <a:latin typeface="Times New Roman" charset="0"/>
              </a:rPr>
              <a:t>Minimize Assembly Direction (Top Down Direction Preferred)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>
                <a:latin typeface="Times New Roman" charset="0"/>
              </a:rPr>
              <a:t>Maximize Compliance in Assembly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>
                <a:latin typeface="Times New Roman" charset="0"/>
              </a:rPr>
              <a:t>Minimize Handling in Assembly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>
                <a:latin typeface="Times New Roman" charset="0"/>
              </a:rPr>
              <a:t>Minimize complexity of Design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>
                <a:latin typeface="Times New Roman" charset="0"/>
              </a:rPr>
              <a:t>Maximize common Jigs and Fixtures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>
                <a:latin typeface="Times New Roman" charset="0"/>
              </a:rPr>
              <a:t>Optimize Work Position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en-US">
                <a:latin typeface="Times New Roman" charset="0"/>
              </a:rPr>
              <a:t>Ease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Types of Prototypes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Two dimensions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Physical vs. Analytical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Comprehensive vs. Focused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Physical vs. Analytical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Physical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Tangible artifacts created to approximate the product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Used for testing and experimentation</a:t>
            </a:r>
          </a:p>
          <a:p>
            <a:pPr eaLnBrk="1" hangingPunct="1"/>
            <a:r>
              <a:rPr lang="en-US">
                <a:latin typeface="Times New Roman" charset="0"/>
              </a:rPr>
              <a:t>Analytical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Represents the product in a nontangible, usually mathematical manner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Product is analyzed, not built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Comprehensive vs. Focused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imes New Roman" charset="0"/>
              </a:rPr>
              <a:t>Comprehensive</a:t>
            </a:r>
          </a:p>
          <a:p>
            <a:pPr lvl="1" eaLnBrk="1" hangingPunct="1"/>
            <a:r>
              <a:rPr lang="en-US" sz="2400">
                <a:latin typeface="Times New Roman" charset="0"/>
                <a:ea typeface="ＭＳ Ｐゴシック" charset="0"/>
              </a:rPr>
              <a:t>Implement all (or most) of the attributes of the product</a:t>
            </a:r>
          </a:p>
          <a:p>
            <a:pPr lvl="1" eaLnBrk="1" hangingPunct="1"/>
            <a:r>
              <a:rPr lang="en-US" sz="2400">
                <a:latin typeface="Times New Roman" charset="0"/>
                <a:ea typeface="ＭＳ Ｐゴシック" charset="0"/>
              </a:rPr>
              <a:t>Full-scale</a:t>
            </a:r>
          </a:p>
          <a:p>
            <a:pPr lvl="1" eaLnBrk="1" hangingPunct="1"/>
            <a:r>
              <a:rPr lang="en-US" sz="2400">
                <a:latin typeface="Times New Roman" charset="0"/>
                <a:ea typeface="ＭＳ Ｐゴシック" charset="0"/>
              </a:rPr>
              <a:t>Fully operational version of the product</a:t>
            </a:r>
          </a:p>
          <a:p>
            <a:pPr eaLnBrk="1" hangingPunct="1"/>
            <a:r>
              <a:rPr lang="en-US" sz="2800">
                <a:latin typeface="Times New Roman" charset="0"/>
              </a:rPr>
              <a:t>Focused</a:t>
            </a:r>
          </a:p>
          <a:p>
            <a:pPr lvl="1" eaLnBrk="1" hangingPunct="1"/>
            <a:r>
              <a:rPr lang="en-US" sz="2400">
                <a:latin typeface="Times New Roman" charset="0"/>
                <a:ea typeface="ＭＳ Ｐゴシック" charset="0"/>
              </a:rPr>
              <a:t>Implement a few of the attributes of the product</a:t>
            </a:r>
          </a:p>
          <a:p>
            <a:pPr lvl="1" eaLnBrk="1" hangingPunct="1"/>
            <a:r>
              <a:rPr lang="en-US" sz="2400">
                <a:latin typeface="Times New Roman" charset="0"/>
                <a:ea typeface="ＭＳ Ｐゴシック" charset="0"/>
              </a:rPr>
              <a:t>Use two or more focused prototypes together to investigate the overall performance of a product</a:t>
            </a:r>
          </a:p>
          <a:p>
            <a:pPr lvl="1" eaLnBrk="1" hangingPunct="1"/>
            <a:endParaRPr lang="en-US" sz="240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Prototype Uses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Will it work?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How well does it meet the customer needs?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Within the company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With customers, vendors, and suppliers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Integration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Subsystems and components work together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Milestones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Product achieved a desired level of functionality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Principles of Prototyping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Analytical Prototypes are generally more flexible than Physical Prototypes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Physical Prototypes are required to detect unanticipated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A Prototype may reduce the risk of costly iterations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A Prototype may expedite other development steps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A Prototype may restructure task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Gathering DFM Information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Sketches, drawings, product specifications, and design alternatives.</a:t>
            </a:r>
          </a:p>
          <a:p>
            <a:pPr eaLnBrk="1" hangingPunct="1"/>
            <a:r>
              <a:rPr lang="en-US">
                <a:latin typeface="Times New Roman" charset="0"/>
              </a:rPr>
              <a:t>A detailed understanding of production and assembly processes</a:t>
            </a:r>
          </a:p>
          <a:p>
            <a:pPr eaLnBrk="1" hangingPunct="1"/>
            <a:r>
              <a:rPr lang="en-US">
                <a:latin typeface="Times New Roman" charset="0"/>
              </a:rPr>
              <a:t>Estimates of manufacturing costs, production volumes, and ramp-up timing.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Use of comprehensive prototypes</a:t>
            </a:r>
          </a:p>
        </p:txBody>
      </p:sp>
      <p:graphicFrame>
        <p:nvGraphicFramePr>
          <p:cNvPr id="532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914400" y="1295400"/>
          <a:ext cx="723900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VISIO" r:id="rId3" imgW="6169320" imgH="4556520" progId="Visio.Drawing.6">
                  <p:embed/>
                </p:oleObj>
              </mc:Choice>
              <mc:Fallback>
                <p:oleObj name="VISIO" r:id="rId3" imgW="6169320" imgH="455652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239000" cy="534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Prototyping Technologies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3D Computer Modeling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Easily visualize the 3D form of the design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Automatically compute physical properties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Other more focused descriptions can be created based on one design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Detect geometric interference among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Prototype Technologies Cont.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Free-Form Fabrication (or Rapid Prototyping)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3D printers that create physical objects directly from 3D computer models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Less expensive</a:t>
            </a:r>
          </a:p>
          <a:p>
            <a:pPr lvl="1" eaLnBrk="1" hangingPunct="1"/>
            <a:r>
              <a:rPr lang="en-US">
                <a:latin typeface="Times New Roman" charset="0"/>
                <a:ea typeface="ＭＳ Ｐゴシック" charset="0"/>
              </a:rPr>
              <a:t>Reduce product development time, improve resulting product</a:t>
            </a: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Planning for Prototypes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Define the purpose of the prototype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Establish the level of approximation of the prototype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Outline an experimental plan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>
                <a:latin typeface="Times New Roman" charset="0"/>
              </a:rPr>
              <a:t>Create a schedule for procurement, construction, and test</a:t>
            </a:r>
          </a:p>
          <a:p>
            <a:pPr marL="609600" indent="-609600" eaLnBrk="1" hangingPunct="1">
              <a:buFontTx/>
              <a:buNone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>
                <a:latin typeface="Times New Roman" charset="0"/>
              </a:rPr>
              <a:t>Define the Purpose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List specific learning and communication goals </a:t>
            </a:r>
          </a:p>
          <a:p>
            <a:pPr eaLnBrk="1" hangingPunct="1"/>
            <a:r>
              <a:rPr lang="en-US">
                <a:latin typeface="Times New Roman" charset="0"/>
              </a:rPr>
              <a:t>List any integration needs</a:t>
            </a:r>
          </a:p>
          <a:p>
            <a:pPr eaLnBrk="1" hangingPunct="1"/>
            <a:r>
              <a:rPr lang="en-US">
                <a:latin typeface="Times New Roman" charset="0"/>
              </a:rPr>
              <a:t>Determine if the prototype is intended to be one of the major milestones of the overall product development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Establish the Level of Approximation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Determine physical or analytical prototype</a:t>
            </a:r>
          </a:p>
          <a:p>
            <a:pPr eaLnBrk="1" hangingPunct="1"/>
            <a:r>
              <a:rPr lang="en-US">
                <a:latin typeface="Times New Roman" charset="0"/>
              </a:rPr>
              <a:t>Choose the simplest prototype that will serve the purpose established in step 1.</a:t>
            </a:r>
          </a:p>
          <a:p>
            <a:pPr eaLnBrk="1" hangingPunct="1"/>
            <a:r>
              <a:rPr lang="en-US">
                <a:latin typeface="Times New Roman" charset="0"/>
              </a:rPr>
              <a:t>Consider existing prototypes or a another prototype being built that can be borrowed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Outline an Experimental Plan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Use prototype for experimentation</a:t>
            </a:r>
          </a:p>
          <a:p>
            <a:pPr eaLnBrk="1" hangingPunct="1"/>
            <a:r>
              <a:rPr lang="en-US">
                <a:latin typeface="Times New Roman" charset="0"/>
              </a:rPr>
              <a:t>Extract the maximum value from the prototyping activity.</a:t>
            </a:r>
          </a:p>
          <a:p>
            <a:pPr eaLnBrk="1" hangingPunct="1"/>
            <a:r>
              <a:rPr lang="en-US">
                <a:latin typeface="Times New Roman" charset="0"/>
              </a:rPr>
              <a:t>Identify the variables of the experiment, test protocol, plan for analyzing the resulting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>
                <a:latin typeface="Times New Roman" charset="0"/>
              </a:rPr>
              <a:t>Create a Schedule for Procurement, Construction, and Test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Determine when parts are ready to be assembled</a:t>
            </a:r>
          </a:p>
          <a:p>
            <a:pPr eaLnBrk="1" hangingPunct="1"/>
            <a:r>
              <a:rPr lang="en-US">
                <a:latin typeface="Times New Roman" charset="0"/>
              </a:rPr>
              <a:t>Determine the date when prototype will be first tested</a:t>
            </a:r>
          </a:p>
          <a:p>
            <a:pPr eaLnBrk="1" hangingPunct="1"/>
            <a:r>
              <a:rPr lang="en-US">
                <a:latin typeface="Times New Roman" charset="0"/>
              </a:rPr>
              <a:t>Determine expectations for completed testing and final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Milestone Prototypes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Alpha Prototypes – assess whether the product works as intended</a:t>
            </a:r>
          </a:p>
          <a:p>
            <a:pPr eaLnBrk="1" hangingPunct="1"/>
            <a:r>
              <a:rPr lang="en-US">
                <a:latin typeface="Times New Roman" charset="0"/>
              </a:rPr>
              <a:t>Beta Prototypes – assess reliability and to identify any bugs in the product</a:t>
            </a:r>
          </a:p>
          <a:p>
            <a:pPr eaLnBrk="1" hangingPunct="1"/>
            <a:r>
              <a:rPr lang="en-US">
                <a:latin typeface="Times New Roman" charset="0"/>
              </a:rPr>
              <a:t>Preproduction Prototypes – first products produced by the entire production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DFM Method</a:t>
            </a:r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1120775"/>
          <a:ext cx="6324600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VISIO" r:id="rId3" imgW="5200560" imgH="4580640" progId="Visio.Drawing.6">
                  <p:embed/>
                </p:oleObj>
              </mc:Choice>
              <mc:Fallback>
                <p:oleObj name="VISIO" r:id="rId3" imgW="5200560" imgH="458064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20775"/>
                        <a:ext cx="6324600" cy="55705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DFM Method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Estimate the manufacturing costs.</a:t>
            </a:r>
          </a:p>
          <a:p>
            <a:pPr eaLnBrk="1" hangingPunct="1"/>
            <a:r>
              <a:rPr lang="en-US">
                <a:latin typeface="Times New Roman" charset="0"/>
              </a:rPr>
              <a:t>Reduce the costs of components.</a:t>
            </a:r>
          </a:p>
          <a:p>
            <a:pPr eaLnBrk="1" hangingPunct="1"/>
            <a:r>
              <a:rPr lang="en-US">
                <a:latin typeface="Times New Roman" charset="0"/>
              </a:rPr>
              <a:t>Reduce the costs of assembly.</a:t>
            </a:r>
          </a:p>
          <a:p>
            <a:pPr eaLnBrk="1" hangingPunct="1"/>
            <a:r>
              <a:rPr lang="en-US">
                <a:latin typeface="Times New Roman" charset="0"/>
              </a:rPr>
              <a:t>Reduce the costs of supporting production.</a:t>
            </a:r>
          </a:p>
          <a:p>
            <a:pPr eaLnBrk="1" hangingPunct="1"/>
            <a:r>
              <a:rPr lang="en-US">
                <a:latin typeface="Times New Roman" charset="0"/>
              </a:rPr>
              <a:t>Consider the impact of DFM decisions on other factors.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Estimate the Manufacturing Costs</a:t>
            </a:r>
          </a:p>
        </p:txBody>
      </p:sp>
      <p:graphicFrame>
        <p:nvGraphicFramePr>
          <p:cNvPr id="19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04800" y="1371600"/>
          <a:ext cx="8534400" cy="461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VISIO" r:id="rId3" imgW="4012560" imgH="2167920" progId="Visio.Drawing.6">
                  <p:embed/>
                </p:oleObj>
              </mc:Choice>
              <mc:Fallback>
                <p:oleObj name="VISIO" r:id="rId3" imgW="4012560" imgH="216792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8534400" cy="461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Manufacturing Costs Defined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Sum of all the expenditures for the inputs of the system (i.e. purchased components, energy, raw materials, etc.) and for disposal of the wastes produced by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Elements of the Manufacturing Cost of a Product</a:t>
            </a:r>
          </a:p>
        </p:txBody>
      </p:sp>
      <p:graphicFrame>
        <p:nvGraphicFramePr>
          <p:cNvPr id="215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04800" y="1752600"/>
          <a:ext cx="86106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VISIO" r:id="rId3" imgW="5578200" imgH="2149200" progId="Visio.Drawing.6">
                  <p:embed/>
                </p:oleObj>
              </mc:Choice>
              <mc:Fallback>
                <p:oleObj name="VISIO" r:id="rId3" imgW="5578200" imgH="214920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8610600" cy="331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6600CC"/>
      </a:dk1>
      <a:lt1>
        <a:srgbClr val="FFFFCC"/>
      </a:lt1>
      <a:dk2>
        <a:srgbClr val="6600CC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5600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6600CC"/>
        </a:dk1>
        <a:lt1>
          <a:srgbClr val="FFFFCC"/>
        </a:lt1>
        <a:dk2>
          <a:srgbClr val="6600CC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E2"/>
        </a:accent3>
        <a:accent4>
          <a:srgbClr val="5600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1460</Words>
  <Application>Microsoft Macintosh PowerPoint</Application>
  <PresentationFormat>On-screen Show (4:3)</PresentationFormat>
  <Paragraphs>234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ＭＳ Ｐゴシック</vt:lpstr>
      <vt:lpstr>Times New Roman</vt:lpstr>
      <vt:lpstr>Arial</vt:lpstr>
      <vt:lpstr>1_Default Design</vt:lpstr>
      <vt:lpstr>Photo Editor Photo</vt:lpstr>
      <vt:lpstr>VISIO</vt:lpstr>
      <vt:lpstr>Design for X</vt:lpstr>
      <vt:lpstr>Reference</vt:lpstr>
      <vt:lpstr>Design for X Topics</vt:lpstr>
      <vt:lpstr>Gathering DFM Information</vt:lpstr>
      <vt:lpstr>DFM Method</vt:lpstr>
      <vt:lpstr>DFM Method</vt:lpstr>
      <vt:lpstr>Estimate the Manufacturing Costs</vt:lpstr>
      <vt:lpstr>Manufacturing Costs Defined</vt:lpstr>
      <vt:lpstr>Elements of the Manufacturing Cost of a Product</vt:lpstr>
      <vt:lpstr>Manufacturing Cost of a Product</vt:lpstr>
      <vt:lpstr>Fixed Costs vs. Variable Costs</vt:lpstr>
      <vt:lpstr>Reduce the Cost of Components</vt:lpstr>
      <vt:lpstr>Understand the Process Constraints and Cost Drivers</vt:lpstr>
      <vt:lpstr>Redesign Components to Eliminate Processing Steps</vt:lpstr>
      <vt:lpstr>Choose the Appropriate Economic Scale for the Part Process</vt:lpstr>
      <vt:lpstr>Standardize Components and Processes</vt:lpstr>
      <vt:lpstr>Adhere to “Black Box” Component Procurement</vt:lpstr>
      <vt:lpstr>Reduce the Costs of Assembly</vt:lpstr>
      <vt:lpstr>DFA Systems</vt:lpstr>
      <vt:lpstr>Design for Assembly Index</vt:lpstr>
      <vt:lpstr>Determining the Theoretical Minimum Number of Parts</vt:lpstr>
      <vt:lpstr>Advantages of Integrated Parts</vt:lpstr>
      <vt:lpstr>Disadvantages of Integrated Parts</vt:lpstr>
      <vt:lpstr>Minimize Ease of Assembly</vt:lpstr>
      <vt:lpstr>Consider Customer Assembly</vt:lpstr>
      <vt:lpstr>Reduce the Costs of Supporting Production</vt:lpstr>
      <vt:lpstr>Consider the Impact of DFM Decisions on Other Factors</vt:lpstr>
      <vt:lpstr>Design for Production</vt:lpstr>
      <vt:lpstr>Production Input</vt:lpstr>
      <vt:lpstr>New Idea:  Provide Production Inputs</vt:lpstr>
      <vt:lpstr>Problems with Old Approach</vt:lpstr>
      <vt:lpstr>Design for Production General Principles</vt:lpstr>
      <vt:lpstr>Design for Production Guidelines</vt:lpstr>
      <vt:lpstr>Design for Production Guidelines (Cont.)</vt:lpstr>
      <vt:lpstr>Types of Prototypes</vt:lpstr>
      <vt:lpstr>Physical vs. Analytical</vt:lpstr>
      <vt:lpstr>Comprehensive vs. Focused</vt:lpstr>
      <vt:lpstr>Prototype Uses</vt:lpstr>
      <vt:lpstr>Principles of Prototyping</vt:lpstr>
      <vt:lpstr>Use of comprehensive prototypes</vt:lpstr>
      <vt:lpstr>Prototyping Technologies</vt:lpstr>
      <vt:lpstr>Prototype Technologies Cont.</vt:lpstr>
      <vt:lpstr>Planning for Prototypes</vt:lpstr>
      <vt:lpstr>Define the Purpose</vt:lpstr>
      <vt:lpstr>Establish the Level of Approximation</vt:lpstr>
      <vt:lpstr>Outline an Experimental Plan</vt:lpstr>
      <vt:lpstr>Create a Schedule for Procurement, Construction, and Test</vt:lpstr>
      <vt:lpstr>Milestone Prototypes</vt:lpstr>
    </vt:vector>
  </TitlesOfParts>
  <Manager/>
  <Company>Univ Washington</Company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for Manufacturing</dc:title>
  <dc:subject>Design for X</dc:subject>
  <dc:creator>Richard Lee Storch</dc:creator>
  <cp:keywords/>
  <dc:description/>
  <cp:lastModifiedBy>Gary Freiberg</cp:lastModifiedBy>
  <cp:revision>28</cp:revision>
  <dcterms:created xsi:type="dcterms:W3CDTF">2004-03-16T19:37:41Z</dcterms:created>
  <dcterms:modified xsi:type="dcterms:W3CDTF">2017-11-28T01:49:50Z</dcterms:modified>
  <cp:category>Design</cp:category>
</cp:coreProperties>
</file>