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7"/>
  </p:notesMasterIdLst>
  <p:handoutMasterIdLst>
    <p:handoutMasterId r:id="rId78"/>
  </p:handoutMasterIdLst>
  <p:sldIdLst>
    <p:sldId id="331" r:id="rId2"/>
    <p:sldId id="381" r:id="rId3"/>
    <p:sldId id="311" r:id="rId4"/>
    <p:sldId id="302" r:id="rId5"/>
    <p:sldId id="376" r:id="rId6"/>
    <p:sldId id="312" r:id="rId7"/>
    <p:sldId id="351" r:id="rId8"/>
    <p:sldId id="355" r:id="rId9"/>
    <p:sldId id="356" r:id="rId10"/>
    <p:sldId id="369" r:id="rId11"/>
    <p:sldId id="383" r:id="rId12"/>
    <p:sldId id="368" r:id="rId13"/>
    <p:sldId id="284" r:id="rId14"/>
    <p:sldId id="337" r:id="rId15"/>
    <p:sldId id="290" r:id="rId16"/>
    <p:sldId id="374" r:id="rId17"/>
    <p:sldId id="264" r:id="rId18"/>
    <p:sldId id="335" r:id="rId19"/>
    <p:sldId id="308" r:id="rId20"/>
    <p:sldId id="282" r:id="rId21"/>
    <p:sldId id="338" r:id="rId22"/>
    <p:sldId id="325" r:id="rId23"/>
    <p:sldId id="324" r:id="rId24"/>
    <p:sldId id="377" r:id="rId25"/>
    <p:sldId id="378" r:id="rId26"/>
    <p:sldId id="358" r:id="rId27"/>
    <p:sldId id="359" r:id="rId28"/>
    <p:sldId id="332" r:id="rId29"/>
    <p:sldId id="301" r:id="rId30"/>
    <p:sldId id="365" r:id="rId31"/>
    <p:sldId id="366" r:id="rId32"/>
    <p:sldId id="341" r:id="rId33"/>
    <p:sldId id="342" r:id="rId34"/>
    <p:sldId id="343" r:id="rId35"/>
    <p:sldId id="344" r:id="rId36"/>
    <p:sldId id="364" r:id="rId37"/>
    <p:sldId id="304" r:id="rId38"/>
    <p:sldId id="306" r:id="rId39"/>
    <p:sldId id="336" r:id="rId40"/>
    <p:sldId id="360" r:id="rId41"/>
    <p:sldId id="345" r:id="rId42"/>
    <p:sldId id="353" r:id="rId43"/>
    <p:sldId id="286" r:id="rId44"/>
    <p:sldId id="326" r:id="rId45"/>
    <p:sldId id="285" r:id="rId46"/>
    <p:sldId id="265" r:id="rId47"/>
    <p:sldId id="370" r:id="rId48"/>
    <p:sldId id="298" r:id="rId49"/>
    <p:sldId id="269" r:id="rId50"/>
    <p:sldId id="361" r:id="rId51"/>
    <p:sldId id="348" r:id="rId52"/>
    <p:sldId id="346" r:id="rId53"/>
    <p:sldId id="349" r:id="rId54"/>
    <p:sldId id="314" r:id="rId55"/>
    <p:sldId id="354" r:id="rId56"/>
    <p:sldId id="357" r:id="rId57"/>
    <p:sldId id="334" r:id="rId58"/>
    <p:sldId id="327" r:id="rId59"/>
    <p:sldId id="268" r:id="rId60"/>
    <p:sldId id="309" r:id="rId61"/>
    <p:sldId id="313" r:id="rId62"/>
    <p:sldId id="316" r:id="rId63"/>
    <p:sldId id="287" r:id="rId64"/>
    <p:sldId id="318" r:id="rId65"/>
    <p:sldId id="380" r:id="rId66"/>
    <p:sldId id="280" r:id="rId67"/>
    <p:sldId id="372" r:id="rId68"/>
    <p:sldId id="367" r:id="rId69"/>
    <p:sldId id="274" r:id="rId70"/>
    <p:sldId id="275" r:id="rId71"/>
    <p:sldId id="293" r:id="rId72"/>
    <p:sldId id="278" r:id="rId73"/>
    <p:sldId id="279" r:id="rId74"/>
    <p:sldId id="340" r:id="rId75"/>
    <p:sldId id="283" r:id="rId76"/>
  </p:sldIdLst>
  <p:sldSz cx="9144000" cy="6858000" type="screen4x3"/>
  <p:notesSz cx="6858000" cy="9144000"/>
  <p:defaultText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99"/>
    <a:srgbClr val="3366CC"/>
    <a:srgbClr val="336699"/>
    <a:srgbClr val="6699CC"/>
    <a:srgbClr val="3399CC"/>
    <a:srgbClr val="3399FF"/>
    <a:srgbClr val="004080"/>
    <a:srgbClr val="00FF00"/>
    <a:srgbClr val="00FF8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6" autoAdjust="0"/>
    <p:restoredTop sz="99565" autoAdjust="0"/>
  </p:normalViewPr>
  <p:slideViewPr>
    <p:cSldViewPr snapToObjects="1">
      <p:cViewPr varScale="1">
        <p:scale>
          <a:sx n="79" d="100"/>
          <a:sy n="79" d="100"/>
        </p:scale>
        <p:origin x="-23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9A02B4-7268-044B-85D4-AE5105FB56CB}" type="datetimeFigureOut">
              <a:rPr lang="en-US"/>
              <a:pPr/>
              <a:t>10/18/2015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DE0007-CFF0-FA46-99C8-D2B46D0C0965}" type="slidenum">
              <a:rPr/>
              <a:pPr/>
              <a:t>‹#›</a:t>
            </a:fld>
            <a:endParaRPr lang="en-US"/>
          </a:p>
        </p:txBody>
      </p:sp>
    </p:spTree>
    <p:extLst>
      <p:ext uri="{BB962C8B-B14F-4D97-AF65-F5344CB8AC3E}">
        <p14:creationId xmlns:p14="http://schemas.microsoft.com/office/powerpoint/2010/main" val="22968038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626FB-94C2-3D4A-9763-4D81E76ED75C}" type="datetimeFigureOut">
              <a:rPr lang="en-US"/>
              <a:pPr/>
              <a:t>10/18/2015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1F934E-F51F-3944-840E-5A89443BD570}" type="slidenum">
              <a:rPr/>
              <a:pPr/>
              <a:t>‹#›</a:t>
            </a:fld>
            <a:endParaRPr lang="en-US"/>
          </a:p>
        </p:txBody>
      </p:sp>
    </p:spTree>
    <p:extLst>
      <p:ext uri="{BB962C8B-B14F-4D97-AF65-F5344CB8AC3E}">
        <p14:creationId xmlns:p14="http://schemas.microsoft.com/office/powerpoint/2010/main" val="1041005625"/>
      </p:ext>
    </p:extLst>
  </p:cSld>
  <p:clrMap bg1="lt1" tx1="dk1" bg2="lt2" tx2="dk2" accent1="accent1" accent2="accent2" accent3="accent3" accent4="accent4" accent5="accent5" accent6="accent6" hlink="hlink" folHlink="folHlink"/>
  <p:hf hdr="0" ftr="0" dt="0"/>
  <p:notesStyle>
    <a:lvl1pPr marL="0" algn="l" defTabSz="457039" rtl="0" eaLnBrk="1" latinLnBrk="0" hangingPunct="1">
      <a:defRPr sz="1200" kern="1200">
        <a:solidFill>
          <a:schemeClr val="tx1"/>
        </a:solidFill>
        <a:latin typeface="+mn-lt"/>
        <a:ea typeface="+mn-ea"/>
        <a:cs typeface="+mn-cs"/>
      </a:defRPr>
    </a:lvl1pPr>
    <a:lvl2pPr marL="457039" algn="l" defTabSz="457039" rtl="0" eaLnBrk="1" latinLnBrk="0" hangingPunct="1">
      <a:defRPr sz="1200" kern="1200">
        <a:solidFill>
          <a:schemeClr val="tx1"/>
        </a:solidFill>
        <a:latin typeface="+mn-lt"/>
        <a:ea typeface="+mn-ea"/>
        <a:cs typeface="+mn-cs"/>
      </a:defRPr>
    </a:lvl2pPr>
    <a:lvl3pPr marL="914079" algn="l" defTabSz="457039" rtl="0" eaLnBrk="1" latinLnBrk="0" hangingPunct="1">
      <a:defRPr sz="1200" kern="1200">
        <a:solidFill>
          <a:schemeClr val="tx1"/>
        </a:solidFill>
        <a:latin typeface="+mn-lt"/>
        <a:ea typeface="+mn-ea"/>
        <a:cs typeface="+mn-cs"/>
      </a:defRPr>
    </a:lvl3pPr>
    <a:lvl4pPr marL="1371119" algn="l" defTabSz="457039" rtl="0" eaLnBrk="1" latinLnBrk="0" hangingPunct="1">
      <a:defRPr sz="1200" kern="1200">
        <a:solidFill>
          <a:schemeClr val="tx1"/>
        </a:solidFill>
        <a:latin typeface="+mn-lt"/>
        <a:ea typeface="+mn-ea"/>
        <a:cs typeface="+mn-cs"/>
      </a:defRPr>
    </a:lvl4pPr>
    <a:lvl5pPr marL="1828159" algn="l" defTabSz="457039" rtl="0" eaLnBrk="1" latinLnBrk="0" hangingPunct="1">
      <a:defRPr sz="1200" kern="1200">
        <a:solidFill>
          <a:schemeClr val="tx1"/>
        </a:solidFill>
        <a:latin typeface="+mn-lt"/>
        <a:ea typeface="+mn-ea"/>
        <a:cs typeface="+mn-cs"/>
      </a:defRPr>
    </a:lvl5pPr>
    <a:lvl6pPr marL="2285199" algn="l" defTabSz="457039" rtl="0" eaLnBrk="1" latinLnBrk="0" hangingPunct="1">
      <a:defRPr sz="1200" kern="1200">
        <a:solidFill>
          <a:schemeClr val="tx1"/>
        </a:solidFill>
        <a:latin typeface="+mn-lt"/>
        <a:ea typeface="+mn-ea"/>
        <a:cs typeface="+mn-cs"/>
      </a:defRPr>
    </a:lvl6pPr>
    <a:lvl7pPr marL="2742237" algn="l" defTabSz="457039" rtl="0" eaLnBrk="1" latinLnBrk="0" hangingPunct="1">
      <a:defRPr sz="1200" kern="1200">
        <a:solidFill>
          <a:schemeClr val="tx1"/>
        </a:solidFill>
        <a:latin typeface="+mn-lt"/>
        <a:ea typeface="+mn-ea"/>
        <a:cs typeface="+mn-cs"/>
      </a:defRPr>
    </a:lvl7pPr>
    <a:lvl8pPr marL="3199278" algn="l" defTabSz="457039" rtl="0" eaLnBrk="1" latinLnBrk="0" hangingPunct="1">
      <a:defRPr sz="1200" kern="1200">
        <a:solidFill>
          <a:schemeClr val="tx1"/>
        </a:solidFill>
        <a:latin typeface="+mn-lt"/>
        <a:ea typeface="+mn-ea"/>
        <a:cs typeface="+mn-cs"/>
      </a:defRPr>
    </a:lvl8pPr>
    <a:lvl9pPr marL="3656316" algn="l" defTabSz="45703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6F01B0-8D4E-6447-9AC6-D781BC5E1C2C}" type="slidenum">
              <a:rPr smtClean="0"/>
              <a:pPr/>
              <a:t>63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7" indent="0" algn="ctr">
              <a:buNone/>
              <a:defRPr>
                <a:solidFill>
                  <a:schemeClr val="tx1">
                    <a:tint val="75000"/>
                  </a:schemeClr>
                </a:solidFill>
              </a:defRPr>
            </a:lvl2pPr>
            <a:lvl3pPr marL="913651" indent="0" algn="ctr">
              <a:buNone/>
              <a:defRPr>
                <a:solidFill>
                  <a:schemeClr val="tx1">
                    <a:tint val="75000"/>
                  </a:schemeClr>
                </a:solidFill>
              </a:defRPr>
            </a:lvl3pPr>
            <a:lvl4pPr marL="1370479" indent="0" algn="ctr">
              <a:buNone/>
              <a:defRPr>
                <a:solidFill>
                  <a:schemeClr val="tx1">
                    <a:tint val="75000"/>
                  </a:schemeClr>
                </a:solidFill>
              </a:defRPr>
            </a:lvl4pPr>
            <a:lvl5pPr marL="1827303" indent="0" algn="ctr">
              <a:buNone/>
              <a:defRPr>
                <a:solidFill>
                  <a:schemeClr val="tx1">
                    <a:tint val="75000"/>
                  </a:schemeClr>
                </a:solidFill>
              </a:defRPr>
            </a:lvl5pPr>
            <a:lvl6pPr marL="2284131" indent="0" algn="ctr">
              <a:buNone/>
              <a:defRPr>
                <a:solidFill>
                  <a:schemeClr val="tx1">
                    <a:tint val="75000"/>
                  </a:schemeClr>
                </a:solidFill>
              </a:defRPr>
            </a:lvl6pPr>
            <a:lvl7pPr marL="2740955" indent="0" algn="ctr">
              <a:buNone/>
              <a:defRPr>
                <a:solidFill>
                  <a:schemeClr val="tx1">
                    <a:tint val="75000"/>
                  </a:schemeClr>
                </a:solidFill>
              </a:defRPr>
            </a:lvl7pPr>
            <a:lvl8pPr marL="3197782" indent="0" algn="ctr">
              <a:buNone/>
              <a:defRPr>
                <a:solidFill>
                  <a:schemeClr val="tx1">
                    <a:tint val="75000"/>
                  </a:schemeClr>
                </a:solidFill>
              </a:defRPr>
            </a:lvl8pPr>
            <a:lvl9pPr marL="36546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7" indent="0">
              <a:buNone/>
              <a:defRPr sz="1800">
                <a:solidFill>
                  <a:schemeClr val="tx1">
                    <a:tint val="75000"/>
                  </a:schemeClr>
                </a:solidFill>
              </a:defRPr>
            </a:lvl2pPr>
            <a:lvl3pPr marL="913651" indent="0">
              <a:buNone/>
              <a:defRPr sz="1600">
                <a:solidFill>
                  <a:schemeClr val="tx1">
                    <a:tint val="75000"/>
                  </a:schemeClr>
                </a:solidFill>
              </a:defRPr>
            </a:lvl3pPr>
            <a:lvl4pPr marL="1370479" indent="0">
              <a:buNone/>
              <a:defRPr sz="1400">
                <a:solidFill>
                  <a:schemeClr val="tx1">
                    <a:tint val="75000"/>
                  </a:schemeClr>
                </a:solidFill>
              </a:defRPr>
            </a:lvl4pPr>
            <a:lvl5pPr marL="1827303" indent="0">
              <a:buNone/>
              <a:defRPr sz="1400">
                <a:solidFill>
                  <a:schemeClr val="tx1">
                    <a:tint val="75000"/>
                  </a:schemeClr>
                </a:solidFill>
              </a:defRPr>
            </a:lvl5pPr>
            <a:lvl6pPr marL="2284131" indent="0">
              <a:buNone/>
              <a:defRPr sz="1400">
                <a:solidFill>
                  <a:schemeClr val="tx1">
                    <a:tint val="75000"/>
                  </a:schemeClr>
                </a:solidFill>
              </a:defRPr>
            </a:lvl6pPr>
            <a:lvl7pPr marL="2740955" indent="0">
              <a:buNone/>
              <a:defRPr sz="1400">
                <a:solidFill>
                  <a:schemeClr val="tx1">
                    <a:tint val="75000"/>
                  </a:schemeClr>
                </a:solidFill>
              </a:defRPr>
            </a:lvl7pPr>
            <a:lvl8pPr marL="3197782" indent="0">
              <a:buNone/>
              <a:defRPr sz="1400">
                <a:solidFill>
                  <a:schemeClr val="tx1">
                    <a:tint val="75000"/>
                  </a:schemeClr>
                </a:solidFill>
              </a:defRPr>
            </a:lvl8pPr>
            <a:lvl9pPr marL="365460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5" name="Footer Placeholder 4"/>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6" name="Footer Placeholder 5"/>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6827" indent="0">
              <a:buNone/>
              <a:defRPr sz="2000" b="1"/>
            </a:lvl2pPr>
            <a:lvl3pPr marL="913651" indent="0">
              <a:buNone/>
              <a:defRPr sz="1800" b="1"/>
            </a:lvl3pPr>
            <a:lvl4pPr marL="1370479" indent="0">
              <a:buNone/>
              <a:defRPr sz="1600" b="1"/>
            </a:lvl4pPr>
            <a:lvl5pPr marL="1827303" indent="0">
              <a:buNone/>
              <a:defRPr sz="1600" b="1"/>
            </a:lvl5pPr>
            <a:lvl6pPr marL="2284131" indent="0">
              <a:buNone/>
              <a:defRPr sz="1600" b="1"/>
            </a:lvl6pPr>
            <a:lvl7pPr marL="2740955" indent="0">
              <a:buNone/>
              <a:defRPr sz="1600" b="1"/>
            </a:lvl7pPr>
            <a:lvl8pPr marL="3197782" indent="0">
              <a:buNone/>
              <a:defRPr sz="1600" b="1"/>
            </a:lvl8pPr>
            <a:lvl9pPr marL="36546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8" name="Footer Placeholder 7"/>
          <p:cNvSpPr>
            <a:spLocks noGrp="1"/>
          </p:cNvSpPr>
          <p:nvPr>
            <p:ph type="ftr" sz="quarter" idx="11"/>
          </p:nvPr>
        </p:nvSpPr>
        <p:spPr/>
        <p:txBody>
          <a:bodyPr/>
          <a:lstStyle/>
          <a:p>
            <a:r>
              <a:rPr lang="en-US"/>
              <a:t>By Mike Rother</a:t>
            </a:r>
          </a:p>
        </p:txBody>
      </p:sp>
      <p:sp>
        <p:nvSpPr>
          <p:cNvPr id="9" name="Slide Number Placeholder 8"/>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4" name="Footer Placeholder 3"/>
          <p:cNvSpPr>
            <a:spLocks noGrp="1"/>
          </p:cNvSpPr>
          <p:nvPr>
            <p:ph type="ftr" sz="quarter" idx="11"/>
          </p:nvPr>
        </p:nvSpPr>
        <p:spPr/>
        <p:txBody>
          <a:bodyPr/>
          <a:lstStyle/>
          <a:p>
            <a:r>
              <a:rPr lang="en-US"/>
              <a:t>By Mike Rother</a:t>
            </a:r>
          </a:p>
        </p:txBody>
      </p:sp>
      <p:sp>
        <p:nvSpPr>
          <p:cNvPr id="5" name="Slide Number Placeholder 4"/>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3" name="Footer Placeholder 2"/>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6" name="Footer Placeholder 5"/>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7" indent="0">
              <a:buNone/>
              <a:defRPr sz="2800"/>
            </a:lvl2pPr>
            <a:lvl3pPr marL="913651" indent="0">
              <a:buNone/>
              <a:defRPr sz="2400"/>
            </a:lvl3pPr>
            <a:lvl4pPr marL="1370479" indent="0">
              <a:buNone/>
              <a:defRPr sz="2000"/>
            </a:lvl4pPr>
            <a:lvl5pPr marL="1827303" indent="0">
              <a:buNone/>
              <a:defRPr sz="2000"/>
            </a:lvl5pPr>
            <a:lvl6pPr marL="2284131" indent="0">
              <a:buNone/>
              <a:defRPr sz="2000"/>
            </a:lvl6pPr>
            <a:lvl7pPr marL="2740955" indent="0">
              <a:buNone/>
              <a:defRPr sz="2000"/>
            </a:lvl7pPr>
            <a:lvl8pPr marL="3197782" indent="0">
              <a:buNone/>
              <a:defRPr sz="2000"/>
            </a:lvl8pPr>
            <a:lvl9pPr marL="365460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7" indent="0">
              <a:buNone/>
              <a:defRPr sz="1200"/>
            </a:lvl2pPr>
            <a:lvl3pPr marL="913651" indent="0">
              <a:buNone/>
              <a:defRPr sz="1000"/>
            </a:lvl3pPr>
            <a:lvl4pPr marL="1370479" indent="0">
              <a:buNone/>
              <a:defRPr sz="900"/>
            </a:lvl4pPr>
            <a:lvl5pPr marL="1827303" indent="0">
              <a:buNone/>
              <a:defRPr sz="900"/>
            </a:lvl5pPr>
            <a:lvl6pPr marL="2284131" indent="0">
              <a:buNone/>
              <a:defRPr sz="900"/>
            </a:lvl6pPr>
            <a:lvl7pPr marL="2740955" indent="0">
              <a:buNone/>
              <a:defRPr sz="900"/>
            </a:lvl7pPr>
            <a:lvl8pPr marL="3197782" indent="0">
              <a:buNone/>
              <a:defRPr sz="900"/>
            </a:lvl8pPr>
            <a:lvl9pPr marL="3654606"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endParaRPr lang="en-US"/>
          </a:p>
        </p:txBody>
      </p:sp>
      <p:sp>
        <p:nvSpPr>
          <p:cNvPr id="6" name="Footer Placeholder 5"/>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5" tIns="45683" rIns="91365" bIns="45683" rtlCol="0" anchor="ctr">
            <a:normAutofit/>
          </a:bodyPr>
          <a:lstStyle/>
          <a:p>
            <a:r>
              <a:rPr lang="en-US"/>
              <a:t>Click to edit Master title style</a:t>
            </a:r>
          </a:p>
        </p:txBody>
      </p:sp>
      <p:sp>
        <p:nvSpPr>
          <p:cNvPr id="3" name="Text Placeholder 2"/>
          <p:cNvSpPr>
            <a:spLocks noGrp="1"/>
          </p:cNvSpPr>
          <p:nvPr>
            <p:ph type="body" idx="1"/>
          </p:nvPr>
        </p:nvSpPr>
        <p:spPr>
          <a:xfrm>
            <a:off x="457200" y="1600207"/>
            <a:ext cx="8229600" cy="4525963"/>
          </a:xfrm>
          <a:prstGeom prst="rect">
            <a:avLst/>
          </a:prstGeom>
        </p:spPr>
        <p:txBody>
          <a:bodyPr vert="horz" lIns="91365" tIns="45683" rIns="91365" bIns="4568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29960" y="6416675"/>
            <a:ext cx="2895600" cy="365125"/>
          </a:xfrm>
          <a:prstGeom prst="rect">
            <a:avLst/>
          </a:prstGeom>
        </p:spPr>
        <p:txBody>
          <a:bodyPr vert="horz" lIns="91365" tIns="45683" rIns="91365" bIns="45683" rtlCol="0" anchor="ctr"/>
          <a:lstStyle>
            <a:lvl1pPr algn="l">
              <a:defRPr sz="1200">
                <a:solidFill>
                  <a:schemeClr val="tx1">
                    <a:tint val="75000"/>
                  </a:schemeClr>
                </a:solidFill>
              </a:defRPr>
            </a:lvl1pPr>
          </a:lstStyle>
          <a:p>
            <a:r>
              <a:rPr lang="en-US"/>
              <a:t>By Mike Rother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65" tIns="45683" rIns="91365" bIns="45683" rtlCol="0" anchor="ctr"/>
          <a:lstStyle>
            <a:lvl1pPr algn="r">
              <a:defRPr sz="1200">
                <a:solidFill>
                  <a:schemeClr val="tx1">
                    <a:tint val="75000"/>
                  </a:schemeClr>
                </a:solidFill>
              </a:defRPr>
            </a:lvl1pPr>
          </a:lstStyle>
          <a:p>
            <a:fld id="{1254D1E6-34D6-5C4C-A7E3-AB2F6F87675C}"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6827" rtl="0" eaLnBrk="1" latinLnBrk="0" hangingPunct="1">
        <a:spcBef>
          <a:spcPct val="0"/>
        </a:spcBef>
        <a:buNone/>
        <a:defRPr sz="4400" kern="1200">
          <a:solidFill>
            <a:schemeClr val="tx1"/>
          </a:solidFill>
          <a:latin typeface="+mj-lt"/>
          <a:ea typeface="+mj-ea"/>
          <a:cs typeface="+mj-cs"/>
        </a:defRPr>
      </a:lvl1pPr>
    </p:titleStyle>
    <p:bodyStyle>
      <a:lvl1pPr marL="342619" indent="-342619" algn="l" defTabSz="456827" rtl="0" eaLnBrk="1" latinLnBrk="0" hangingPunct="1">
        <a:spcBef>
          <a:spcPct val="20000"/>
        </a:spcBef>
        <a:buFont typeface="Arial"/>
        <a:buChar char="•"/>
        <a:defRPr sz="3200" kern="1200">
          <a:solidFill>
            <a:schemeClr val="tx1"/>
          </a:solidFill>
          <a:latin typeface="+mn-lt"/>
          <a:ea typeface="+mn-ea"/>
          <a:cs typeface="+mn-cs"/>
        </a:defRPr>
      </a:lvl1pPr>
      <a:lvl2pPr marL="742341" indent="-285515" algn="l" defTabSz="456827" rtl="0" eaLnBrk="1" latinLnBrk="0" hangingPunct="1">
        <a:spcBef>
          <a:spcPct val="20000"/>
        </a:spcBef>
        <a:buFont typeface="Arial"/>
        <a:buChar char="–"/>
        <a:defRPr sz="2800" kern="1200">
          <a:solidFill>
            <a:schemeClr val="tx1"/>
          </a:solidFill>
          <a:latin typeface="+mn-lt"/>
          <a:ea typeface="+mn-ea"/>
          <a:cs typeface="+mn-cs"/>
        </a:defRPr>
      </a:lvl2pPr>
      <a:lvl3pPr marL="1142065" indent="-228413" algn="l" defTabSz="456827" rtl="0" eaLnBrk="1" latinLnBrk="0" hangingPunct="1">
        <a:spcBef>
          <a:spcPct val="20000"/>
        </a:spcBef>
        <a:buFont typeface="Arial"/>
        <a:buChar char="•"/>
        <a:defRPr sz="2400" kern="1200">
          <a:solidFill>
            <a:schemeClr val="tx1"/>
          </a:solidFill>
          <a:latin typeface="+mn-lt"/>
          <a:ea typeface="+mn-ea"/>
          <a:cs typeface="+mn-cs"/>
        </a:defRPr>
      </a:lvl3pPr>
      <a:lvl4pPr marL="1598890" indent="-228413" algn="l" defTabSz="456827" rtl="0" eaLnBrk="1" latinLnBrk="0" hangingPunct="1">
        <a:spcBef>
          <a:spcPct val="20000"/>
        </a:spcBef>
        <a:buFont typeface="Arial"/>
        <a:buChar char="–"/>
        <a:defRPr sz="2000" kern="1200">
          <a:solidFill>
            <a:schemeClr val="tx1"/>
          </a:solidFill>
          <a:latin typeface="+mn-lt"/>
          <a:ea typeface="+mn-ea"/>
          <a:cs typeface="+mn-cs"/>
        </a:defRPr>
      </a:lvl4pPr>
      <a:lvl5pPr marL="2055716" indent="-228413" algn="l" defTabSz="456827" rtl="0" eaLnBrk="1" latinLnBrk="0" hangingPunct="1">
        <a:spcBef>
          <a:spcPct val="20000"/>
        </a:spcBef>
        <a:buFont typeface="Arial"/>
        <a:buChar char="»"/>
        <a:defRPr sz="2000" kern="1200">
          <a:solidFill>
            <a:schemeClr val="tx1"/>
          </a:solidFill>
          <a:latin typeface="+mn-lt"/>
          <a:ea typeface="+mn-ea"/>
          <a:cs typeface="+mn-cs"/>
        </a:defRPr>
      </a:lvl5pPr>
      <a:lvl6pPr marL="2512542" indent="-228413" algn="l" defTabSz="456827" rtl="0" eaLnBrk="1" latinLnBrk="0" hangingPunct="1">
        <a:spcBef>
          <a:spcPct val="20000"/>
        </a:spcBef>
        <a:buFont typeface="Arial"/>
        <a:buChar char="•"/>
        <a:defRPr sz="2000" kern="1200">
          <a:solidFill>
            <a:schemeClr val="tx1"/>
          </a:solidFill>
          <a:latin typeface="+mn-lt"/>
          <a:ea typeface="+mn-ea"/>
          <a:cs typeface="+mn-cs"/>
        </a:defRPr>
      </a:lvl6pPr>
      <a:lvl7pPr marL="2969369" indent="-228413" algn="l" defTabSz="456827" rtl="0" eaLnBrk="1" latinLnBrk="0" hangingPunct="1">
        <a:spcBef>
          <a:spcPct val="20000"/>
        </a:spcBef>
        <a:buFont typeface="Arial"/>
        <a:buChar char="•"/>
        <a:defRPr sz="2000" kern="1200">
          <a:solidFill>
            <a:schemeClr val="tx1"/>
          </a:solidFill>
          <a:latin typeface="+mn-lt"/>
          <a:ea typeface="+mn-ea"/>
          <a:cs typeface="+mn-cs"/>
        </a:defRPr>
      </a:lvl7pPr>
      <a:lvl8pPr marL="3426194" indent="-228413" algn="l" defTabSz="456827" rtl="0" eaLnBrk="1" latinLnBrk="0" hangingPunct="1">
        <a:spcBef>
          <a:spcPct val="20000"/>
        </a:spcBef>
        <a:buFont typeface="Arial"/>
        <a:buChar char="•"/>
        <a:defRPr sz="2000" kern="1200">
          <a:solidFill>
            <a:schemeClr val="tx1"/>
          </a:solidFill>
          <a:latin typeface="+mn-lt"/>
          <a:ea typeface="+mn-ea"/>
          <a:cs typeface="+mn-cs"/>
        </a:defRPr>
      </a:lvl8pPr>
      <a:lvl9pPr marL="3883018" indent="-228413" algn="l" defTabSz="4568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9.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4.wdp"/><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7.png"/><Relationship Id="rId9" Type="http://schemas.microsoft.com/office/2007/relationships/hdphoto" Target="../media/hdphoto8.wdp"/></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8.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4.wdp"/><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slideshare.net" TargetMode="External"/><Relationship Id="rId2" Type="http://schemas.openxmlformats.org/officeDocument/2006/relationships/hyperlink" Target="https://www.youtube.com/user/734mike"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1.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9.gif"/><Relationship Id="rId7" Type="http://schemas.microsoft.com/office/2007/relationships/hdphoto" Target="../media/hdphoto4.wdp"/><Relationship Id="rId2" Type="http://schemas.openxmlformats.org/officeDocument/2006/relationships/image" Target="../media/image30.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43.pn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www.youtube.com/watch?v=ELpfYCZa87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cfAQ8oJIGoA" TargetMode="External"/><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62.emf"/><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6.jpe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SaTOASsrHFs" TargetMode="External"/><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hyperlink" Target="https://www.youtube.com/watch?v=COKqiFaHm1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5.png"/><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6EHo4KrRKbQ" TargetMode="Externa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jection-screen-icon.jpg"/>
          <p:cNvPicPr>
            <a:picLocks noChangeAspect="1"/>
          </p:cNvPicPr>
          <p:nvPr/>
        </p:nvPicPr>
        <p:blipFill rotWithShape="1">
          <a:blip r:embed="rId2">
            <a:extLst>
              <a:ext uri="{28A0092B-C50C-407E-A947-70E740481C1C}">
                <a14:useLocalDpi xmlns:a14="http://schemas.microsoft.com/office/drawing/2010/main" val="0"/>
              </a:ext>
            </a:extLst>
          </a:blip>
          <a:srcRect l="14021" t="9591" r="11770" b="5250"/>
          <a:stretch/>
        </p:blipFill>
        <p:spPr>
          <a:xfrm>
            <a:off x="804180" y="370332"/>
            <a:ext cx="7772400" cy="5715000"/>
          </a:xfrm>
          <a:prstGeom prst="rect">
            <a:avLst/>
          </a:prstGeom>
        </p:spPr>
      </p:pic>
      <p:sp>
        <p:nvSpPr>
          <p:cNvPr id="6" name="TextBox 5"/>
          <p:cNvSpPr txBox="1"/>
          <p:nvPr/>
        </p:nvSpPr>
        <p:spPr>
          <a:xfrm>
            <a:off x="3403140" y="1291234"/>
            <a:ext cx="4495800" cy="2350387"/>
          </a:xfrm>
          <a:prstGeom prst="rect">
            <a:avLst/>
          </a:prstGeom>
          <a:noFill/>
        </p:spPr>
        <p:txBody>
          <a:bodyPr wrap="square" lIns="91407" tIns="45704" rIns="91407" bIns="45704" rtlCol="0">
            <a:spAutoFit/>
          </a:bodyPr>
          <a:lstStyle/>
          <a:p>
            <a:pPr algn="ctr">
              <a:lnSpc>
                <a:spcPct val="80000"/>
              </a:lnSpc>
            </a:pPr>
            <a:r>
              <a:rPr lang="en-US" sz="6400" b="1"/>
              <a:t>DOWNLOAD</a:t>
            </a:r>
          </a:p>
          <a:p>
            <a:pPr algn="ctr">
              <a:lnSpc>
                <a:spcPct val="80000"/>
              </a:lnSpc>
            </a:pPr>
            <a:r>
              <a:rPr lang="en-US" sz="6400" b="1"/>
              <a:t>KATA</a:t>
            </a:r>
          </a:p>
          <a:p>
            <a:pPr algn="ctr">
              <a:lnSpc>
                <a:spcPct val="120000"/>
              </a:lnSpc>
            </a:pPr>
            <a:r>
              <a:rPr lang="en-US" sz="3800" b="1"/>
              <a:t>POWERPOINT SLIDES</a:t>
            </a:r>
          </a:p>
        </p:txBody>
      </p:sp>
      <p:pic>
        <p:nvPicPr>
          <p:cNvPr id="8" name="Picture 7" descr="Downloading.jpg"/>
          <p:cNvPicPr>
            <a:picLocks noChangeAspect="1"/>
          </p:cNvPicPr>
          <p:nvPr/>
        </p:nvPicPr>
        <p:blipFill rotWithShape="1">
          <a:blip r:embed="rId3">
            <a:extLst>
              <a:ext uri="{28A0092B-C50C-407E-A947-70E740481C1C}">
                <a14:useLocalDpi xmlns:a14="http://schemas.microsoft.com/office/drawing/2010/main" val="0"/>
              </a:ext>
            </a:extLst>
          </a:blip>
          <a:srcRect l="4988" r="17644"/>
          <a:stretch/>
        </p:blipFill>
        <p:spPr>
          <a:xfrm>
            <a:off x="1317674" y="968592"/>
            <a:ext cx="2041135" cy="3581400"/>
          </a:xfrm>
          <a:prstGeom prst="rect">
            <a:avLst/>
          </a:prstGeom>
        </p:spPr>
      </p:pic>
      <p:pic>
        <p:nvPicPr>
          <p:cNvPr id="4" name="Picture 3" descr="Screen shot 2014-07-31 at 10.54.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822" y="3838997"/>
            <a:ext cx="2304344" cy="421710"/>
          </a:xfrm>
          <a:prstGeom prst="rect">
            <a:avLst/>
          </a:prstGeom>
        </p:spPr>
      </p:pic>
      <p:grpSp>
        <p:nvGrpSpPr>
          <p:cNvPr id="11" name="Group 10"/>
          <p:cNvGrpSpPr/>
          <p:nvPr/>
        </p:nvGrpSpPr>
        <p:grpSpPr>
          <a:xfrm rot="20721060">
            <a:off x="515577" y="4086584"/>
            <a:ext cx="1786505" cy="1744489"/>
            <a:chOff x="417163" y="3992095"/>
            <a:chExt cx="1786505" cy="1744489"/>
          </a:xfrm>
        </p:grpSpPr>
        <p:grpSp>
          <p:nvGrpSpPr>
            <p:cNvPr id="10" name="Group 9"/>
            <p:cNvGrpSpPr/>
            <p:nvPr/>
          </p:nvGrpSpPr>
          <p:grpSpPr>
            <a:xfrm>
              <a:off x="417163" y="3992095"/>
              <a:ext cx="1786505" cy="1744489"/>
              <a:chOff x="417163" y="3992095"/>
              <a:chExt cx="1974549" cy="1936422"/>
            </a:xfrm>
          </p:grpSpPr>
          <p:pic>
            <p:nvPicPr>
              <p:cNvPr id="2" name="Picture 1" descr="Video Icon.png"/>
              <p:cNvPicPr>
                <a:picLocks noChangeAspect="1"/>
              </p:cNvPicPr>
              <p:nvPr/>
            </p:nvPicPr>
            <p:blipFill rotWithShape="1">
              <a:blip r:embed="rId5">
                <a:extLst>
                  <a:ext uri="{28A0092B-C50C-407E-A947-70E740481C1C}">
                    <a14:useLocalDpi xmlns:a14="http://schemas.microsoft.com/office/drawing/2010/main" val="0"/>
                  </a:ext>
                </a:extLst>
              </a:blip>
              <a:srcRect l="10362" t="11070" r="10233" b="11060"/>
              <a:stretch/>
            </p:blipFill>
            <p:spPr>
              <a:xfrm>
                <a:off x="417163" y="3992095"/>
                <a:ext cx="1974549" cy="1936422"/>
              </a:xfrm>
              <a:prstGeom prst="rect">
                <a:avLst/>
              </a:prstGeom>
              <a:ln w="22225">
                <a:solidFill>
                  <a:schemeClr val="tx1">
                    <a:lumMod val="50000"/>
                    <a:lumOff val="50000"/>
                  </a:schemeClr>
                </a:solidFill>
              </a:ln>
            </p:spPr>
          </p:pic>
          <p:sp>
            <p:nvSpPr>
              <p:cNvPr id="3" name="Rectangle 2"/>
              <p:cNvSpPr/>
              <p:nvPr/>
            </p:nvSpPr>
            <p:spPr>
              <a:xfrm>
                <a:off x="604034" y="4867904"/>
                <a:ext cx="1599634" cy="868680"/>
              </a:xfrm>
              <a:prstGeom prst="rect">
                <a:avLst/>
              </a:prstGeom>
              <a:solidFill>
                <a:srgbClr val="3366FF"/>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417163" y="4796818"/>
              <a:ext cx="1786505" cy="751488"/>
            </a:xfrm>
            <a:prstGeom prst="rect">
              <a:avLst/>
            </a:prstGeom>
            <a:noFill/>
          </p:spPr>
          <p:txBody>
            <a:bodyPr wrap="square" rtlCol="0">
              <a:spAutoFit/>
            </a:bodyPr>
            <a:lstStyle/>
            <a:p>
              <a:pPr algn="ctr">
                <a:lnSpc>
                  <a:spcPts val="2520"/>
                </a:lnSpc>
              </a:pPr>
              <a:r>
                <a:rPr lang="en-US" sz="2600" b="1">
                  <a:solidFill>
                    <a:schemeClr val="bg1"/>
                  </a:solidFill>
                </a:rPr>
                <a:t>Includes</a:t>
              </a:r>
            </a:p>
            <a:p>
              <a:pPr algn="ctr">
                <a:lnSpc>
                  <a:spcPts val="2520"/>
                </a:lnSpc>
              </a:pPr>
              <a:r>
                <a:rPr lang="en-US" sz="2600" b="1">
                  <a:solidFill>
                    <a:schemeClr val="bg1"/>
                  </a:solidFill>
                </a:rPr>
                <a:t>5 Videos</a:t>
              </a:r>
            </a:p>
          </p:txBody>
        </p:sp>
      </p:grpSp>
      <p:sp>
        <p:nvSpPr>
          <p:cNvPr id="7" name="TextBox 6"/>
          <p:cNvSpPr txBox="1"/>
          <p:nvPr/>
        </p:nvSpPr>
        <p:spPr>
          <a:xfrm>
            <a:off x="508740" y="6103353"/>
            <a:ext cx="8159264" cy="425758"/>
          </a:xfrm>
          <a:prstGeom prst="rect">
            <a:avLst/>
          </a:prstGeom>
          <a:noFill/>
        </p:spPr>
        <p:txBody>
          <a:bodyPr wrap="square" lIns="91407" tIns="45704" rIns="91407" bIns="45704" rtlCol="0">
            <a:spAutoFit/>
          </a:bodyPr>
          <a:lstStyle/>
          <a:p>
            <a:pPr algn="ctr">
              <a:lnSpc>
                <a:spcPct val="80000"/>
              </a:lnSpc>
            </a:pPr>
            <a:r>
              <a:rPr lang="en-US" sz="2600" b="1"/>
              <a:t>For creating your own KATA presentations and training</a:t>
            </a:r>
          </a:p>
        </p:txBody>
      </p:sp>
      <p:grpSp>
        <p:nvGrpSpPr>
          <p:cNvPr id="14" name="Group 13"/>
          <p:cNvGrpSpPr/>
          <p:nvPr/>
        </p:nvGrpSpPr>
        <p:grpSpPr>
          <a:xfrm rot="691982">
            <a:off x="6893634" y="4260707"/>
            <a:ext cx="1774370" cy="1490472"/>
            <a:chOff x="368670" y="451515"/>
            <a:chExt cx="1774370" cy="1490472"/>
          </a:xfrm>
        </p:grpSpPr>
        <p:pic>
          <p:nvPicPr>
            <p:cNvPr id="12" name="Picture 11" descr="Card in Hand BW.jpg"/>
            <p:cNvPicPr>
              <a:picLocks noChangeAspect="1"/>
            </p:cNvPicPr>
            <p:nvPr/>
          </p:nvPicPr>
          <p:blipFill rotWithShape="1">
            <a:blip r:embed="rId6">
              <a:extLst>
                <a:ext uri="{28A0092B-C50C-407E-A947-70E740481C1C}">
                  <a14:useLocalDpi xmlns:a14="http://schemas.microsoft.com/office/drawing/2010/main" val="0"/>
                </a:ext>
              </a:extLst>
            </a:blip>
            <a:srcRect t="7396" r="19000" b="15066"/>
            <a:stretch/>
          </p:blipFill>
          <p:spPr>
            <a:xfrm>
              <a:off x="368670" y="451515"/>
              <a:ext cx="1774370" cy="1490472"/>
            </a:xfrm>
            <a:prstGeom prst="rect">
              <a:avLst/>
            </a:prstGeom>
            <a:ln w="25400">
              <a:solidFill>
                <a:schemeClr val="tx1"/>
              </a:solidFill>
            </a:ln>
          </p:spPr>
        </p:pic>
        <p:sp>
          <p:nvSpPr>
            <p:cNvPr id="13" name="TextBox 12"/>
            <p:cNvSpPr txBox="1"/>
            <p:nvPr/>
          </p:nvSpPr>
          <p:spPr>
            <a:xfrm>
              <a:off x="609600" y="723900"/>
              <a:ext cx="1524000" cy="695575"/>
            </a:xfrm>
            <a:prstGeom prst="rect">
              <a:avLst/>
            </a:prstGeom>
            <a:noFill/>
          </p:spPr>
          <p:txBody>
            <a:bodyPr wrap="square" rtlCol="0">
              <a:spAutoFit/>
            </a:bodyPr>
            <a:lstStyle/>
            <a:p>
              <a:pPr>
                <a:lnSpc>
                  <a:spcPct val="80000"/>
                </a:lnSpc>
              </a:pPr>
              <a:r>
                <a:rPr lang="en-US" sz="2400" b="1"/>
                <a:t>Includes IK Card</a:t>
              </a:r>
            </a:p>
          </p:txBody>
        </p:sp>
      </p:grpSp>
      <p:sp>
        <p:nvSpPr>
          <p:cNvPr id="15" name="Rectangle 14"/>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95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5465" y="838200"/>
            <a:ext cx="3733235" cy="1431609"/>
          </a:xfrm>
          <a:prstGeom prst="rect">
            <a:avLst/>
          </a:prstGeom>
          <a:noFill/>
        </p:spPr>
        <p:txBody>
          <a:bodyPr wrap="square" lIns="73598" tIns="36798" rIns="73598" bIns="36798" rtlCol="0">
            <a:spAutoFit/>
          </a:bodyPr>
          <a:lstStyle/>
          <a:p>
            <a:pPr>
              <a:lnSpc>
                <a:spcPct val="80000"/>
              </a:lnSpc>
            </a:pPr>
            <a:r>
              <a:rPr lang="en-US" sz="5400" b="1">
                <a:solidFill>
                  <a:srgbClr val="FF0000"/>
                </a:solidFill>
                <a:cs typeface="Helvetica"/>
              </a:rPr>
              <a:t>SCIENTIFIC</a:t>
            </a:r>
          </a:p>
          <a:p>
            <a:pPr>
              <a:lnSpc>
                <a:spcPct val="80000"/>
              </a:lnSpc>
            </a:pPr>
            <a:r>
              <a:rPr lang="en-US" sz="5400" b="1">
                <a:solidFill>
                  <a:srgbClr val="FF0000"/>
                </a:solidFill>
                <a:cs typeface="Helvetica"/>
              </a:rPr>
              <a:t>THINKING</a:t>
            </a:r>
            <a:endParaRPr lang="en-US" sz="3600" b="1">
              <a:solidFill>
                <a:srgbClr val="FF0000"/>
              </a:solidFill>
              <a:cs typeface="Helvetica"/>
            </a:endParaRPr>
          </a:p>
        </p:txBody>
      </p:sp>
      <p:sp>
        <p:nvSpPr>
          <p:cNvPr id="4" name="TextBox 3"/>
          <p:cNvSpPr txBox="1"/>
          <p:nvPr/>
        </p:nvSpPr>
        <p:spPr>
          <a:xfrm>
            <a:off x="485590" y="2746933"/>
            <a:ext cx="8318500" cy="1376539"/>
          </a:xfrm>
          <a:prstGeom prst="rect">
            <a:avLst/>
          </a:prstGeom>
          <a:noFill/>
        </p:spPr>
        <p:txBody>
          <a:bodyPr wrap="square" lIns="82048" tIns="41025" rIns="82048" bIns="41025" rtlCol="0">
            <a:spAutoFit/>
          </a:bodyPr>
          <a:lstStyle/>
          <a:p>
            <a:pPr>
              <a:lnSpc>
                <a:spcPct val="80000"/>
              </a:lnSpc>
            </a:pPr>
            <a:r>
              <a:rPr lang="en-US" sz="2600" b="1">
                <a:cs typeface="Helvetica"/>
              </a:rPr>
              <a:t>Scientific thinking is a routine of intentional coordination between what we</a:t>
            </a:r>
            <a:r>
              <a:rPr lang="en-US" sz="2600" b="1">
                <a:solidFill>
                  <a:srgbClr val="000000"/>
                </a:solidFill>
                <a:cs typeface="Helvetica"/>
              </a:rPr>
              <a:t> think will happen (theory), what actually happens (evidence), and adjusting based on what we learn from the difference.</a:t>
            </a:r>
          </a:p>
        </p:txBody>
      </p:sp>
      <p:sp>
        <p:nvSpPr>
          <p:cNvPr id="5" name="Rectangle 4"/>
          <p:cNvSpPr/>
          <p:nvPr/>
        </p:nvSpPr>
        <p:spPr>
          <a:xfrm>
            <a:off x="665988" y="4294836"/>
            <a:ext cx="7766812" cy="1346200"/>
          </a:xfrm>
          <a:prstGeom prst="rect">
            <a:avLst/>
          </a:prstGeom>
          <a:solidFill>
            <a:schemeClr val="bg2"/>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6" name="TextBox 5"/>
          <p:cNvSpPr txBox="1"/>
          <p:nvPr/>
        </p:nvSpPr>
        <p:spPr>
          <a:xfrm>
            <a:off x="665988" y="4456664"/>
            <a:ext cx="2435256" cy="1018708"/>
          </a:xfrm>
          <a:prstGeom prst="rect">
            <a:avLst/>
          </a:prstGeom>
          <a:noFill/>
        </p:spPr>
        <p:txBody>
          <a:bodyPr wrap="square" lIns="91407" tIns="45704" rIns="91407" bIns="45704" rtlCol="0">
            <a:spAutoFit/>
          </a:bodyPr>
          <a:lstStyle/>
          <a:p>
            <a:pPr algn="ctr">
              <a:lnSpc>
                <a:spcPct val="70000"/>
              </a:lnSpc>
            </a:pPr>
            <a:r>
              <a:rPr lang="en-US" sz="2800" b="1"/>
              <a:t>What we</a:t>
            </a:r>
          </a:p>
          <a:p>
            <a:pPr algn="ctr">
              <a:lnSpc>
                <a:spcPct val="70000"/>
              </a:lnSpc>
            </a:pPr>
            <a:r>
              <a:rPr lang="en-US" sz="2800" b="1"/>
              <a:t>expect</a:t>
            </a:r>
          </a:p>
          <a:p>
            <a:pPr algn="ctr">
              <a:lnSpc>
                <a:spcPct val="70000"/>
              </a:lnSpc>
            </a:pPr>
            <a:r>
              <a:rPr lang="en-US" sz="2800" b="1"/>
              <a:t>to happen</a:t>
            </a:r>
          </a:p>
        </p:txBody>
      </p:sp>
      <p:sp>
        <p:nvSpPr>
          <p:cNvPr id="7" name="TextBox 6"/>
          <p:cNvSpPr txBox="1"/>
          <p:nvPr/>
        </p:nvSpPr>
        <p:spPr>
          <a:xfrm>
            <a:off x="6146026" y="4456664"/>
            <a:ext cx="2286774" cy="1018708"/>
          </a:xfrm>
          <a:prstGeom prst="rect">
            <a:avLst/>
          </a:prstGeom>
          <a:noFill/>
        </p:spPr>
        <p:txBody>
          <a:bodyPr wrap="square" lIns="91407" tIns="45704" rIns="91407" bIns="45704" rtlCol="0">
            <a:spAutoFit/>
          </a:bodyPr>
          <a:lstStyle/>
          <a:p>
            <a:pPr algn="ctr">
              <a:lnSpc>
                <a:spcPct val="70000"/>
              </a:lnSpc>
            </a:pPr>
            <a:r>
              <a:rPr lang="en-US" sz="2800" b="1"/>
              <a:t>What</a:t>
            </a:r>
          </a:p>
          <a:p>
            <a:pPr algn="ctr">
              <a:lnSpc>
                <a:spcPct val="70000"/>
              </a:lnSpc>
            </a:pPr>
            <a:r>
              <a:rPr lang="en-US" sz="2800" b="1"/>
              <a:t>actually</a:t>
            </a:r>
          </a:p>
          <a:p>
            <a:pPr algn="ctr">
              <a:lnSpc>
                <a:spcPct val="70000"/>
              </a:lnSpc>
            </a:pPr>
            <a:r>
              <a:rPr lang="en-US" sz="2800" b="1"/>
              <a:t>happened</a:t>
            </a:r>
          </a:p>
        </p:txBody>
      </p:sp>
      <p:cxnSp>
        <p:nvCxnSpPr>
          <p:cNvPr id="8" name="Straight Arrow Connector 7"/>
          <p:cNvCxnSpPr/>
          <p:nvPr/>
        </p:nvCxnSpPr>
        <p:spPr>
          <a:xfrm>
            <a:off x="2704197" y="4977948"/>
            <a:ext cx="3749040" cy="0"/>
          </a:xfrm>
          <a:prstGeom prst="straightConnector1">
            <a:avLst/>
          </a:prstGeom>
          <a:ln w="82550">
            <a:solidFill>
              <a:srgbClr val="595959"/>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3504684" y="4536137"/>
            <a:ext cx="2133600" cy="876300"/>
          </a:xfrm>
          <a:prstGeom prst="ellipse">
            <a:avLst/>
          </a:prstGeom>
          <a:solidFill>
            <a:srgbClr val="FFFF00"/>
          </a:solidFill>
          <a:ln w="698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0" name="TextBox 9"/>
          <p:cNvSpPr txBox="1"/>
          <p:nvPr/>
        </p:nvSpPr>
        <p:spPr>
          <a:xfrm>
            <a:off x="3088286" y="4749433"/>
            <a:ext cx="2971800" cy="461633"/>
          </a:xfrm>
          <a:prstGeom prst="rect">
            <a:avLst/>
          </a:prstGeom>
          <a:noFill/>
        </p:spPr>
        <p:txBody>
          <a:bodyPr wrap="square" lIns="91407" tIns="45704" rIns="91407" bIns="45704" rtlCol="0">
            <a:spAutoFit/>
          </a:bodyPr>
          <a:lstStyle/>
          <a:p>
            <a:pPr algn="ctr">
              <a:lnSpc>
                <a:spcPct val="70000"/>
              </a:lnSpc>
            </a:pPr>
            <a:r>
              <a:rPr lang="en-US" sz="3200" b="1"/>
              <a:t>Learning</a:t>
            </a:r>
          </a:p>
        </p:txBody>
      </p:sp>
      <p:grpSp>
        <p:nvGrpSpPr>
          <p:cNvPr id="16" name="Group 15"/>
          <p:cNvGrpSpPr/>
          <p:nvPr/>
        </p:nvGrpSpPr>
        <p:grpSpPr>
          <a:xfrm>
            <a:off x="509339" y="530412"/>
            <a:ext cx="2829705" cy="1983441"/>
            <a:chOff x="231560" y="479612"/>
            <a:chExt cx="2829705" cy="1983441"/>
          </a:xfrm>
        </p:grpSpPr>
        <p:pic>
          <p:nvPicPr>
            <p:cNvPr id="3" name="Picture 2"/>
            <p:cNvPicPr>
              <a:picLocks noChangeAspect="1"/>
            </p:cNvPicPr>
            <p:nvPr/>
          </p:nvPicPr>
          <p:blipFill>
            <a:blip r:embed="rId2"/>
            <a:srcRect l="5414" r="9664"/>
            <a:stretch>
              <a:fillRect/>
            </a:stretch>
          </p:blipFill>
          <p:spPr>
            <a:xfrm>
              <a:off x="381000" y="479612"/>
              <a:ext cx="2578665" cy="1983441"/>
            </a:xfrm>
            <a:prstGeom prst="rect">
              <a:avLst/>
            </a:prstGeom>
          </p:spPr>
        </p:pic>
        <p:sp>
          <p:nvSpPr>
            <p:cNvPr id="12" name="Rectangle 11"/>
            <p:cNvSpPr/>
            <p:nvPr/>
          </p:nvSpPr>
          <p:spPr>
            <a:xfrm>
              <a:off x="445782" y="1701332"/>
              <a:ext cx="2449817" cy="348875"/>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31560" y="1577787"/>
              <a:ext cx="2829705" cy="523220"/>
            </a:xfrm>
            <a:prstGeom prst="rect">
              <a:avLst/>
            </a:prstGeom>
            <a:noFill/>
          </p:spPr>
          <p:txBody>
            <a:bodyPr wrap="square" rtlCol="0">
              <a:spAutoFit/>
            </a:bodyPr>
            <a:lstStyle/>
            <a:p>
              <a:pPr algn="ctr"/>
              <a:r>
                <a:rPr lang="en-US" sz="2700" b="1" i="1" spc="-150"/>
                <a:t>"Let's try it and see"</a:t>
              </a:r>
            </a:p>
          </p:txBody>
        </p:sp>
      </p:grpSp>
      <p:sp>
        <p:nvSpPr>
          <p:cNvPr id="15" name="Slide Number Placeholder 14"/>
          <p:cNvSpPr>
            <a:spLocks noGrp="1"/>
          </p:cNvSpPr>
          <p:nvPr>
            <p:ph type="sldNum" sz="quarter" idx="12"/>
          </p:nvPr>
        </p:nvSpPr>
        <p:spPr/>
        <p:txBody>
          <a:bodyPr/>
          <a:lstStyle/>
          <a:p>
            <a:fld id="{6769FA32-E302-F645-8721-426120733C0F}" type="slidenum">
              <a:rPr lang="en-US"/>
              <a:pPr/>
              <a:t>10</a:t>
            </a:fld>
            <a:endParaRPr lang="en-US"/>
          </a:p>
        </p:txBody>
      </p:sp>
      <p:sp>
        <p:nvSpPr>
          <p:cNvPr id="17"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671644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Pointing Two Fingers sm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23" y="3670555"/>
            <a:ext cx="1885578" cy="1968245"/>
          </a:xfrm>
          <a:prstGeom prst="rect">
            <a:avLst/>
          </a:prstGeom>
        </p:spPr>
      </p:pic>
      <p:sp>
        <p:nvSpPr>
          <p:cNvPr id="37" name="TextBox 36"/>
          <p:cNvSpPr txBox="1"/>
          <p:nvPr/>
        </p:nvSpPr>
        <p:spPr>
          <a:xfrm>
            <a:off x="245758" y="4876895"/>
            <a:ext cx="1293135" cy="754053"/>
          </a:xfrm>
          <a:prstGeom prst="rect">
            <a:avLst/>
          </a:prstGeom>
          <a:noFill/>
        </p:spPr>
        <p:txBody>
          <a:bodyPr wrap="square" rtlCol="0">
            <a:spAutoFit/>
          </a:bodyPr>
          <a:lstStyle/>
          <a:p>
            <a:pPr>
              <a:lnSpc>
                <a:spcPct val="70000"/>
              </a:lnSpc>
            </a:pPr>
            <a:r>
              <a:rPr lang="en-US" sz="2000" b="1">
                <a:solidFill>
                  <a:schemeClr val="bg1"/>
                </a:solidFill>
              </a:rPr>
              <a:t>This is how you do it</a:t>
            </a:r>
          </a:p>
        </p:txBody>
      </p:sp>
      <p:sp>
        <p:nvSpPr>
          <p:cNvPr id="40" name="TextBox 39"/>
          <p:cNvSpPr txBox="1"/>
          <p:nvPr/>
        </p:nvSpPr>
        <p:spPr>
          <a:xfrm>
            <a:off x="2090128" y="4704763"/>
            <a:ext cx="670597"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j</a:t>
            </a:r>
          </a:p>
        </p:txBody>
      </p:sp>
      <p:sp>
        <p:nvSpPr>
          <p:cNvPr id="41" name="TextBox 40"/>
          <p:cNvSpPr txBox="1"/>
          <p:nvPr/>
        </p:nvSpPr>
        <p:spPr>
          <a:xfrm>
            <a:off x="2074272" y="2395564"/>
            <a:ext cx="594198"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k</a:t>
            </a:r>
          </a:p>
        </p:txBody>
      </p:sp>
      <p:pic>
        <p:nvPicPr>
          <p:cNvPr id="42" name="Picture 41" descr="Coach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504" y="3217670"/>
            <a:ext cx="1925799" cy="2022898"/>
          </a:xfrm>
          <a:prstGeom prst="rect">
            <a:avLst/>
          </a:prstGeom>
        </p:spPr>
      </p:pic>
      <p:sp>
        <p:nvSpPr>
          <p:cNvPr id="43" name="Oval 42"/>
          <p:cNvSpPr>
            <a:spLocks noChangeAspect="1"/>
          </p:cNvSpPr>
          <p:nvPr/>
        </p:nvSpPr>
        <p:spPr>
          <a:xfrm>
            <a:off x="3550973" y="2716397"/>
            <a:ext cx="3135292" cy="3041725"/>
          </a:xfrm>
          <a:prstGeom prst="ellipse">
            <a:avLst/>
          </a:prstGeom>
          <a:noFill/>
          <a:ln w="952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4" name="Rounded Rectangle 43"/>
          <p:cNvSpPr/>
          <p:nvPr/>
        </p:nvSpPr>
        <p:spPr>
          <a:xfrm>
            <a:off x="5897928" y="2943942"/>
            <a:ext cx="1655919" cy="613186"/>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5" name="TextBox 44"/>
          <p:cNvSpPr txBox="1"/>
          <p:nvPr/>
        </p:nvSpPr>
        <p:spPr>
          <a:xfrm>
            <a:off x="5897929" y="3076042"/>
            <a:ext cx="1667581" cy="382942"/>
          </a:xfrm>
          <a:prstGeom prst="rect">
            <a:avLst/>
          </a:prstGeom>
          <a:noFill/>
        </p:spPr>
        <p:txBody>
          <a:bodyPr wrap="square" lIns="82058" tIns="41029" rIns="82058" bIns="41029" rtlCol="0">
            <a:spAutoFit/>
          </a:bodyPr>
          <a:lstStyle/>
          <a:p>
            <a:pPr algn="ctr">
              <a:lnSpc>
                <a:spcPct val="70000"/>
              </a:lnSpc>
            </a:pPr>
            <a:r>
              <a:rPr lang="en-US" sz="2600" b="1"/>
              <a:t>COACHING</a:t>
            </a:r>
          </a:p>
        </p:txBody>
      </p:sp>
      <p:sp>
        <p:nvSpPr>
          <p:cNvPr id="46" name="Rounded Rectangle 45"/>
          <p:cNvSpPr/>
          <p:nvPr/>
        </p:nvSpPr>
        <p:spPr>
          <a:xfrm>
            <a:off x="5786608" y="4888160"/>
            <a:ext cx="1655919" cy="613186"/>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7" name="Rounded Rectangle 46"/>
          <p:cNvSpPr/>
          <p:nvPr/>
        </p:nvSpPr>
        <p:spPr>
          <a:xfrm>
            <a:off x="2702097" y="2674885"/>
            <a:ext cx="1654233" cy="649224"/>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8" name="Rounded Rectangle 47"/>
          <p:cNvSpPr/>
          <p:nvPr/>
        </p:nvSpPr>
        <p:spPr>
          <a:xfrm>
            <a:off x="2736129" y="4947297"/>
            <a:ext cx="1655919" cy="722800"/>
          </a:xfrm>
          <a:prstGeom prst="roundRect">
            <a:avLst/>
          </a:prstGeom>
          <a:solidFill>
            <a:srgbClr val="FFFF00"/>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49" name="TextBox 48"/>
          <p:cNvSpPr txBox="1"/>
          <p:nvPr/>
        </p:nvSpPr>
        <p:spPr>
          <a:xfrm>
            <a:off x="2760388" y="4956867"/>
            <a:ext cx="1607884" cy="736372"/>
          </a:xfrm>
          <a:prstGeom prst="rect">
            <a:avLst/>
          </a:prstGeom>
          <a:noFill/>
        </p:spPr>
        <p:txBody>
          <a:bodyPr wrap="square" lIns="82058" tIns="41029" rIns="82058" bIns="41029" rtlCol="0">
            <a:spAutoFit/>
          </a:bodyPr>
          <a:lstStyle/>
          <a:p>
            <a:pPr algn="ctr">
              <a:lnSpc>
                <a:spcPct val="80000"/>
              </a:lnSpc>
            </a:pPr>
            <a:r>
              <a:rPr lang="en-US" sz="2600" b="1" spc="-150"/>
              <a:t>FREQUENT</a:t>
            </a:r>
          </a:p>
          <a:p>
            <a:pPr algn="ctr">
              <a:lnSpc>
                <a:spcPct val="80000"/>
              </a:lnSpc>
            </a:pPr>
            <a:r>
              <a:rPr lang="en-US" sz="2600" b="1"/>
              <a:t>PRACTICE</a:t>
            </a:r>
          </a:p>
        </p:txBody>
      </p:sp>
      <p:sp>
        <p:nvSpPr>
          <p:cNvPr id="50" name="TextBox 49"/>
          <p:cNvSpPr txBox="1"/>
          <p:nvPr/>
        </p:nvSpPr>
        <p:spPr>
          <a:xfrm>
            <a:off x="5786607" y="5035060"/>
            <a:ext cx="1667581" cy="371400"/>
          </a:xfrm>
          <a:prstGeom prst="rect">
            <a:avLst/>
          </a:prstGeom>
          <a:noFill/>
        </p:spPr>
        <p:txBody>
          <a:bodyPr wrap="square" lIns="82058" tIns="41029" rIns="82058" bIns="41029" rtlCol="0">
            <a:spAutoFit/>
          </a:bodyPr>
          <a:lstStyle/>
          <a:p>
            <a:pPr algn="ctr">
              <a:lnSpc>
                <a:spcPct val="70000"/>
              </a:lnSpc>
            </a:pPr>
            <a:r>
              <a:rPr lang="en-US" sz="2500" b="1"/>
              <a:t>MASTERY</a:t>
            </a:r>
          </a:p>
        </p:txBody>
      </p:sp>
      <p:sp>
        <p:nvSpPr>
          <p:cNvPr id="51" name="TextBox 50"/>
          <p:cNvSpPr txBox="1"/>
          <p:nvPr/>
        </p:nvSpPr>
        <p:spPr>
          <a:xfrm>
            <a:off x="2702097" y="2702126"/>
            <a:ext cx="1654233" cy="663018"/>
          </a:xfrm>
          <a:prstGeom prst="rect">
            <a:avLst/>
          </a:prstGeom>
          <a:noFill/>
        </p:spPr>
        <p:txBody>
          <a:bodyPr wrap="square" lIns="82058" tIns="41029" rIns="82058" bIns="41029" rtlCol="0">
            <a:spAutoFit/>
          </a:bodyPr>
          <a:lstStyle/>
          <a:p>
            <a:pPr algn="ctr">
              <a:lnSpc>
                <a:spcPct val="70000"/>
              </a:lnSpc>
            </a:pPr>
            <a:r>
              <a:rPr lang="en-US" sz="2600" b="1"/>
              <a:t>STARTER</a:t>
            </a:r>
          </a:p>
          <a:p>
            <a:pPr algn="ctr">
              <a:lnSpc>
                <a:spcPct val="70000"/>
              </a:lnSpc>
            </a:pPr>
            <a:r>
              <a:rPr lang="en-US" sz="2600" b="1"/>
              <a:t>KATA</a:t>
            </a:r>
          </a:p>
        </p:txBody>
      </p:sp>
      <p:sp>
        <p:nvSpPr>
          <p:cNvPr id="52" name="TextBox 51"/>
          <p:cNvSpPr txBox="1"/>
          <p:nvPr/>
        </p:nvSpPr>
        <p:spPr>
          <a:xfrm>
            <a:off x="7530976" y="2662148"/>
            <a:ext cx="584129"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l</a:t>
            </a:r>
          </a:p>
        </p:txBody>
      </p:sp>
      <p:sp>
        <p:nvSpPr>
          <p:cNvPr id="53" name="TextBox 52"/>
          <p:cNvSpPr txBox="1"/>
          <p:nvPr/>
        </p:nvSpPr>
        <p:spPr>
          <a:xfrm>
            <a:off x="7409352" y="4638189"/>
            <a:ext cx="608843" cy="754053"/>
          </a:xfrm>
          <a:prstGeom prst="rect">
            <a:avLst/>
          </a:prstGeom>
          <a:noFill/>
        </p:spPr>
        <p:txBody>
          <a:bodyPr wrap="square" lIns="82058" tIns="41029" rIns="82058" bIns="41029" rtlCol="0">
            <a:spAutoFit/>
          </a:bodyPr>
          <a:lstStyle/>
          <a:p>
            <a:r>
              <a:rPr lang="en-US" sz="4300" b="1">
                <a:solidFill>
                  <a:srgbClr val="FF0000"/>
                </a:solidFill>
                <a:latin typeface="Wingdings 2" charset="2"/>
                <a:cs typeface="Wingdings 2" charset="2"/>
              </a:rPr>
              <a:t>m</a:t>
            </a:r>
          </a:p>
        </p:txBody>
      </p:sp>
      <p:sp>
        <p:nvSpPr>
          <p:cNvPr id="54" name="TextBox 53"/>
          <p:cNvSpPr txBox="1"/>
          <p:nvPr/>
        </p:nvSpPr>
        <p:spPr>
          <a:xfrm>
            <a:off x="6727994" y="3578886"/>
            <a:ext cx="2352506" cy="1003111"/>
          </a:xfrm>
          <a:prstGeom prst="rect">
            <a:avLst/>
          </a:prstGeom>
          <a:noFill/>
        </p:spPr>
        <p:txBody>
          <a:bodyPr wrap="square" lIns="82058" tIns="41029" rIns="82058" bIns="41029" rtlCol="0">
            <a:spAutoFit/>
          </a:bodyPr>
          <a:lstStyle/>
          <a:p>
            <a:pPr>
              <a:lnSpc>
                <a:spcPct val="80000"/>
              </a:lnSpc>
            </a:pPr>
            <a:r>
              <a:rPr lang="en-US" sz="2000" b="1" i="1"/>
              <a:t>Corrective feedback</a:t>
            </a:r>
          </a:p>
          <a:p>
            <a:pPr>
              <a:lnSpc>
                <a:spcPct val="80000"/>
              </a:lnSpc>
            </a:pPr>
            <a:r>
              <a:rPr lang="en-US" b="1" i="1"/>
              <a:t>to ensure the Learner practices the right</a:t>
            </a:r>
          </a:p>
          <a:p>
            <a:pPr>
              <a:lnSpc>
                <a:spcPct val="80000"/>
              </a:lnSpc>
            </a:pPr>
            <a:r>
              <a:rPr lang="en-US" b="1" i="1"/>
              <a:t>patterns</a:t>
            </a:r>
            <a:endParaRPr lang="en-US"/>
          </a:p>
        </p:txBody>
      </p:sp>
      <p:sp>
        <p:nvSpPr>
          <p:cNvPr id="55" name="TextBox 54"/>
          <p:cNvSpPr txBox="1"/>
          <p:nvPr/>
        </p:nvSpPr>
        <p:spPr>
          <a:xfrm>
            <a:off x="5975478" y="5523387"/>
            <a:ext cx="2868028" cy="559913"/>
          </a:xfrm>
          <a:prstGeom prst="rect">
            <a:avLst/>
          </a:prstGeom>
          <a:noFill/>
        </p:spPr>
        <p:txBody>
          <a:bodyPr wrap="square" lIns="82058" tIns="41029" rIns="82058" bIns="41029" rtlCol="0">
            <a:spAutoFit/>
          </a:bodyPr>
          <a:lstStyle/>
          <a:p>
            <a:pPr>
              <a:lnSpc>
                <a:spcPct val="80000"/>
              </a:lnSpc>
            </a:pPr>
            <a:r>
              <a:rPr lang="en-US" sz="2000" b="1" i="1"/>
              <a:t>Growing self efficacy</a:t>
            </a:r>
          </a:p>
          <a:p>
            <a:pPr>
              <a:lnSpc>
                <a:spcPct val="80000"/>
              </a:lnSpc>
            </a:pPr>
            <a:r>
              <a:rPr lang="en-US" b="1" i="1"/>
              <a:t>"I'm getting better at this"</a:t>
            </a:r>
            <a:endParaRPr lang="en-US"/>
          </a:p>
        </p:txBody>
      </p:sp>
      <p:sp>
        <p:nvSpPr>
          <p:cNvPr id="56" name="TextBox 55"/>
          <p:cNvSpPr txBox="1"/>
          <p:nvPr/>
        </p:nvSpPr>
        <p:spPr>
          <a:xfrm>
            <a:off x="965200" y="3335293"/>
            <a:ext cx="2541112" cy="1027733"/>
          </a:xfrm>
          <a:prstGeom prst="rect">
            <a:avLst/>
          </a:prstGeom>
          <a:noFill/>
        </p:spPr>
        <p:txBody>
          <a:bodyPr wrap="square" lIns="82058" tIns="41029" rIns="82058" bIns="41029" rtlCol="0">
            <a:spAutoFit/>
          </a:bodyPr>
          <a:lstStyle/>
          <a:p>
            <a:pPr algn="r">
              <a:lnSpc>
                <a:spcPct val="80000"/>
              </a:lnSpc>
            </a:pPr>
            <a:r>
              <a:rPr lang="en-US" sz="2000" b="1" i="1"/>
              <a:t>Structured routines</a:t>
            </a:r>
          </a:p>
          <a:p>
            <a:pPr algn="r">
              <a:lnSpc>
                <a:spcPct val="80000"/>
              </a:lnSpc>
            </a:pPr>
            <a:r>
              <a:rPr lang="en-US" sz="2000" b="1" i="1"/>
              <a:t>for beginners</a:t>
            </a:r>
          </a:p>
          <a:p>
            <a:pPr algn="r">
              <a:lnSpc>
                <a:spcPct val="80000"/>
              </a:lnSpc>
            </a:pPr>
            <a:r>
              <a:rPr lang="en-US" b="1" i="1"/>
              <a:t>to practice</a:t>
            </a:r>
          </a:p>
          <a:p>
            <a:pPr algn="r">
              <a:lnSpc>
                <a:spcPct val="80000"/>
              </a:lnSpc>
            </a:pPr>
            <a:r>
              <a:rPr lang="en-US" b="1" i="1"/>
              <a:t>fundamentals</a:t>
            </a:r>
            <a:endParaRPr lang="en-US" b="1"/>
          </a:p>
        </p:txBody>
      </p:sp>
      <p:sp>
        <p:nvSpPr>
          <p:cNvPr id="57" name="TextBox 56"/>
          <p:cNvSpPr txBox="1"/>
          <p:nvPr/>
        </p:nvSpPr>
        <p:spPr>
          <a:xfrm>
            <a:off x="1434511" y="5720397"/>
            <a:ext cx="2869526" cy="339340"/>
          </a:xfrm>
          <a:prstGeom prst="rect">
            <a:avLst/>
          </a:prstGeom>
          <a:noFill/>
        </p:spPr>
        <p:txBody>
          <a:bodyPr wrap="square" lIns="82058" tIns="41029" rIns="82058" bIns="41029" rtlCol="0">
            <a:spAutoFit/>
          </a:bodyPr>
          <a:lstStyle/>
          <a:p>
            <a:pPr algn="r">
              <a:lnSpc>
                <a:spcPct val="80000"/>
              </a:lnSpc>
            </a:pPr>
            <a:r>
              <a:rPr lang="en-US" sz="2000" b="1" i="1"/>
              <a:t>A little every day</a:t>
            </a:r>
            <a:endParaRPr lang="en-US"/>
          </a:p>
        </p:txBody>
      </p:sp>
      <p:sp>
        <p:nvSpPr>
          <p:cNvPr id="33" name="TextBox 32"/>
          <p:cNvSpPr txBox="1"/>
          <p:nvPr/>
        </p:nvSpPr>
        <p:spPr>
          <a:xfrm>
            <a:off x="338185" y="267936"/>
            <a:ext cx="8454520" cy="518876"/>
          </a:xfrm>
          <a:prstGeom prst="rect">
            <a:avLst/>
          </a:prstGeom>
          <a:noFill/>
        </p:spPr>
        <p:txBody>
          <a:bodyPr wrap="square" lIns="82030" tIns="41015" rIns="82030" bIns="41015" rtlCol="0">
            <a:spAutoFit/>
          </a:bodyPr>
          <a:lstStyle/>
          <a:p>
            <a:pPr algn="ctr">
              <a:lnSpc>
                <a:spcPct val="80000"/>
              </a:lnSpc>
            </a:pPr>
            <a:r>
              <a:rPr lang="en-US" sz="3400" b="1"/>
              <a:t>4 INGREDIENTS FOR ACQUIRING NEW SKILLS</a:t>
            </a:r>
          </a:p>
        </p:txBody>
      </p:sp>
      <p:sp>
        <p:nvSpPr>
          <p:cNvPr id="34" name="TextBox 33"/>
          <p:cNvSpPr txBox="1"/>
          <p:nvPr/>
        </p:nvSpPr>
        <p:spPr>
          <a:xfrm>
            <a:off x="813540" y="781030"/>
            <a:ext cx="7733190" cy="1572470"/>
          </a:xfrm>
          <a:prstGeom prst="rect">
            <a:avLst/>
          </a:prstGeom>
          <a:noFill/>
        </p:spPr>
        <p:txBody>
          <a:bodyPr wrap="square" lIns="82030" tIns="41015" rIns="82030" bIns="41015" rtlCol="0">
            <a:spAutoFit/>
          </a:bodyPr>
          <a:lstStyle/>
          <a:p>
            <a:pPr>
              <a:lnSpc>
                <a:spcPct val="80000"/>
              </a:lnSpc>
            </a:pPr>
            <a:r>
              <a:rPr lang="en-US" sz="2400" b="1"/>
              <a:t>Brain research is clear:  To develop new habits you should practice new routines and experience a progressive sense of mastering them (which helps generate and maintain enthusiasm).  The following ingredients help us rewire our brain (new neural circuits) to acquire new skills &amp; mindset.</a:t>
            </a:r>
            <a:endParaRPr lang="en-US" sz="2400"/>
          </a:p>
        </p:txBody>
      </p:sp>
      <p:sp>
        <p:nvSpPr>
          <p:cNvPr id="35" name="Footer Placeholder 2"/>
          <p:cNvSpPr>
            <a:spLocks noGrp="1"/>
          </p:cNvSpPr>
          <p:nvPr>
            <p:ph type="ftr" sz="quarter" idx="11"/>
          </p:nvPr>
        </p:nvSpPr>
        <p:spPr>
          <a:xfrm>
            <a:off x="129960" y="6416675"/>
            <a:ext cx="2895600" cy="365125"/>
          </a:xfrm>
        </p:spPr>
        <p:txBody>
          <a:bodyPr/>
          <a:lstStyle/>
          <a:p>
            <a:r>
              <a:rPr lang="en-US"/>
              <a:t>By Mike Rother</a:t>
            </a:r>
          </a:p>
        </p:txBody>
      </p:sp>
      <p:sp>
        <p:nvSpPr>
          <p:cNvPr id="2" name="Slide Number Placeholder 1"/>
          <p:cNvSpPr>
            <a:spLocks noGrp="1"/>
          </p:cNvSpPr>
          <p:nvPr>
            <p:ph type="sldNum" sz="quarter" idx="12"/>
          </p:nvPr>
        </p:nvSpPr>
        <p:spPr/>
        <p:txBody>
          <a:bodyPr/>
          <a:lstStyle/>
          <a:p>
            <a:fld id="{1254D1E6-34D6-5C4C-A7E3-AB2F6F87675C}" type="slidenum">
              <a:rPr lang="en-US"/>
              <a:pPr/>
              <a:t>11</a:t>
            </a:fld>
            <a:endParaRPr lang="en-US"/>
          </a:p>
        </p:txBody>
      </p:sp>
    </p:spTree>
    <p:extLst>
      <p:ext uri="{BB962C8B-B14F-4D97-AF65-F5344CB8AC3E}">
        <p14:creationId xmlns:p14="http://schemas.microsoft.com/office/powerpoint/2010/main" val="3312621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282756" y="201324"/>
            <a:ext cx="6518613" cy="544524"/>
          </a:xfrm>
          <a:prstGeom prst="rect">
            <a:avLst/>
          </a:prstGeom>
          <a:noFill/>
        </p:spPr>
        <p:txBody>
          <a:bodyPr wrap="square" lIns="82030" tIns="41015" rIns="82030" bIns="41015" rtlCol="0">
            <a:spAutoFit/>
          </a:bodyPr>
          <a:lstStyle/>
          <a:p>
            <a:pPr algn="ctr">
              <a:lnSpc>
                <a:spcPct val="80000"/>
              </a:lnSpc>
            </a:pPr>
            <a:r>
              <a:rPr lang="en-US" sz="3600" b="1"/>
              <a:t>WHAT ARE KATA?</a:t>
            </a:r>
            <a:endParaRPr lang="en-US" sz="2300" b="1"/>
          </a:p>
        </p:txBody>
      </p:sp>
      <p:sp>
        <p:nvSpPr>
          <p:cNvPr id="21" name="TextBox 20"/>
          <p:cNvSpPr txBox="1"/>
          <p:nvPr/>
        </p:nvSpPr>
        <p:spPr>
          <a:xfrm>
            <a:off x="345604" y="660274"/>
            <a:ext cx="8633296" cy="1448285"/>
          </a:xfrm>
          <a:prstGeom prst="rect">
            <a:avLst/>
          </a:prstGeom>
          <a:noFill/>
        </p:spPr>
        <p:txBody>
          <a:bodyPr wrap="square" lIns="81984" tIns="40991" rIns="81984" bIns="40991" rtlCol="0">
            <a:spAutoFit/>
          </a:bodyPr>
          <a:lstStyle/>
          <a:p>
            <a:pPr>
              <a:lnSpc>
                <a:spcPct val="80000"/>
              </a:lnSpc>
            </a:pPr>
            <a:r>
              <a:rPr lang="en-US" sz="2200" b="1"/>
              <a:t>They're practice routines.  Kata are structured routines to practice deliberately, especially at the beginning, so their pattern becomes a habit and leaves you with new abilities.  </a:t>
            </a:r>
            <a:r>
              <a:rPr lang="en-US" sz="2200" b="1">
                <a:solidFill>
                  <a:srgbClr val="000000"/>
                </a:solidFill>
              </a:rPr>
              <a:t>Kata are for learning fundamentals that you can build on.  Kata are a way of transferring skills and developing shared abilities and mindset in a team or organization.</a:t>
            </a:r>
            <a:endParaRPr lang="en-US" sz="2200" b="1"/>
          </a:p>
        </p:txBody>
      </p:sp>
      <p:sp>
        <p:nvSpPr>
          <p:cNvPr id="9" name="Footer Placeholder 2"/>
          <p:cNvSpPr>
            <a:spLocks noGrp="1"/>
          </p:cNvSpPr>
          <p:nvPr>
            <p:ph type="ftr" sz="quarter" idx="11"/>
          </p:nvPr>
        </p:nvSpPr>
        <p:spPr>
          <a:xfrm>
            <a:off x="129960" y="6416675"/>
            <a:ext cx="2895600" cy="365125"/>
          </a:xfrm>
        </p:spPr>
        <p:txBody>
          <a:bodyPr/>
          <a:lstStyle/>
          <a:p>
            <a:r>
              <a:rPr lang="en-US"/>
              <a:t>By Mike Rother</a:t>
            </a:r>
          </a:p>
        </p:txBody>
      </p:sp>
      <p:sp>
        <p:nvSpPr>
          <p:cNvPr id="2" name="Slide Number Placeholder 1"/>
          <p:cNvSpPr>
            <a:spLocks noGrp="1"/>
          </p:cNvSpPr>
          <p:nvPr>
            <p:ph type="sldNum" sz="quarter" idx="12"/>
          </p:nvPr>
        </p:nvSpPr>
        <p:spPr/>
        <p:txBody>
          <a:bodyPr/>
          <a:lstStyle/>
          <a:p>
            <a:fld id="{1254D1E6-34D6-5C4C-A7E3-AB2F6F87675C}" type="slidenum">
              <a:rPr lang="en-US"/>
              <a:pPr/>
              <a:t>12</a:t>
            </a:fld>
            <a:endParaRPr lang="en-US"/>
          </a:p>
        </p:txBody>
      </p:sp>
      <p:pic>
        <p:nvPicPr>
          <p:cNvPr id="19" name="Picture 18" descr="golf-swing-trainer-practice-guide-beginner-gesture-alignment-training585-x-585-32-kb-jpeg-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449" y="2640139"/>
            <a:ext cx="2344807" cy="2208905"/>
          </a:xfrm>
          <a:prstGeom prst="rect">
            <a:avLst/>
          </a:prstGeom>
          <a:ln w="19050" cmpd="sng">
            <a:solidFill>
              <a:schemeClr val="tx1"/>
            </a:solidFill>
          </a:ln>
        </p:spPr>
      </p:pic>
      <p:pic>
        <p:nvPicPr>
          <p:cNvPr id="20" name="Picture 19" descr="g-chord-for-acoustic-guit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702" y="2640144"/>
            <a:ext cx="2808013" cy="2034817"/>
          </a:xfrm>
          <a:prstGeom prst="rect">
            <a:avLst/>
          </a:prstGeom>
          <a:ln w="19050" cmpd="sng">
            <a:solidFill>
              <a:schemeClr val="tx1"/>
            </a:solidFill>
          </a:ln>
        </p:spPr>
      </p:pic>
      <p:pic>
        <p:nvPicPr>
          <p:cNvPr id="22" name="Picture 21" descr="dance_step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319" y="2640146"/>
            <a:ext cx="2035181" cy="2396530"/>
          </a:xfrm>
          <a:prstGeom prst="rect">
            <a:avLst/>
          </a:prstGeom>
          <a:ln w="19050" cmpd="sng">
            <a:solidFill>
              <a:schemeClr val="tx1"/>
            </a:solidFill>
          </a:ln>
        </p:spPr>
      </p:pic>
      <p:sp>
        <p:nvSpPr>
          <p:cNvPr id="24" name="TextBox 23"/>
          <p:cNvSpPr txBox="1"/>
          <p:nvPr/>
        </p:nvSpPr>
        <p:spPr>
          <a:xfrm>
            <a:off x="282105" y="2195765"/>
            <a:ext cx="8569796" cy="407735"/>
          </a:xfrm>
          <a:prstGeom prst="rect">
            <a:avLst/>
          </a:prstGeom>
          <a:noFill/>
        </p:spPr>
        <p:txBody>
          <a:bodyPr wrap="square" lIns="73595" tIns="36796" rIns="73595" bIns="36796" rtlCol="0">
            <a:spAutoFit/>
          </a:bodyPr>
          <a:lstStyle/>
          <a:p>
            <a:pPr algn="ctr">
              <a:lnSpc>
                <a:spcPct val="80000"/>
              </a:lnSpc>
            </a:pPr>
            <a:r>
              <a:rPr lang="en-US" sz="2600" b="1" i="1"/>
              <a:t>“Let’s begin by practicing it this way for a while”</a:t>
            </a:r>
          </a:p>
        </p:txBody>
      </p:sp>
      <p:sp>
        <p:nvSpPr>
          <p:cNvPr id="25" name="TextBox 24"/>
          <p:cNvSpPr txBox="1"/>
          <p:nvPr/>
        </p:nvSpPr>
        <p:spPr>
          <a:xfrm>
            <a:off x="0" y="5283200"/>
            <a:ext cx="9144000" cy="515347"/>
          </a:xfrm>
          <a:prstGeom prst="rect">
            <a:avLst/>
          </a:prstGeom>
          <a:noFill/>
        </p:spPr>
        <p:txBody>
          <a:bodyPr wrap="square" lIns="91388" tIns="45693" rIns="91388" bIns="45693" rtlCol="0">
            <a:spAutoFit/>
          </a:bodyPr>
          <a:lstStyle/>
          <a:p>
            <a:pPr algn="ctr">
              <a:lnSpc>
                <a:spcPct val="80000"/>
              </a:lnSpc>
            </a:pPr>
            <a:r>
              <a:rPr lang="en-US" sz="3200" b="1">
                <a:solidFill>
                  <a:srgbClr val="FF0000"/>
                </a:solidFill>
              </a:rPr>
              <a:t>Science + Kata = Problem Solving Skill</a:t>
            </a:r>
            <a:endParaRPr lang="en-US" sz="2800" b="1">
              <a:solidFill>
                <a:srgbClr val="FF0000"/>
              </a:solidFill>
            </a:endParaRPr>
          </a:p>
        </p:txBody>
      </p:sp>
      <p:sp>
        <p:nvSpPr>
          <p:cNvPr id="26" name="Rectangle 25"/>
          <p:cNvSpPr/>
          <p:nvPr/>
        </p:nvSpPr>
        <p:spPr>
          <a:xfrm>
            <a:off x="381000" y="2159000"/>
            <a:ext cx="8369300" cy="3048000"/>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sp>
        <p:nvSpPr>
          <p:cNvPr id="31" name="TextBox 30"/>
          <p:cNvSpPr txBox="1"/>
          <p:nvPr/>
        </p:nvSpPr>
        <p:spPr>
          <a:xfrm>
            <a:off x="0" y="5735001"/>
            <a:ext cx="9144000" cy="745791"/>
          </a:xfrm>
          <a:prstGeom prst="rect">
            <a:avLst/>
          </a:prstGeom>
          <a:noFill/>
        </p:spPr>
        <p:txBody>
          <a:bodyPr wrap="square" lIns="91388" tIns="45693" rIns="91388" bIns="45693" rtlCol="0">
            <a:spAutoFit/>
          </a:bodyPr>
          <a:lstStyle/>
          <a:p>
            <a:pPr algn="ctr">
              <a:lnSpc>
                <a:spcPct val="80000"/>
              </a:lnSpc>
            </a:pPr>
            <a:r>
              <a:rPr lang="en-US" sz="2600" b="1"/>
              <a:t>Combining a scientific pattern with structured practice</a:t>
            </a:r>
          </a:p>
          <a:p>
            <a:pPr algn="ctr">
              <a:lnSpc>
                <a:spcPct val="80000"/>
              </a:lnSpc>
            </a:pPr>
            <a:r>
              <a:rPr lang="en-US" sz="2600" b="1"/>
              <a:t>routines (Kata) develops effective problem solvers </a:t>
            </a:r>
          </a:p>
        </p:txBody>
      </p:sp>
    </p:spTree>
    <p:extLst>
      <p:ext uri="{BB962C8B-B14F-4D97-AF65-F5344CB8AC3E}">
        <p14:creationId xmlns:p14="http://schemas.microsoft.com/office/powerpoint/2010/main" val="13859016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f-swing-trainer-practice-guide-beginner-gesture-alignment-training585-x-585-32-kb-jpeg-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98" y="1439630"/>
            <a:ext cx="2602365" cy="2525825"/>
          </a:xfrm>
          <a:prstGeom prst="rect">
            <a:avLst/>
          </a:prstGeom>
          <a:ln w="63500">
            <a:solidFill>
              <a:srgbClr val="FF0000"/>
            </a:solidFill>
          </a:ln>
        </p:spPr>
      </p:pic>
      <p:pic>
        <p:nvPicPr>
          <p:cNvPr id="5" name="Picture 4" descr="g-chord-for-acoustic-guit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4692" y="3965456"/>
            <a:ext cx="3116451" cy="2326761"/>
          </a:xfrm>
          <a:prstGeom prst="rect">
            <a:avLst/>
          </a:prstGeom>
          <a:ln w="63500">
            <a:solidFill>
              <a:srgbClr val="FF0000"/>
            </a:solidFill>
          </a:ln>
        </p:spPr>
      </p:pic>
      <p:pic>
        <p:nvPicPr>
          <p:cNvPr id="6" name="Picture 5" descr="Kata Dance Step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0938" y="243992"/>
            <a:ext cx="3586281" cy="993704"/>
          </a:xfrm>
          <a:prstGeom prst="rect">
            <a:avLst/>
          </a:prstGeom>
        </p:spPr>
      </p:pic>
      <p:pic>
        <p:nvPicPr>
          <p:cNvPr id="8" name="Picture 7" descr="dance_step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7499" y="1439631"/>
            <a:ext cx="2258729" cy="2740369"/>
          </a:xfrm>
          <a:prstGeom prst="rect">
            <a:avLst/>
          </a:prstGeom>
          <a:ln w="63500">
            <a:solidFill>
              <a:srgbClr val="FF0000"/>
            </a:solidFill>
          </a:ln>
        </p:spPr>
      </p:pic>
      <p:pic>
        <p:nvPicPr>
          <p:cNvPr id="2" name="Picture 1" descr="Cricket Coach.jpg"/>
          <p:cNvPicPr>
            <a:picLocks noChangeAspect="1"/>
          </p:cNvPicPr>
          <p:nvPr/>
        </p:nvPicPr>
        <p:blipFill rotWithShape="1">
          <a:blip r:embed="rId6">
            <a:grayscl/>
            <a:alphaModFix amt="95000"/>
            <a:extLst>
              <a:ext uri="{28A0092B-C50C-407E-A947-70E740481C1C}">
                <a14:useLocalDpi xmlns:a14="http://schemas.microsoft.com/office/drawing/2010/main" val="0"/>
              </a:ext>
            </a:extLst>
          </a:blip>
          <a:srcRect l="17785" r="19662" b="4215"/>
          <a:stretch/>
        </p:blipFill>
        <p:spPr>
          <a:xfrm>
            <a:off x="3709967" y="1343230"/>
            <a:ext cx="2063229" cy="2403143"/>
          </a:xfrm>
          <a:prstGeom prst="rect">
            <a:avLst/>
          </a:prstGeom>
          <a:ln w="25400">
            <a:solidFill>
              <a:schemeClr val="tx1">
                <a:lumMod val="75000"/>
                <a:lumOff val="25000"/>
              </a:schemeClr>
            </a:solidFill>
          </a:ln>
        </p:spPr>
      </p:pic>
      <p:sp>
        <p:nvSpPr>
          <p:cNvPr id="3" name="TextBox 2"/>
          <p:cNvSpPr txBox="1"/>
          <p:nvPr/>
        </p:nvSpPr>
        <p:spPr>
          <a:xfrm>
            <a:off x="397298" y="585924"/>
            <a:ext cx="1415365" cy="635831"/>
          </a:xfrm>
          <a:prstGeom prst="rect">
            <a:avLst/>
          </a:prstGeom>
          <a:noFill/>
        </p:spPr>
        <p:txBody>
          <a:bodyPr wrap="square" lIns="82030" tIns="41015" rIns="82030" bIns="41015" rtlCol="0">
            <a:spAutoFit/>
          </a:bodyPr>
          <a:lstStyle/>
          <a:p>
            <a:pPr>
              <a:lnSpc>
                <a:spcPct val="80000"/>
              </a:lnSpc>
            </a:pPr>
            <a:r>
              <a:rPr lang="en-US" sz="2200" b="1">
                <a:solidFill>
                  <a:srgbClr val="FF0000"/>
                </a:solidFill>
              </a:rPr>
              <a:t>Example of a Kata</a:t>
            </a:r>
          </a:p>
        </p:txBody>
      </p:sp>
      <p:cxnSp>
        <p:nvCxnSpPr>
          <p:cNvPr id="10" name="Straight Arrow Connector 9"/>
          <p:cNvCxnSpPr/>
          <p:nvPr/>
        </p:nvCxnSpPr>
        <p:spPr>
          <a:xfrm>
            <a:off x="807010" y="1199666"/>
            <a:ext cx="310386" cy="849983"/>
          </a:xfrm>
          <a:prstGeom prst="straightConnector1">
            <a:avLst/>
          </a:prstGeom>
          <a:ln w="66675">
            <a:solidFill>
              <a:srgbClr val="FF0000"/>
            </a:solidFill>
            <a:tailEnd type="triangle"/>
          </a:ln>
          <a:effectLst>
            <a:outerShdw blurRad="40000" dist="20000" dir="1140000" sx="101000" sy="10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41780" y="4339004"/>
            <a:ext cx="2458265" cy="1525818"/>
          </a:xfrm>
          <a:prstGeom prst="rect">
            <a:avLst/>
          </a:prstGeom>
          <a:noFill/>
        </p:spPr>
        <p:txBody>
          <a:bodyPr wrap="square" lIns="82030" tIns="41015" rIns="82030" bIns="41015" rtlCol="0">
            <a:spAutoFit/>
          </a:bodyPr>
          <a:lstStyle/>
          <a:p>
            <a:pPr>
              <a:lnSpc>
                <a:spcPct val="80000"/>
              </a:lnSpc>
            </a:pPr>
            <a:r>
              <a:rPr lang="en-US" sz="2900" b="1" i="1"/>
              <a:t>“Let’s begin by practicing it this way for a while.”</a:t>
            </a:r>
          </a:p>
        </p:txBody>
      </p:sp>
      <p:sp>
        <p:nvSpPr>
          <p:cNvPr id="9" name="Footer Placeholder 8"/>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lang="en-US"/>
              <a:pPr/>
              <a:t>13</a:t>
            </a:fld>
            <a:endParaRPr lang="en-US"/>
          </a:p>
        </p:txBody>
      </p:sp>
    </p:spTree>
    <p:extLst>
      <p:ext uri="{BB962C8B-B14F-4D97-AF65-F5344CB8AC3E}">
        <p14:creationId xmlns:p14="http://schemas.microsoft.com/office/powerpoint/2010/main" val="367786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iger Woo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326776"/>
            <a:ext cx="2667000" cy="1600200"/>
          </a:xfrm>
          <a:prstGeom prst="rect">
            <a:avLst/>
          </a:prstGeom>
        </p:spPr>
      </p:pic>
      <p:pic>
        <p:nvPicPr>
          <p:cNvPr id="16" name="Picture 15" descr="ManThin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21042" y="2399916"/>
            <a:ext cx="2413000" cy="1612900"/>
          </a:xfrm>
          <a:prstGeom prst="rect">
            <a:avLst/>
          </a:prstGeom>
        </p:spPr>
      </p:pic>
      <p:sp>
        <p:nvSpPr>
          <p:cNvPr id="4" name="TextBox 3"/>
          <p:cNvSpPr txBox="1"/>
          <p:nvPr/>
        </p:nvSpPr>
        <p:spPr>
          <a:xfrm>
            <a:off x="425952" y="704313"/>
            <a:ext cx="8268086" cy="736364"/>
          </a:xfrm>
          <a:prstGeom prst="rect">
            <a:avLst/>
          </a:prstGeom>
          <a:noFill/>
        </p:spPr>
        <p:txBody>
          <a:bodyPr wrap="square" lIns="82021" tIns="41010" rIns="82021" bIns="41010" rtlCol="0">
            <a:spAutoFit/>
          </a:bodyPr>
          <a:lstStyle/>
          <a:p>
            <a:pPr algn="ctr">
              <a:lnSpc>
                <a:spcPct val="80000"/>
              </a:lnSpc>
            </a:pPr>
            <a:r>
              <a:rPr lang="en-US" sz="2600" b="1"/>
              <a:t>The Routines of the </a:t>
            </a:r>
            <a:r>
              <a:rPr lang="en-US" sz="2600" b="1">
                <a:solidFill>
                  <a:srgbClr val="FF0000"/>
                </a:solidFill>
              </a:rPr>
              <a:t>Improvement Kata</a:t>
            </a:r>
            <a:r>
              <a:rPr lang="en-US" sz="2600" b="1"/>
              <a:t> and </a:t>
            </a:r>
            <a:r>
              <a:rPr lang="en-US" sz="2600" b="1">
                <a:solidFill>
                  <a:srgbClr val="FF0000"/>
                </a:solidFill>
              </a:rPr>
              <a:t>Coaching Kata</a:t>
            </a:r>
          </a:p>
          <a:p>
            <a:pPr algn="ctr">
              <a:lnSpc>
                <a:spcPct val="80000"/>
              </a:lnSpc>
            </a:pPr>
            <a:r>
              <a:rPr lang="en-US" sz="2600" b="1"/>
              <a:t>are Practiced to Develop Scientific Mindset</a:t>
            </a:r>
            <a:endParaRPr lang="en-US" sz="2600" b="1" dirty="0"/>
          </a:p>
        </p:txBody>
      </p:sp>
      <p:sp>
        <p:nvSpPr>
          <p:cNvPr id="5" name="TextBox 4"/>
          <p:cNvSpPr txBox="1"/>
          <p:nvPr/>
        </p:nvSpPr>
        <p:spPr>
          <a:xfrm>
            <a:off x="417587" y="215004"/>
            <a:ext cx="8285964" cy="544516"/>
          </a:xfrm>
          <a:prstGeom prst="rect">
            <a:avLst/>
          </a:prstGeom>
          <a:noFill/>
        </p:spPr>
        <p:txBody>
          <a:bodyPr wrap="square" lIns="82021" tIns="41010" rIns="82021" bIns="41010" rtlCol="0">
            <a:spAutoFit/>
          </a:bodyPr>
          <a:lstStyle/>
          <a:p>
            <a:pPr algn="ctr">
              <a:lnSpc>
                <a:spcPct val="80000"/>
              </a:lnSpc>
            </a:pPr>
            <a:r>
              <a:rPr lang="en-US" sz="3600" b="1" dirty="0"/>
              <a:t>WHAT KATA ARE FOR</a:t>
            </a:r>
            <a:endParaRPr lang="en-US" sz="2900" b="1" dirty="0"/>
          </a:p>
        </p:txBody>
      </p:sp>
      <p:sp>
        <p:nvSpPr>
          <p:cNvPr id="2" name="TextBox 1"/>
          <p:cNvSpPr txBox="1"/>
          <p:nvPr/>
        </p:nvSpPr>
        <p:spPr>
          <a:xfrm>
            <a:off x="914400" y="4343400"/>
            <a:ext cx="7620000" cy="1916174"/>
          </a:xfrm>
          <a:prstGeom prst="rect">
            <a:avLst/>
          </a:prstGeom>
          <a:noFill/>
        </p:spPr>
        <p:txBody>
          <a:bodyPr wrap="square" lIns="82030" tIns="41015" rIns="82030" bIns="41015" rtlCol="0">
            <a:spAutoFit/>
          </a:bodyPr>
          <a:lstStyle/>
          <a:p>
            <a:pPr>
              <a:lnSpc>
                <a:spcPct val="90000"/>
              </a:lnSpc>
            </a:pPr>
            <a:r>
              <a:rPr lang="en-US" sz="2000" b="1" dirty="0"/>
              <a:t>Beginners should follow </a:t>
            </a:r>
            <a:r>
              <a:rPr lang="en-US" sz="2000" b="1" dirty="0" err="1"/>
              <a:t>Kata</a:t>
            </a:r>
            <a:r>
              <a:rPr lang="en-US" sz="2000" b="1" dirty="0"/>
              <a:t> exactly; not deviating from them, so the Learner can internalize the patterns.  But with increasing proficiency each Learner can start to (within limits) develop their own style.</a:t>
            </a:r>
          </a:p>
          <a:p>
            <a:pPr>
              <a:lnSpc>
                <a:spcPct val="90000"/>
              </a:lnSpc>
            </a:pPr>
            <a:endParaRPr lang="en-US" sz="1200" b="1" dirty="0"/>
          </a:p>
          <a:p>
            <a:pPr>
              <a:lnSpc>
                <a:spcPct val="90000"/>
              </a:lnSpc>
            </a:pPr>
            <a:r>
              <a:rPr lang="en-US" sz="2000" b="1" dirty="0"/>
              <a:t>Likewise, over time each organization can evolve the </a:t>
            </a:r>
            <a:r>
              <a:rPr lang="en-US" sz="2000" b="1" dirty="0" err="1"/>
              <a:t>Kata</a:t>
            </a:r>
            <a:r>
              <a:rPr lang="en-US" sz="2000" b="1" dirty="0"/>
              <a:t> it began with to better suit and mesh with its culture.  The original Kata evolve into organization-specific practice routines.</a:t>
            </a:r>
          </a:p>
        </p:txBody>
      </p:sp>
      <p:sp>
        <p:nvSpPr>
          <p:cNvPr id="7" name="Footer Placeholder 6"/>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14</a:t>
            </a:fld>
            <a:endParaRPr lang="en-US"/>
          </a:p>
        </p:txBody>
      </p:sp>
      <p:sp>
        <p:nvSpPr>
          <p:cNvPr id="11" name="Oval 10"/>
          <p:cNvSpPr>
            <a:spLocks noChangeAspect="1"/>
          </p:cNvSpPr>
          <p:nvPr/>
        </p:nvSpPr>
        <p:spPr>
          <a:xfrm>
            <a:off x="1269742" y="1662036"/>
            <a:ext cx="2514600" cy="2514600"/>
          </a:xfrm>
          <a:prstGeom prst="ellipse">
            <a:avLst/>
          </a:prstGeom>
          <a:noFill/>
          <a:ln w="444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2" name="Oval 11"/>
          <p:cNvSpPr>
            <a:spLocks noChangeAspect="1"/>
          </p:cNvSpPr>
          <p:nvPr/>
        </p:nvSpPr>
        <p:spPr>
          <a:xfrm>
            <a:off x="5384542" y="1668144"/>
            <a:ext cx="2514600" cy="2514600"/>
          </a:xfrm>
          <a:prstGeom prst="ellipse">
            <a:avLst/>
          </a:prstGeom>
          <a:noFill/>
          <a:ln w="444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3" name="TextBox 12"/>
          <p:cNvSpPr txBox="1"/>
          <p:nvPr/>
        </p:nvSpPr>
        <p:spPr>
          <a:xfrm>
            <a:off x="1561713" y="1707127"/>
            <a:ext cx="1905000" cy="645305"/>
          </a:xfrm>
          <a:prstGeom prst="rect">
            <a:avLst/>
          </a:prstGeom>
          <a:noFill/>
        </p:spPr>
        <p:txBody>
          <a:bodyPr wrap="square" lIns="91407" tIns="45704" rIns="91407" bIns="45704" rtlCol="0">
            <a:spAutoFit/>
          </a:bodyPr>
          <a:lstStyle/>
          <a:p>
            <a:pPr algn="ctr">
              <a:lnSpc>
                <a:spcPct val="80000"/>
              </a:lnSpc>
            </a:pPr>
            <a:r>
              <a:rPr lang="en-US" sz="2200" b="1"/>
              <a:t>Kata</a:t>
            </a:r>
          </a:p>
          <a:p>
            <a:pPr algn="ctr">
              <a:lnSpc>
                <a:spcPct val="80000"/>
              </a:lnSpc>
            </a:pPr>
            <a:r>
              <a:rPr lang="en-US" sz="2200" b="1"/>
              <a:t>Practice</a:t>
            </a:r>
          </a:p>
        </p:txBody>
      </p:sp>
      <p:sp>
        <p:nvSpPr>
          <p:cNvPr id="14" name="TextBox 13"/>
          <p:cNvSpPr txBox="1"/>
          <p:nvPr/>
        </p:nvSpPr>
        <p:spPr>
          <a:xfrm>
            <a:off x="5410200" y="1814224"/>
            <a:ext cx="2514600" cy="820225"/>
          </a:xfrm>
          <a:prstGeom prst="rect">
            <a:avLst/>
          </a:prstGeom>
          <a:noFill/>
        </p:spPr>
        <p:txBody>
          <a:bodyPr wrap="square" lIns="91407" tIns="45704" rIns="91407" bIns="45704" rtlCol="0">
            <a:spAutoFit/>
          </a:bodyPr>
          <a:lstStyle/>
          <a:p>
            <a:pPr algn="ctr">
              <a:lnSpc>
                <a:spcPct val="70000"/>
              </a:lnSpc>
            </a:pPr>
            <a:r>
              <a:rPr lang="en-US" sz="2200" b="1"/>
              <a:t>To develop foundational</a:t>
            </a:r>
          </a:p>
          <a:p>
            <a:pPr algn="ctr">
              <a:lnSpc>
                <a:spcPct val="70000"/>
              </a:lnSpc>
            </a:pPr>
            <a:r>
              <a:rPr lang="en-US" sz="2200" b="1"/>
              <a:t>skill and mindset</a:t>
            </a:r>
          </a:p>
        </p:txBody>
      </p:sp>
      <p:cxnSp>
        <p:nvCxnSpPr>
          <p:cNvPr id="18" name="Straight Arrow Connector 17"/>
          <p:cNvCxnSpPr/>
          <p:nvPr/>
        </p:nvCxnSpPr>
        <p:spPr>
          <a:xfrm>
            <a:off x="4070854" y="2895600"/>
            <a:ext cx="1097280" cy="0"/>
          </a:xfrm>
          <a:prstGeom prst="straightConnector1">
            <a:avLst/>
          </a:prstGeom>
          <a:ln w="101600">
            <a:solidFill>
              <a:schemeClr val="tx1">
                <a:lumMod val="50000"/>
                <a:lumOff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67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ceX Rocket.jpg"/>
          <p:cNvPicPr>
            <a:picLocks noChangeAspect="1"/>
          </p:cNvPicPr>
          <p:nvPr/>
        </p:nvPicPr>
        <p:blipFill rotWithShape="1">
          <a:blip r:embed="rId2">
            <a:extLst>
              <a:ext uri="{28A0092B-C50C-407E-A947-70E740481C1C}">
                <a14:useLocalDpi xmlns:a14="http://schemas.microsoft.com/office/drawing/2010/main" val="0"/>
              </a:ext>
            </a:extLst>
          </a:blip>
          <a:srcRect t="10195"/>
          <a:stretch/>
        </p:blipFill>
        <p:spPr>
          <a:xfrm>
            <a:off x="580643" y="1850496"/>
            <a:ext cx="2861218" cy="3740941"/>
          </a:xfrm>
          <a:prstGeom prst="rect">
            <a:avLst/>
          </a:prstGeom>
        </p:spPr>
      </p:pic>
      <p:sp>
        <p:nvSpPr>
          <p:cNvPr id="4" name="TextBox 3"/>
          <p:cNvSpPr txBox="1"/>
          <p:nvPr/>
        </p:nvSpPr>
        <p:spPr>
          <a:xfrm>
            <a:off x="425952" y="915995"/>
            <a:ext cx="8268086" cy="477831"/>
          </a:xfrm>
          <a:prstGeom prst="rect">
            <a:avLst/>
          </a:prstGeom>
          <a:noFill/>
        </p:spPr>
        <p:txBody>
          <a:bodyPr wrap="square" lIns="82021" tIns="41010" rIns="82021" bIns="41010" rtlCol="0">
            <a:spAutoFit/>
          </a:bodyPr>
          <a:lstStyle/>
          <a:p>
            <a:pPr algn="ctr">
              <a:lnSpc>
                <a:spcPct val="90000"/>
              </a:lnSpc>
            </a:pPr>
            <a:r>
              <a:rPr lang="en-US" sz="2800" b="1" dirty="0"/>
              <a:t>They help you get started</a:t>
            </a:r>
          </a:p>
        </p:txBody>
      </p:sp>
      <p:sp>
        <p:nvSpPr>
          <p:cNvPr id="5" name="TextBox 4"/>
          <p:cNvSpPr txBox="1"/>
          <p:nvPr/>
        </p:nvSpPr>
        <p:spPr>
          <a:xfrm>
            <a:off x="417587" y="388200"/>
            <a:ext cx="8285964" cy="544516"/>
          </a:xfrm>
          <a:prstGeom prst="rect">
            <a:avLst/>
          </a:prstGeom>
          <a:noFill/>
        </p:spPr>
        <p:txBody>
          <a:bodyPr wrap="square" lIns="82021" tIns="41010" rIns="82021" bIns="41010" rtlCol="0">
            <a:spAutoFit/>
          </a:bodyPr>
          <a:lstStyle/>
          <a:p>
            <a:pPr algn="ctr">
              <a:lnSpc>
                <a:spcPct val="80000"/>
              </a:lnSpc>
            </a:pPr>
            <a:r>
              <a:rPr lang="en-US" sz="3600" b="1" dirty="0"/>
              <a:t>KATA ARE LIKE ROCKET ENGINES</a:t>
            </a:r>
            <a:endParaRPr lang="en-US" sz="2900" b="1" dirty="0"/>
          </a:p>
        </p:txBody>
      </p:sp>
      <p:cxnSp>
        <p:nvCxnSpPr>
          <p:cNvPr id="8" name="Straight Arrow Connector 7"/>
          <p:cNvCxnSpPr/>
          <p:nvPr/>
        </p:nvCxnSpPr>
        <p:spPr>
          <a:xfrm>
            <a:off x="1206425" y="2618814"/>
            <a:ext cx="365817" cy="1442330"/>
          </a:xfrm>
          <a:prstGeom prst="straightConnector1">
            <a:avLst/>
          </a:prstGeom>
          <a:ln w="127000">
            <a:solidFill>
              <a:srgbClr val="FF0000"/>
            </a:solidFill>
            <a:tailEnd type="triangle" w="med" len="med"/>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0526" y="1765095"/>
            <a:ext cx="4895644" cy="3842066"/>
          </a:xfrm>
          <a:prstGeom prst="rect">
            <a:avLst/>
          </a:prstGeom>
          <a:noFill/>
        </p:spPr>
        <p:txBody>
          <a:bodyPr wrap="square" lIns="82030" tIns="41015" rIns="82030" bIns="41015" rtlCol="0">
            <a:spAutoFit/>
          </a:bodyPr>
          <a:lstStyle/>
          <a:p>
            <a:pPr>
              <a:lnSpc>
                <a:spcPct val="90000"/>
              </a:lnSpc>
            </a:pPr>
            <a:r>
              <a:rPr lang="en-US" sz="2300" b="1" dirty="0"/>
              <a:t>Beginners should follow </a:t>
            </a:r>
            <a:r>
              <a:rPr lang="en-US" sz="2300" b="1" dirty="0" err="1"/>
              <a:t>Kata</a:t>
            </a:r>
            <a:r>
              <a:rPr lang="en-US" sz="2300" b="1" dirty="0"/>
              <a:t> exactly; not deviating from them, so the Learner can internalize the patterns.  But with increasing proficiency each Learner can start to (within limits) develop their own style.</a:t>
            </a:r>
          </a:p>
          <a:p>
            <a:pPr>
              <a:lnSpc>
                <a:spcPct val="90000"/>
              </a:lnSpc>
            </a:pPr>
            <a:endParaRPr lang="en-US" b="1" dirty="0"/>
          </a:p>
          <a:p>
            <a:pPr>
              <a:lnSpc>
                <a:spcPct val="90000"/>
              </a:lnSpc>
            </a:pPr>
            <a:r>
              <a:rPr lang="en-US" sz="2300" b="1" dirty="0"/>
              <a:t>Likewise, over time each organization can evolve the </a:t>
            </a:r>
            <a:r>
              <a:rPr lang="en-US" sz="2300" b="1" dirty="0" err="1"/>
              <a:t>Kata</a:t>
            </a:r>
            <a:r>
              <a:rPr lang="en-US" sz="2300" b="1" dirty="0"/>
              <a:t> it began with to better suit and mesh with its culture.  The original Kata evolve into organization-specific practice routines.</a:t>
            </a:r>
          </a:p>
        </p:txBody>
      </p:sp>
      <p:sp>
        <p:nvSpPr>
          <p:cNvPr id="10" name="TextBox 9"/>
          <p:cNvSpPr txBox="1"/>
          <p:nvPr/>
        </p:nvSpPr>
        <p:spPr>
          <a:xfrm>
            <a:off x="683532" y="2063096"/>
            <a:ext cx="1496291" cy="539723"/>
          </a:xfrm>
          <a:prstGeom prst="rect">
            <a:avLst/>
          </a:prstGeom>
          <a:solidFill>
            <a:schemeClr val="bg1"/>
          </a:solidFill>
        </p:spPr>
        <p:txBody>
          <a:bodyPr wrap="square" lIns="82021" tIns="41010" rIns="82021" bIns="41010" rtlCol="0">
            <a:spAutoFit/>
          </a:bodyPr>
          <a:lstStyle/>
          <a:p>
            <a:pPr algn="ctr">
              <a:lnSpc>
                <a:spcPct val="70000"/>
              </a:lnSpc>
            </a:pPr>
            <a:r>
              <a:rPr lang="en-US" sz="4000" b="1" i="1">
                <a:solidFill>
                  <a:srgbClr val="FF0000"/>
                </a:solidFill>
              </a:rPr>
              <a:t>KATA</a:t>
            </a:r>
            <a:endParaRPr lang="en-US" sz="3900" b="1" i="1">
              <a:solidFill>
                <a:srgbClr val="FF0000"/>
              </a:solidFill>
            </a:endParaRPr>
          </a:p>
        </p:txBody>
      </p:sp>
      <p:sp>
        <p:nvSpPr>
          <p:cNvPr id="7" name="Footer Placeholder 6"/>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15</a:t>
            </a:fld>
            <a:endParaRPr lang="en-US"/>
          </a:p>
        </p:txBody>
      </p:sp>
    </p:spTree>
    <p:extLst>
      <p:ext uri="{BB962C8B-B14F-4D97-AF65-F5344CB8AC3E}">
        <p14:creationId xmlns:p14="http://schemas.microsoft.com/office/powerpoint/2010/main" val="586497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6877"/>
            <a:ext cx="9144000" cy="736323"/>
          </a:xfrm>
          <a:prstGeom prst="rect">
            <a:avLst/>
          </a:prstGeom>
          <a:noFill/>
        </p:spPr>
        <p:txBody>
          <a:bodyPr wrap="square" lIns="82012" tIns="41005" rIns="82012" bIns="41005" rtlCol="0">
            <a:spAutoFit/>
          </a:bodyPr>
          <a:lstStyle/>
          <a:p>
            <a:pPr algn="ctr">
              <a:lnSpc>
                <a:spcPct val="80000"/>
              </a:lnSpc>
            </a:pPr>
            <a:r>
              <a:rPr lang="en-US" sz="2600" b="1"/>
              <a:t>Real life doesn't pass through such discrete stages,</a:t>
            </a:r>
          </a:p>
          <a:p>
            <a:pPr algn="ctr">
              <a:lnSpc>
                <a:spcPct val="80000"/>
              </a:lnSpc>
            </a:pPr>
            <a:r>
              <a:rPr lang="en-US" sz="2600" b="1"/>
              <a:t>but they are a useful way to depict the progression</a:t>
            </a:r>
          </a:p>
        </p:txBody>
      </p:sp>
      <p:sp>
        <p:nvSpPr>
          <p:cNvPr id="3" name="TextBox 2"/>
          <p:cNvSpPr txBox="1"/>
          <p:nvPr/>
        </p:nvSpPr>
        <p:spPr>
          <a:xfrm>
            <a:off x="595867" y="1565607"/>
            <a:ext cx="7999724" cy="4658934"/>
          </a:xfrm>
          <a:prstGeom prst="rect">
            <a:avLst/>
          </a:prstGeom>
          <a:noFill/>
        </p:spPr>
        <p:txBody>
          <a:bodyPr wrap="square" lIns="82012" tIns="41005" rIns="82012" bIns="41005" rtlCol="0">
            <a:spAutoFit/>
          </a:bodyPr>
          <a:lstStyle/>
          <a:p>
            <a:pPr>
              <a:lnSpc>
                <a:spcPct val="90000"/>
              </a:lnSpc>
            </a:pPr>
            <a:r>
              <a:rPr lang="en-US" sz="2200" b="1"/>
              <a:t>(1) </a:t>
            </a:r>
            <a:r>
              <a:rPr lang="en-US" sz="2200" b="1" u="sng">
                <a:solidFill>
                  <a:srgbClr val="FF0000"/>
                </a:solidFill>
              </a:rPr>
              <a:t>FOLLOW</a:t>
            </a:r>
            <a:r>
              <a:rPr lang="en-US" sz="2200" b="1"/>
              <a:t>:  Start by repeating each practice routine without modification, so you can absorb its fundamental pattern.  This</a:t>
            </a:r>
          </a:p>
          <a:p>
            <a:pPr>
              <a:lnSpc>
                <a:spcPct val="90000"/>
              </a:lnSpc>
            </a:pPr>
            <a:r>
              <a:rPr lang="en-US" sz="2200" b="1"/>
              <a:t>can take 1-2 months.  Concentrate on how to do the task without worrying too much about the underlying theory.</a:t>
            </a:r>
            <a:endParaRPr lang="en-US" sz="2200" b="1">
              <a:solidFill>
                <a:srgbClr val="FF0000"/>
              </a:solidFill>
            </a:endParaRPr>
          </a:p>
          <a:p>
            <a:pPr>
              <a:lnSpc>
                <a:spcPct val="90000"/>
              </a:lnSpc>
            </a:pPr>
            <a:r>
              <a:rPr lang="en-US" sz="2200" b="1"/>
              <a:t>    </a:t>
            </a:r>
          </a:p>
          <a:p>
            <a:pPr>
              <a:lnSpc>
                <a:spcPct val="90000"/>
              </a:lnSpc>
            </a:pPr>
            <a:r>
              <a:rPr lang="en-US" sz="2200" b="1"/>
              <a:t>(2) </a:t>
            </a:r>
            <a:r>
              <a:rPr lang="en-US" sz="2200" b="1" u="sng">
                <a:solidFill>
                  <a:srgbClr val="FF0000"/>
                </a:solidFill>
              </a:rPr>
              <a:t>DETACH</a:t>
            </a:r>
            <a:r>
              <a:rPr lang="en-US" sz="2200" b="1"/>
              <a:t>:  Once you've internalized the basic patterns you can branch out.  As the patterns get more habitual and you understand the 'why' behind them, you'll start to adapt them.</a:t>
            </a:r>
          </a:p>
          <a:p>
            <a:pPr>
              <a:lnSpc>
                <a:spcPct val="90000"/>
              </a:lnSpc>
            </a:pPr>
            <a:r>
              <a:rPr lang="en-US" sz="2200" b="1"/>
              <a:t> </a:t>
            </a:r>
          </a:p>
          <a:p>
            <a:pPr>
              <a:lnSpc>
                <a:spcPct val="90000"/>
              </a:lnSpc>
            </a:pPr>
            <a:r>
              <a:rPr lang="en-US" sz="2200" b="1"/>
              <a:t>(3) </a:t>
            </a:r>
            <a:r>
              <a:rPr lang="en-US" sz="2200" b="1" u="sng">
                <a:solidFill>
                  <a:srgbClr val="FF0000"/>
                </a:solidFill>
              </a:rPr>
              <a:t>FLUENCY</a:t>
            </a:r>
            <a:r>
              <a:rPr lang="en-US" sz="2200" b="1"/>
              <a:t>:  At this stage your actions become natural.  You don't have to think consciously about basics anymore, which makes you smoother, quicker and frees brain capacity for handling situational inputs.  At this stage you'll create your own approaches and readily fit what you've learned to many different circumstances, while sticking to basic underlying principles.</a:t>
            </a:r>
          </a:p>
        </p:txBody>
      </p:sp>
      <p:sp>
        <p:nvSpPr>
          <p:cNvPr id="4" name="TextBox 3"/>
          <p:cNvSpPr txBox="1"/>
          <p:nvPr/>
        </p:nvSpPr>
        <p:spPr>
          <a:xfrm>
            <a:off x="0" y="242924"/>
            <a:ext cx="9144000" cy="544476"/>
          </a:xfrm>
          <a:prstGeom prst="rect">
            <a:avLst/>
          </a:prstGeom>
          <a:noFill/>
        </p:spPr>
        <p:txBody>
          <a:bodyPr wrap="square" lIns="82012" tIns="41005" rIns="82012" bIns="41005" rtlCol="0">
            <a:spAutoFit/>
          </a:bodyPr>
          <a:lstStyle/>
          <a:p>
            <a:pPr algn="ctr">
              <a:lnSpc>
                <a:spcPct val="80000"/>
              </a:lnSpc>
            </a:pPr>
            <a:r>
              <a:rPr lang="en-US" sz="3600" b="1"/>
              <a:t>STAGES OF KATA PRACTICE</a:t>
            </a:r>
          </a:p>
        </p:txBody>
      </p:sp>
      <p:sp>
        <p:nvSpPr>
          <p:cNvPr id="6" name="Slide Number Placeholder 5"/>
          <p:cNvSpPr>
            <a:spLocks noGrp="1"/>
          </p:cNvSpPr>
          <p:nvPr>
            <p:ph type="sldNum" sz="quarter" idx="12"/>
          </p:nvPr>
        </p:nvSpPr>
        <p:spPr/>
        <p:txBody>
          <a:bodyPr/>
          <a:lstStyle/>
          <a:p>
            <a:fld id="{19CDB7C7-3034-0D43-9A4B-D565A3A468CE}" type="slidenum">
              <a:rPr lang="en-US"/>
              <a:pPr/>
              <a:t>16</a:t>
            </a:fld>
            <a:endParaRPr lang="en-US"/>
          </a:p>
        </p:txBody>
      </p:sp>
      <p:sp>
        <p:nvSpPr>
          <p:cNvPr id="7" name="Footer Placeholder 6"/>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125668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9-23 at 1.30.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67" y="505981"/>
            <a:ext cx="4274711" cy="1385139"/>
          </a:xfrm>
          <a:prstGeom prst="rect">
            <a:avLst/>
          </a:prstGeom>
        </p:spPr>
      </p:pic>
      <p:sp>
        <p:nvSpPr>
          <p:cNvPr id="2" name="TextBox 1"/>
          <p:cNvSpPr txBox="1"/>
          <p:nvPr/>
        </p:nvSpPr>
        <p:spPr>
          <a:xfrm>
            <a:off x="4749157" y="818397"/>
            <a:ext cx="4117612" cy="896601"/>
          </a:xfrm>
          <a:prstGeom prst="rect">
            <a:avLst/>
          </a:prstGeom>
          <a:noFill/>
        </p:spPr>
        <p:txBody>
          <a:bodyPr wrap="square" lIns="91354" tIns="45678" rIns="91354" bIns="45678" rtlCol="0">
            <a:spAutoFit/>
          </a:bodyPr>
          <a:lstStyle/>
          <a:p>
            <a:pPr>
              <a:lnSpc>
                <a:spcPct val="80000"/>
              </a:lnSpc>
            </a:pPr>
            <a:r>
              <a:rPr lang="en-US" sz="3200" b="1"/>
              <a:t>THE</a:t>
            </a:r>
          </a:p>
          <a:p>
            <a:pPr>
              <a:lnSpc>
                <a:spcPct val="80000"/>
              </a:lnSpc>
            </a:pPr>
            <a:r>
              <a:rPr lang="en-US" sz="3200" b="1"/>
              <a:t>IMPROVEMENT KATA</a:t>
            </a:r>
            <a:endParaRPr lang="en-US" sz="2800" b="1"/>
          </a:p>
        </p:txBody>
      </p:sp>
      <p:pic>
        <p:nvPicPr>
          <p:cNvPr id="9" name="Picture 8" descr="6-golf-co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190" y="3993736"/>
            <a:ext cx="2026294" cy="2123418"/>
          </a:xfrm>
          <a:prstGeom prst="rect">
            <a:avLst/>
          </a:prstGeom>
        </p:spPr>
      </p:pic>
      <p:sp>
        <p:nvSpPr>
          <p:cNvPr id="8" name="TextBox 7"/>
          <p:cNvSpPr txBox="1"/>
          <p:nvPr/>
        </p:nvSpPr>
        <p:spPr>
          <a:xfrm>
            <a:off x="848028" y="4456590"/>
            <a:ext cx="5179665" cy="1760427"/>
          </a:xfrm>
          <a:prstGeom prst="rect">
            <a:avLst/>
          </a:prstGeom>
          <a:noFill/>
        </p:spPr>
        <p:txBody>
          <a:bodyPr wrap="square" lIns="91354" tIns="45678" rIns="91354" bIns="45678" rtlCol="0">
            <a:spAutoFit/>
          </a:bodyPr>
          <a:lstStyle/>
          <a:p>
            <a:pPr>
              <a:lnSpc>
                <a:spcPct val="90000"/>
              </a:lnSpc>
            </a:pPr>
            <a:r>
              <a:rPr lang="en-US" sz="2400" b="1"/>
              <a:t>The Coaching Kata is a pattern for managers to follow in teaching the Improvement Kata pattern in daily work, so that it becomes part of an organization's culture.</a:t>
            </a:r>
          </a:p>
        </p:txBody>
      </p:sp>
      <p:sp>
        <p:nvSpPr>
          <p:cNvPr id="10" name="TextBox 9"/>
          <p:cNvSpPr txBox="1"/>
          <p:nvPr/>
        </p:nvSpPr>
        <p:spPr>
          <a:xfrm>
            <a:off x="839278" y="1986960"/>
            <a:ext cx="7599525" cy="1760427"/>
          </a:xfrm>
          <a:prstGeom prst="rect">
            <a:avLst/>
          </a:prstGeom>
          <a:noFill/>
        </p:spPr>
        <p:txBody>
          <a:bodyPr wrap="square" lIns="91354" tIns="45678" rIns="91354" bIns="45678" rtlCol="0">
            <a:spAutoFit/>
          </a:bodyPr>
          <a:lstStyle/>
          <a:p>
            <a:pPr>
              <a:lnSpc>
                <a:spcPct val="90000"/>
              </a:lnSpc>
            </a:pPr>
            <a:r>
              <a:rPr lang="en-US" sz="2400" b="1"/>
              <a:t>The Improvement Kata is a model of the human creative process.  It’s a 4-step pattern of establishing target conditions and then working iteratively (scientifically) through obstacles, by learning from them and adapting based on what's being learned.</a:t>
            </a:r>
          </a:p>
        </p:txBody>
      </p:sp>
      <p:sp>
        <p:nvSpPr>
          <p:cNvPr id="11" name="TextBox 10"/>
          <p:cNvSpPr txBox="1"/>
          <p:nvPr/>
        </p:nvSpPr>
        <p:spPr>
          <a:xfrm>
            <a:off x="830909" y="3935519"/>
            <a:ext cx="4117612" cy="502647"/>
          </a:xfrm>
          <a:prstGeom prst="rect">
            <a:avLst/>
          </a:prstGeom>
          <a:noFill/>
        </p:spPr>
        <p:txBody>
          <a:bodyPr wrap="square" lIns="91354" tIns="45678" rIns="91354" bIns="45678" rtlCol="0">
            <a:spAutoFit/>
          </a:bodyPr>
          <a:lstStyle/>
          <a:p>
            <a:pPr>
              <a:lnSpc>
                <a:spcPct val="80000"/>
              </a:lnSpc>
            </a:pPr>
            <a:r>
              <a:rPr lang="en-US" sz="3200" b="1"/>
              <a:t>THE COACHING KATA</a:t>
            </a:r>
            <a:endParaRPr lang="en-US" sz="2800" b="1"/>
          </a:p>
        </p:txBody>
      </p:sp>
      <p:sp>
        <p:nvSpPr>
          <p:cNvPr id="14"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17</a:t>
            </a:fld>
            <a:endParaRPr lang="en-US"/>
          </a:p>
        </p:txBody>
      </p:sp>
    </p:spTree>
    <p:extLst>
      <p:ext uri="{BB962C8B-B14F-4D97-AF65-F5344CB8AC3E}">
        <p14:creationId xmlns:p14="http://schemas.microsoft.com/office/powerpoint/2010/main" val="4273860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4929190" y="3187700"/>
            <a:ext cx="502920" cy="502920"/>
            <a:chOff x="4929190" y="4112298"/>
            <a:chExt cx="502920" cy="502920"/>
          </a:xfrm>
        </p:grpSpPr>
        <p:sp>
          <p:nvSpPr>
            <p:cNvPr id="39" name="Oval 38"/>
            <p:cNvSpPr/>
            <p:nvPr/>
          </p:nvSpPr>
          <p:spPr>
            <a:xfrm>
              <a:off x="4929190" y="4112298"/>
              <a:ext cx="502920" cy="5029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5042768" y="4225760"/>
              <a:ext cx="274320" cy="2743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5142102" y="4319972"/>
              <a:ext cx="82296" cy="82296"/>
            </a:xfrm>
            <a:prstGeom prst="ellipse">
              <a:avLst/>
            </a:prstGeom>
            <a:solidFill>
              <a:schemeClr val="tx1">
                <a:lumMod val="65000"/>
                <a:lumOff val="35000"/>
              </a:schemeClr>
            </a:solidFill>
            <a:ln w="63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1455800" y="254217"/>
            <a:ext cx="6143190" cy="97742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FOUR STEPS OF THE IMPROVEMENT KATA MODEL</a:t>
            </a:r>
          </a:p>
        </p:txBody>
      </p:sp>
      <p:sp>
        <p:nvSpPr>
          <p:cNvPr id="7" name="Rounded Rectangle 6"/>
          <p:cNvSpPr>
            <a:spLocks noChangeAspect="1"/>
          </p:cNvSpPr>
          <p:nvPr/>
        </p:nvSpPr>
        <p:spPr>
          <a:xfrm>
            <a:off x="6494471" y="2376737"/>
            <a:ext cx="204385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8" name="Rounded Rectangle 7"/>
          <p:cNvSpPr>
            <a:spLocks noChangeAspect="1"/>
          </p:cNvSpPr>
          <p:nvPr/>
        </p:nvSpPr>
        <p:spPr>
          <a:xfrm>
            <a:off x="2480999"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9" name="Rounded Rectangle 8"/>
          <p:cNvSpPr>
            <a:spLocks noChangeAspect="1"/>
          </p:cNvSpPr>
          <p:nvPr/>
        </p:nvSpPr>
        <p:spPr>
          <a:xfrm>
            <a:off x="627718"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0" name="Rounded Rectangle 9"/>
          <p:cNvSpPr>
            <a:spLocks noChangeAspect="1"/>
          </p:cNvSpPr>
          <p:nvPr/>
        </p:nvSpPr>
        <p:spPr>
          <a:xfrm>
            <a:off x="4341908"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1" name="TextBox 10"/>
          <p:cNvSpPr txBox="1"/>
          <p:nvPr/>
        </p:nvSpPr>
        <p:spPr>
          <a:xfrm>
            <a:off x="627718" y="2422897"/>
            <a:ext cx="1691405" cy="835335"/>
          </a:xfrm>
          <a:prstGeom prst="rect">
            <a:avLst/>
          </a:prstGeom>
          <a:noFill/>
        </p:spPr>
        <p:txBody>
          <a:bodyPr wrap="square" lIns="81994" tIns="40995" rIns="81994" bIns="40995"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12" name="TextBox 11"/>
          <p:cNvSpPr txBox="1"/>
          <p:nvPr/>
        </p:nvSpPr>
        <p:spPr>
          <a:xfrm>
            <a:off x="2481002" y="2437409"/>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Grasp the</a:t>
            </a:r>
          </a:p>
          <a:p>
            <a:pPr algn="ctr">
              <a:lnSpc>
                <a:spcPct val="80000"/>
              </a:lnSpc>
            </a:pPr>
            <a:r>
              <a:rPr lang="en-US" b="1">
                <a:solidFill>
                  <a:srgbClr val="FF0000"/>
                </a:solidFill>
                <a:latin typeface="Helvetica"/>
                <a:cs typeface="Helvetica"/>
              </a:rPr>
              <a:t>Current</a:t>
            </a:r>
          </a:p>
          <a:p>
            <a:pPr algn="ctr">
              <a:lnSpc>
                <a:spcPct val="80000"/>
              </a:lnSpc>
            </a:pPr>
            <a:r>
              <a:rPr lang="en-US" b="1">
                <a:solidFill>
                  <a:srgbClr val="FF0000"/>
                </a:solidFill>
                <a:latin typeface="Helvetica"/>
                <a:cs typeface="Helvetica"/>
              </a:rPr>
              <a:t>Condition</a:t>
            </a:r>
          </a:p>
        </p:txBody>
      </p:sp>
      <p:sp>
        <p:nvSpPr>
          <p:cNvPr id="13" name="TextBox 12"/>
          <p:cNvSpPr txBox="1"/>
          <p:nvPr/>
        </p:nvSpPr>
        <p:spPr>
          <a:xfrm>
            <a:off x="4341908" y="2435723"/>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Establish the</a:t>
            </a:r>
          </a:p>
          <a:p>
            <a:pPr algn="ctr">
              <a:lnSpc>
                <a:spcPct val="80000"/>
              </a:lnSpc>
            </a:pPr>
            <a:r>
              <a:rPr lang="en-US" b="1">
                <a:solidFill>
                  <a:srgbClr val="FF0000"/>
                </a:solidFill>
                <a:latin typeface="Helvetica"/>
                <a:cs typeface="Helvetica"/>
              </a:rPr>
              <a:t>Next Target</a:t>
            </a:r>
          </a:p>
          <a:p>
            <a:pPr algn="ctr">
              <a:lnSpc>
                <a:spcPct val="80000"/>
              </a:lnSpc>
            </a:pPr>
            <a:r>
              <a:rPr lang="en-US" b="1">
                <a:solidFill>
                  <a:srgbClr val="FF0000"/>
                </a:solidFill>
                <a:latin typeface="Helvetica"/>
                <a:cs typeface="Helvetica"/>
              </a:rPr>
              <a:t>Condition</a:t>
            </a:r>
          </a:p>
        </p:txBody>
      </p:sp>
      <p:pic>
        <p:nvPicPr>
          <p:cNvPr id="14" name="Picture 13" descr="stock-vector-stick-figure-positions-set-vector-113066176.jpg"/>
          <p:cNvPicPr>
            <a:picLocks noChangeAspect="1"/>
          </p:cNvPicPr>
          <p:nvPr/>
        </p:nvPicPr>
        <p:blipFill rotWithShape="1">
          <a:blip r:embed="rId2">
            <a:extLst>
              <a:ext uri="{BEBA8EAE-BF5A-486C-A8C5-ECC9F3942E4B}">
                <a14:imgProps xmlns:a14="http://schemas.microsoft.com/office/drawing/2010/main">
                  <a14:imgLayer r:embed="rId3">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3406740"/>
            <a:ext cx="489149" cy="911711"/>
          </a:xfrm>
          <a:prstGeom prst="rect">
            <a:avLst/>
          </a:prstGeom>
        </p:spPr>
      </p:pic>
      <p:pic>
        <p:nvPicPr>
          <p:cNvPr id="15" name="Picture 14" descr="stock-vector-stick-figure-positions-set-vector-113066176.jpg"/>
          <p:cNvPicPr>
            <a:picLocks noChangeAspect="1"/>
          </p:cNvPicPr>
          <p:nvPr/>
        </p:nvPicPr>
        <p:blipFill rotWithShape="1">
          <a:blip r:embed="rId2">
            <a:extLst>
              <a:ext uri="{BEBA8EAE-BF5A-486C-A8C5-ECC9F3942E4B}">
                <a14:imgProps xmlns:a14="http://schemas.microsoft.com/office/drawing/2010/main">
                  <a14:imgLayer r:embed="rId4">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3401808"/>
            <a:ext cx="489150" cy="911711"/>
          </a:xfrm>
          <a:prstGeom prst="rect">
            <a:avLst/>
          </a:prstGeom>
        </p:spPr>
      </p:pic>
      <p:grpSp>
        <p:nvGrpSpPr>
          <p:cNvPr id="16" name="Group 15"/>
          <p:cNvGrpSpPr/>
          <p:nvPr/>
        </p:nvGrpSpPr>
        <p:grpSpPr>
          <a:xfrm>
            <a:off x="6575400" y="3141690"/>
            <a:ext cx="1890359" cy="1194099"/>
            <a:chOff x="7206198" y="3532935"/>
            <a:chExt cx="2079395" cy="1353312"/>
          </a:xfrm>
        </p:grpSpPr>
        <p:pic>
          <p:nvPicPr>
            <p:cNvPr id="17" name="Picture 16" descr="man-on-stairs.png"/>
            <p:cNvPicPr>
              <a:picLocks noChangeAspect="1"/>
            </p:cNvPicPr>
            <p:nvPr/>
          </p:nvPicPr>
          <p:blipFill rotWithShape="1">
            <a:blip r:embed="rId5">
              <a:extLst>
                <a:ext uri="{28A0092B-C50C-407E-A947-70E740481C1C}">
                  <a14:useLocalDpi xmlns:a14="http://schemas.microsoft.com/office/drawing/2010/main" val="0"/>
                </a:ext>
              </a:extLst>
            </a:blip>
            <a:srcRect l="4600" t="12000" r="2400" b="13600"/>
            <a:stretch/>
          </p:blipFill>
          <p:spPr>
            <a:xfrm>
              <a:off x="7584708" y="3532935"/>
              <a:ext cx="1517244" cy="1213795"/>
            </a:xfrm>
            <a:prstGeom prst="rect">
              <a:avLst/>
            </a:prstGeom>
          </p:spPr>
        </p:pic>
        <p:sp>
          <p:nvSpPr>
            <p:cNvPr id="18" name="Oval 17"/>
            <p:cNvSpPr>
              <a:spLocks noChangeAspect="1"/>
            </p:cNvSpPr>
            <p:nvPr/>
          </p:nvSpPr>
          <p:spPr>
            <a:xfrm>
              <a:off x="7289907" y="45011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206198" y="4556406"/>
              <a:ext cx="547524" cy="308118"/>
            </a:xfrm>
            <a:prstGeom prst="rect">
              <a:avLst/>
            </a:prstGeom>
            <a:noFill/>
          </p:spPr>
          <p:txBody>
            <a:bodyPr wrap="square" rtlCol="0">
              <a:spAutoFit/>
            </a:bodyPr>
            <a:lstStyle/>
            <a:p>
              <a:pPr algn="ctr">
                <a:lnSpc>
                  <a:spcPct val="80000"/>
                </a:lnSpc>
              </a:pPr>
              <a:r>
                <a:rPr lang="en-US" sz="1400" b="1">
                  <a:latin typeface="Helvetica"/>
                  <a:cs typeface="Helvetica"/>
                </a:rPr>
                <a:t>CC</a:t>
              </a:r>
            </a:p>
          </p:txBody>
        </p:sp>
        <p:sp>
          <p:nvSpPr>
            <p:cNvPr id="20" name="Oval 19"/>
            <p:cNvSpPr>
              <a:spLocks noChangeAspect="1"/>
            </p:cNvSpPr>
            <p:nvPr/>
          </p:nvSpPr>
          <p:spPr>
            <a:xfrm>
              <a:off x="8812455" y="36640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728925" y="3716887"/>
              <a:ext cx="556668" cy="308118"/>
            </a:xfrm>
            <a:prstGeom prst="rect">
              <a:avLst/>
            </a:prstGeom>
            <a:noFill/>
          </p:spPr>
          <p:txBody>
            <a:bodyPr wrap="square" rtlCol="0">
              <a:spAutoFit/>
            </a:bodyPr>
            <a:lstStyle/>
            <a:p>
              <a:pPr algn="ctr">
                <a:lnSpc>
                  <a:spcPct val="80000"/>
                </a:lnSpc>
              </a:pPr>
              <a:r>
                <a:rPr lang="en-US" sz="1400" b="1">
                  <a:latin typeface="Helvetica"/>
                  <a:cs typeface="Helvetica"/>
                </a:rPr>
                <a:t>TC</a:t>
              </a:r>
            </a:p>
          </p:txBody>
        </p:sp>
      </p:grpSp>
      <p:sp>
        <p:nvSpPr>
          <p:cNvPr id="23" name="TextBox 22"/>
          <p:cNvSpPr txBox="1"/>
          <p:nvPr/>
        </p:nvSpPr>
        <p:spPr>
          <a:xfrm>
            <a:off x="1173389" y="1794624"/>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1</a:t>
            </a:r>
          </a:p>
        </p:txBody>
      </p:sp>
      <p:sp>
        <p:nvSpPr>
          <p:cNvPr id="24" name="TextBox 23"/>
          <p:cNvSpPr txBox="1"/>
          <p:nvPr/>
        </p:nvSpPr>
        <p:spPr>
          <a:xfrm>
            <a:off x="3023949" y="1782827"/>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2</a:t>
            </a:r>
          </a:p>
        </p:txBody>
      </p:sp>
      <p:sp>
        <p:nvSpPr>
          <p:cNvPr id="25" name="TextBox 24"/>
          <p:cNvSpPr txBox="1"/>
          <p:nvPr/>
        </p:nvSpPr>
        <p:spPr>
          <a:xfrm>
            <a:off x="4875040" y="1782827"/>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3</a:t>
            </a:r>
          </a:p>
        </p:txBody>
      </p:sp>
      <p:sp>
        <p:nvSpPr>
          <p:cNvPr id="26" name="TextBox 25"/>
          <p:cNvSpPr txBox="1"/>
          <p:nvPr/>
        </p:nvSpPr>
        <p:spPr>
          <a:xfrm>
            <a:off x="7178899" y="1782827"/>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4</a:t>
            </a:r>
          </a:p>
        </p:txBody>
      </p:sp>
      <p:cxnSp>
        <p:nvCxnSpPr>
          <p:cNvPr id="27" name="Straight Arrow Connector 26"/>
          <p:cNvCxnSpPr/>
          <p:nvPr/>
        </p:nvCxnSpPr>
        <p:spPr>
          <a:xfrm>
            <a:off x="1816443"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99133"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558124"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494471" y="2412233"/>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FF0000"/>
                </a:solidFill>
                <a:latin typeface="Helvetica"/>
                <a:cs typeface="Helvetica"/>
              </a:rPr>
              <a:t>Experiment</a:t>
            </a:r>
          </a:p>
          <a:p>
            <a:pPr algn="ctr">
              <a:lnSpc>
                <a:spcPct val="80000"/>
              </a:lnSpc>
            </a:pPr>
            <a:r>
              <a:rPr lang="en-US" b="1">
                <a:solidFill>
                  <a:srgbClr val="000000"/>
                </a:solidFill>
                <a:latin typeface="Helvetica"/>
                <a:cs typeface="Helvetica"/>
              </a:rPr>
              <a:t>Toward the Target Condition</a:t>
            </a:r>
          </a:p>
        </p:txBody>
      </p:sp>
      <p:cxnSp>
        <p:nvCxnSpPr>
          <p:cNvPr id="31" name="Straight Connector 30"/>
          <p:cNvCxnSpPr/>
          <p:nvPr/>
        </p:nvCxnSpPr>
        <p:spPr>
          <a:xfrm>
            <a:off x="627719" y="4777214"/>
            <a:ext cx="5405597" cy="0"/>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590803" y="4494463"/>
            <a:ext cx="1515575" cy="695553"/>
          </a:xfrm>
          <a:prstGeom prst="rect">
            <a:avLst/>
          </a:prstGeom>
          <a:solidFill>
            <a:schemeClr val="bg1"/>
          </a:solidFill>
        </p:spPr>
        <p:txBody>
          <a:bodyPr wrap="square" lIns="91407" tIns="45704" rIns="91407" bIns="45704" rtlCol="0">
            <a:spAutoFit/>
          </a:bodyPr>
          <a:lstStyle/>
          <a:p>
            <a:pPr algn="ctr">
              <a:lnSpc>
                <a:spcPct val="80000"/>
              </a:lnSpc>
            </a:pPr>
            <a:r>
              <a:rPr lang="en-US" sz="2400" b="1">
                <a:solidFill>
                  <a:srgbClr val="FF0000"/>
                </a:solidFill>
                <a:latin typeface="Helvetica"/>
                <a:cs typeface="Helvetica"/>
              </a:rPr>
              <a:t>Planning</a:t>
            </a:r>
          </a:p>
          <a:p>
            <a:pPr algn="ctr">
              <a:lnSpc>
                <a:spcPct val="80000"/>
              </a:lnSpc>
            </a:pPr>
            <a:r>
              <a:rPr lang="en-US" sz="2400" b="1">
                <a:solidFill>
                  <a:srgbClr val="FF0000"/>
                </a:solidFill>
                <a:latin typeface="Helvetica"/>
                <a:cs typeface="Helvetica"/>
              </a:rPr>
              <a:t>Phase</a:t>
            </a:r>
          </a:p>
        </p:txBody>
      </p:sp>
      <p:sp>
        <p:nvSpPr>
          <p:cNvPr id="33" name="TextBox 32"/>
          <p:cNvSpPr txBox="1"/>
          <p:nvPr/>
        </p:nvSpPr>
        <p:spPr>
          <a:xfrm>
            <a:off x="6672857" y="4496704"/>
            <a:ext cx="1721975" cy="695553"/>
          </a:xfrm>
          <a:prstGeom prst="rect">
            <a:avLst/>
          </a:prstGeom>
          <a:solidFill>
            <a:schemeClr val="bg1"/>
          </a:solidFill>
        </p:spPr>
        <p:txBody>
          <a:bodyPr wrap="square" lIns="91407" tIns="45704" rIns="91407" bIns="45704" rtlCol="0">
            <a:spAutoFit/>
          </a:bodyPr>
          <a:lstStyle/>
          <a:p>
            <a:pPr algn="ctr">
              <a:lnSpc>
                <a:spcPct val="80000"/>
              </a:lnSpc>
            </a:pPr>
            <a:r>
              <a:rPr lang="en-US" sz="2400" b="1">
                <a:solidFill>
                  <a:srgbClr val="FF0000"/>
                </a:solidFill>
                <a:latin typeface="Helvetica"/>
                <a:cs typeface="Helvetica"/>
              </a:rPr>
              <a:t>Executing</a:t>
            </a:r>
          </a:p>
          <a:p>
            <a:pPr algn="ctr">
              <a:lnSpc>
                <a:spcPct val="80000"/>
              </a:lnSpc>
            </a:pPr>
            <a:r>
              <a:rPr lang="en-US" sz="2400" b="1">
                <a:solidFill>
                  <a:srgbClr val="FF0000"/>
                </a:solidFill>
                <a:latin typeface="Helvetica"/>
                <a:cs typeface="Helvetica"/>
              </a:rPr>
              <a:t>Phase</a:t>
            </a:r>
          </a:p>
        </p:txBody>
      </p:sp>
      <p:sp>
        <p:nvSpPr>
          <p:cNvPr id="2" name="TextBox 1"/>
          <p:cNvSpPr txBox="1"/>
          <p:nvPr/>
        </p:nvSpPr>
        <p:spPr>
          <a:xfrm>
            <a:off x="638481" y="1197621"/>
            <a:ext cx="7827278"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pattern of working</a:t>
            </a:r>
          </a:p>
        </p:txBody>
      </p:sp>
      <p:sp>
        <p:nvSpPr>
          <p:cNvPr id="34" name="TextBox 33"/>
          <p:cNvSpPr txBox="1"/>
          <p:nvPr/>
        </p:nvSpPr>
        <p:spPr>
          <a:xfrm>
            <a:off x="489099" y="5218806"/>
            <a:ext cx="8157323" cy="1140803"/>
          </a:xfrm>
          <a:prstGeom prst="rect">
            <a:avLst/>
          </a:prstGeom>
          <a:noFill/>
        </p:spPr>
        <p:txBody>
          <a:bodyPr wrap="square" lIns="91407" tIns="45704" rIns="91407" bIns="45704" rtlCol="0">
            <a:spAutoFit/>
          </a:bodyPr>
          <a:lstStyle/>
          <a:p>
            <a:pPr algn="ctr">
              <a:lnSpc>
                <a:spcPct val="80000"/>
              </a:lnSpc>
            </a:pPr>
            <a:r>
              <a:rPr lang="en-US" sz="2800" b="1"/>
              <a:t>The Improvement Kata model comes from</a:t>
            </a:r>
          </a:p>
          <a:p>
            <a:pPr algn="ctr">
              <a:lnSpc>
                <a:spcPct val="80000"/>
              </a:lnSpc>
            </a:pPr>
            <a:r>
              <a:rPr lang="en-US" sz="2800" b="1"/>
              <a:t>research into how Toyota manages people,</a:t>
            </a:r>
          </a:p>
          <a:p>
            <a:pPr algn="ctr">
              <a:lnSpc>
                <a:spcPct val="80000"/>
              </a:lnSpc>
            </a:pPr>
            <a:r>
              <a:rPr lang="en-US" sz="2800" b="1"/>
              <a:t>which is summarized in the book “Toyota Kata”</a:t>
            </a: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18</a:t>
            </a:fld>
            <a:endParaRPr lang="en-US"/>
          </a:p>
        </p:txBody>
      </p:sp>
      <p:pic>
        <p:nvPicPr>
          <p:cNvPr id="42" name="Picture 41" descr="stock-vector-black-and-white-vector-illustration-of-man-looking-through-binoculars-128093363.jpg"/>
          <p:cNvPicPr>
            <a:picLocks noChangeAspect="1"/>
          </p:cNvPicPr>
          <p:nvPr/>
        </p:nvPicPr>
        <p:blipFill rotWithShape="1">
          <a:blip r:embed="rId6">
            <a:extLst>
              <a:ext uri="{28A0092B-C50C-407E-A947-70E740481C1C}">
                <a14:useLocalDpi xmlns:a14="http://schemas.microsoft.com/office/drawing/2010/main" val="0"/>
              </a:ext>
            </a:extLst>
          </a:blip>
          <a:srcRect t="-1" b="33417"/>
          <a:stretch/>
        </p:blipFill>
        <p:spPr>
          <a:xfrm>
            <a:off x="1009340" y="3263990"/>
            <a:ext cx="921060" cy="990511"/>
          </a:xfrm>
          <a:prstGeom prst="rect">
            <a:avLst/>
          </a:prstGeom>
        </p:spPr>
      </p:pic>
      <p:grpSp>
        <p:nvGrpSpPr>
          <p:cNvPr id="44" name="Group 43"/>
          <p:cNvGrpSpPr/>
          <p:nvPr/>
        </p:nvGrpSpPr>
        <p:grpSpPr>
          <a:xfrm>
            <a:off x="2794001" y="3240501"/>
            <a:ext cx="1149639" cy="1039400"/>
            <a:chOff x="2794001" y="3240501"/>
            <a:chExt cx="1149639" cy="1039400"/>
          </a:xfrm>
        </p:grpSpPr>
        <p:pic>
          <p:nvPicPr>
            <p:cNvPr id="45" name="Picture 44" descr="Guy with Magnifying Glas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46" name="Rectangle 45"/>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8762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nga-figure-in-action-poses.png"/>
          <p:cNvPicPr>
            <a:picLocks noChangeAspect="1"/>
          </p:cNvPicPr>
          <p:nvPr/>
        </p:nvPicPr>
        <p:blipFill rotWithShape="1">
          <a:blip r:embed="rId2">
            <a:extLst>
              <a:ext uri="{28A0092B-C50C-407E-A947-70E740481C1C}">
                <a14:useLocalDpi xmlns:a14="http://schemas.microsoft.com/office/drawing/2010/main" val="0"/>
              </a:ext>
            </a:extLst>
          </a:blip>
          <a:srcRect l="1774" t="1853" r="65836" b="10581"/>
          <a:stretch/>
        </p:blipFill>
        <p:spPr>
          <a:xfrm>
            <a:off x="7046357" y="3859230"/>
            <a:ext cx="992356" cy="1458399"/>
          </a:xfrm>
          <a:prstGeom prst="rect">
            <a:avLst/>
          </a:prstGeom>
        </p:spPr>
      </p:pic>
      <p:cxnSp>
        <p:nvCxnSpPr>
          <p:cNvPr id="5" name="Straight Arrow Connector 4"/>
          <p:cNvCxnSpPr/>
          <p:nvPr/>
        </p:nvCxnSpPr>
        <p:spPr>
          <a:xfrm flipH="1">
            <a:off x="3860384" y="2836517"/>
            <a:ext cx="102541" cy="1025495"/>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058477" y="2954533"/>
            <a:ext cx="47327" cy="1104380"/>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099428" y="2928083"/>
            <a:ext cx="152400" cy="893046"/>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474248" y="2844800"/>
            <a:ext cx="63103" cy="1072825"/>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50391" y="197674"/>
            <a:ext cx="8454503" cy="997142"/>
          </a:xfrm>
          <a:prstGeom prst="rect">
            <a:avLst/>
          </a:prstGeom>
          <a:noFill/>
        </p:spPr>
        <p:txBody>
          <a:bodyPr wrap="square" lIns="91354" tIns="45678" rIns="91354" bIns="45678" rtlCol="0">
            <a:spAutoFit/>
          </a:bodyPr>
          <a:lstStyle/>
          <a:p>
            <a:pPr algn="ctr">
              <a:lnSpc>
                <a:spcPct val="80000"/>
              </a:lnSpc>
            </a:pPr>
            <a:r>
              <a:rPr lang="en-US" sz="3600" b="1"/>
              <a:t>THERE ARE PRACTICE ROUTINES FOR</a:t>
            </a:r>
          </a:p>
          <a:p>
            <a:pPr algn="ctr">
              <a:lnSpc>
                <a:spcPct val="80000"/>
              </a:lnSpc>
            </a:pPr>
            <a:r>
              <a:rPr lang="en-US" sz="3600" b="1"/>
              <a:t>EACH STEP OF THE IMPROVEMENT KATA</a:t>
            </a:r>
          </a:p>
        </p:txBody>
      </p:sp>
      <p:sp>
        <p:nvSpPr>
          <p:cNvPr id="6" name="TextBox 5"/>
          <p:cNvSpPr txBox="1"/>
          <p:nvPr/>
        </p:nvSpPr>
        <p:spPr>
          <a:xfrm>
            <a:off x="533400" y="1923756"/>
            <a:ext cx="2327430" cy="1482457"/>
          </a:xfrm>
          <a:prstGeom prst="rect">
            <a:avLst/>
          </a:prstGeom>
          <a:noFill/>
        </p:spPr>
        <p:txBody>
          <a:bodyPr wrap="square" lIns="91407" tIns="45704" rIns="91407" bIns="45704" rtlCol="0">
            <a:spAutoFit/>
          </a:bodyPr>
          <a:lstStyle/>
          <a:p>
            <a:pPr algn="r">
              <a:lnSpc>
                <a:spcPct val="90000"/>
              </a:lnSpc>
            </a:pPr>
            <a:r>
              <a:rPr lang="en-US" sz="2000" b="1">
                <a:solidFill>
                  <a:srgbClr val="000000"/>
                </a:solidFill>
                <a:latin typeface="Helvetica"/>
                <a:cs typeface="Helvetica"/>
              </a:rPr>
              <a:t>The </a:t>
            </a:r>
            <a:r>
              <a:rPr lang="en-US" sz="2000" b="1">
                <a:solidFill>
                  <a:srgbClr val="FF0000"/>
                </a:solidFill>
                <a:latin typeface="Helvetica"/>
                <a:cs typeface="Helvetica"/>
              </a:rPr>
              <a:t>scientific pattern</a:t>
            </a:r>
            <a:r>
              <a:rPr lang="en-US" sz="2000" b="1">
                <a:solidFill>
                  <a:srgbClr val="000000"/>
                </a:solidFill>
                <a:latin typeface="Helvetica"/>
                <a:cs typeface="Helvetica"/>
              </a:rPr>
              <a:t> of the Improvement Kata model is universal</a:t>
            </a:r>
          </a:p>
        </p:txBody>
      </p:sp>
      <p:sp>
        <p:nvSpPr>
          <p:cNvPr id="9" name="TextBox 8"/>
          <p:cNvSpPr txBox="1"/>
          <p:nvPr/>
        </p:nvSpPr>
        <p:spPr>
          <a:xfrm>
            <a:off x="562499" y="3753240"/>
            <a:ext cx="2327430" cy="2036423"/>
          </a:xfrm>
          <a:prstGeom prst="rect">
            <a:avLst/>
          </a:prstGeom>
          <a:noFill/>
        </p:spPr>
        <p:txBody>
          <a:bodyPr wrap="square" lIns="91407" tIns="45704" rIns="91407" bIns="45704" rtlCol="0">
            <a:spAutoFit/>
          </a:bodyPr>
          <a:lstStyle/>
          <a:p>
            <a:pPr algn="r">
              <a:lnSpc>
                <a:spcPct val="90000"/>
              </a:lnSpc>
            </a:pPr>
            <a:r>
              <a:rPr lang="en-US" sz="2000" b="1">
                <a:solidFill>
                  <a:srgbClr val="000000"/>
                </a:solidFill>
                <a:latin typeface="Helvetica"/>
                <a:cs typeface="Helvetica"/>
              </a:rPr>
              <a:t>Structured </a:t>
            </a:r>
            <a:r>
              <a:rPr lang="en-US" sz="2000" b="1">
                <a:solidFill>
                  <a:srgbClr val="FF0000"/>
                </a:solidFill>
                <a:latin typeface="Helvetica"/>
                <a:cs typeface="Helvetica"/>
              </a:rPr>
              <a:t>practice routines </a:t>
            </a:r>
            <a:r>
              <a:rPr lang="en-US" sz="2000" b="1">
                <a:solidFill>
                  <a:srgbClr val="000000"/>
                </a:solidFill>
                <a:latin typeface="Helvetica"/>
                <a:cs typeface="Helvetica"/>
              </a:rPr>
              <a:t>are a way to begin to operationalize the IK pattern</a:t>
            </a:r>
          </a:p>
          <a:p>
            <a:pPr algn="r">
              <a:lnSpc>
                <a:spcPct val="90000"/>
              </a:lnSpc>
            </a:pPr>
            <a:r>
              <a:rPr lang="en-US" sz="2000" b="1">
                <a:solidFill>
                  <a:srgbClr val="000000"/>
                </a:solidFill>
                <a:latin typeface="Helvetica"/>
                <a:cs typeface="Helvetica"/>
              </a:rPr>
              <a:t>("Starter Kata")</a:t>
            </a:r>
          </a:p>
        </p:txBody>
      </p:sp>
      <p:pic>
        <p:nvPicPr>
          <p:cNvPr id="10" name="Picture 9" descr="Manga-figure-in-action-poses-2.png"/>
          <p:cNvPicPr>
            <a:picLocks noChangeAspect="1"/>
          </p:cNvPicPr>
          <p:nvPr/>
        </p:nvPicPr>
        <p:blipFill rotWithShape="1">
          <a:blip r:embed="rId3">
            <a:extLst>
              <a:ext uri="{28A0092B-C50C-407E-A947-70E740481C1C}">
                <a14:useLocalDpi xmlns:a14="http://schemas.microsoft.com/office/drawing/2010/main" val="0"/>
              </a:ext>
            </a:extLst>
          </a:blip>
          <a:srcRect t="4693" r="54876" b="48718"/>
          <a:stretch/>
        </p:blipFill>
        <p:spPr>
          <a:xfrm>
            <a:off x="3105722" y="3849813"/>
            <a:ext cx="1423986" cy="1458399"/>
          </a:xfrm>
          <a:prstGeom prst="rect">
            <a:avLst/>
          </a:prstGeom>
        </p:spPr>
      </p:pic>
      <p:pic>
        <p:nvPicPr>
          <p:cNvPr id="12" name="Picture 11" descr="Manga-figure-in-action-poses.png"/>
          <p:cNvPicPr>
            <a:picLocks noChangeAspect="1"/>
          </p:cNvPicPr>
          <p:nvPr/>
        </p:nvPicPr>
        <p:blipFill rotWithShape="1">
          <a:blip r:embed="rId2">
            <a:extLst>
              <a:ext uri="{28A0092B-C50C-407E-A947-70E740481C1C}">
                <a14:useLocalDpi xmlns:a14="http://schemas.microsoft.com/office/drawing/2010/main" val="0"/>
              </a:ext>
            </a:extLst>
          </a:blip>
          <a:srcRect l="41065" t="15196" r="33868" b="17665"/>
          <a:stretch/>
        </p:blipFill>
        <p:spPr>
          <a:xfrm>
            <a:off x="4632502" y="4094087"/>
            <a:ext cx="810092" cy="1179493"/>
          </a:xfrm>
          <a:prstGeom prst="rect">
            <a:avLst/>
          </a:prstGeom>
        </p:spPr>
      </p:pic>
      <p:pic>
        <p:nvPicPr>
          <p:cNvPr id="13" name="Picture 12" descr="Manga-figure-in-action-poses.png"/>
          <p:cNvPicPr>
            <a:picLocks noChangeAspect="1"/>
          </p:cNvPicPr>
          <p:nvPr/>
        </p:nvPicPr>
        <p:blipFill rotWithShape="1">
          <a:blip r:embed="rId2">
            <a:extLst>
              <a:ext uri="{28A0092B-C50C-407E-A947-70E740481C1C}">
                <a14:useLocalDpi xmlns:a14="http://schemas.microsoft.com/office/drawing/2010/main" val="0"/>
              </a:ext>
            </a:extLst>
          </a:blip>
          <a:srcRect l="70638" r="1772" b="2977"/>
          <a:stretch/>
        </p:blipFill>
        <p:spPr>
          <a:xfrm>
            <a:off x="5947030" y="3845684"/>
            <a:ext cx="765328" cy="1463040"/>
          </a:xfrm>
          <a:prstGeom prst="rect">
            <a:avLst/>
          </a:prstGeom>
        </p:spPr>
      </p:pic>
      <p:sp>
        <p:nvSpPr>
          <p:cNvPr id="3" name="TextBox 2"/>
          <p:cNvSpPr txBox="1"/>
          <p:nvPr/>
        </p:nvSpPr>
        <p:spPr>
          <a:xfrm>
            <a:off x="749171" y="1096333"/>
            <a:ext cx="7620000" cy="430887"/>
          </a:xfrm>
          <a:prstGeom prst="rect">
            <a:avLst/>
          </a:prstGeom>
          <a:noFill/>
        </p:spPr>
        <p:txBody>
          <a:bodyPr wrap="square" lIns="91407" tIns="45704" rIns="91407" bIns="45704" rtlCol="0">
            <a:spAutoFit/>
          </a:bodyPr>
          <a:lstStyle/>
          <a:p>
            <a:pPr algn="ctr">
              <a:lnSpc>
                <a:spcPct val="90000"/>
              </a:lnSpc>
            </a:pPr>
            <a:r>
              <a:rPr lang="en-US" sz="2400" b="1"/>
              <a:t>Get them in the online </a:t>
            </a:r>
            <a:r>
              <a:rPr lang="en-US" sz="2400" b="1" i="1"/>
              <a:t>IK &amp; CK Practice Guide*</a:t>
            </a:r>
            <a:endParaRPr lang="en-US" sz="2400" b="1"/>
          </a:p>
        </p:txBody>
      </p:sp>
      <p:sp>
        <p:nvSpPr>
          <p:cNvPr id="4" name="TextBox 3"/>
          <p:cNvSpPr txBox="1"/>
          <p:nvPr/>
        </p:nvSpPr>
        <p:spPr>
          <a:xfrm>
            <a:off x="494139" y="6133068"/>
            <a:ext cx="8077200" cy="369332"/>
          </a:xfrm>
          <a:prstGeom prst="rect">
            <a:avLst/>
          </a:prstGeom>
          <a:noFill/>
        </p:spPr>
        <p:txBody>
          <a:bodyPr wrap="square" lIns="91407" tIns="45704" rIns="91407" bIns="45704" rtlCol="0">
            <a:spAutoFit/>
          </a:bodyPr>
          <a:lstStyle/>
          <a:p>
            <a:pPr algn="ctr"/>
            <a:r>
              <a:rPr lang="en-US"/>
              <a:t>* http://www-personal.umich.edu/~mrother/Materials_to_Download.html</a:t>
            </a:r>
          </a:p>
        </p:txBody>
      </p:sp>
      <p:sp>
        <p:nvSpPr>
          <p:cNvPr id="7" name="Rectangle 6"/>
          <p:cNvSpPr/>
          <p:nvPr/>
        </p:nvSpPr>
        <p:spPr>
          <a:xfrm>
            <a:off x="573819" y="1629844"/>
            <a:ext cx="8010352" cy="4478856"/>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19" name="Straight Connector 18"/>
          <p:cNvCxnSpPr/>
          <p:nvPr/>
        </p:nvCxnSpPr>
        <p:spPr>
          <a:xfrm rot="5400000">
            <a:off x="727351" y="3863219"/>
            <a:ext cx="448889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2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19</a:t>
            </a:fld>
            <a:endParaRPr lang="en-US"/>
          </a:p>
        </p:txBody>
      </p:sp>
      <p:sp>
        <p:nvSpPr>
          <p:cNvPr id="20" name="TextBox 19"/>
          <p:cNvSpPr txBox="1"/>
          <p:nvPr/>
        </p:nvSpPr>
        <p:spPr>
          <a:xfrm>
            <a:off x="2971800" y="5296024"/>
            <a:ext cx="5612371" cy="766364"/>
          </a:xfrm>
          <a:prstGeom prst="rect">
            <a:avLst/>
          </a:prstGeom>
          <a:noFill/>
        </p:spPr>
        <p:txBody>
          <a:bodyPr wrap="square" rtlCol="0">
            <a:spAutoFit/>
          </a:bodyPr>
          <a:lstStyle/>
          <a:p>
            <a:pPr algn="ctr">
              <a:lnSpc>
                <a:spcPct val="80000"/>
              </a:lnSpc>
            </a:pPr>
            <a:r>
              <a:rPr lang="en-US"/>
              <a:t>The routines for each step of the Improvement Kata and Coaching Kata are </a:t>
            </a:r>
            <a:r>
              <a:rPr lang="en-US" b="1" i="1">
                <a:solidFill>
                  <a:srgbClr val="FF0000"/>
                </a:solidFill>
              </a:rPr>
              <a:t>practice drills</a:t>
            </a:r>
            <a:r>
              <a:rPr lang="en-US"/>
              <a:t> to help you develop</a:t>
            </a:r>
          </a:p>
          <a:p>
            <a:pPr algn="ctr">
              <a:lnSpc>
                <a:spcPct val="80000"/>
              </a:lnSpc>
            </a:pPr>
            <a:r>
              <a:rPr lang="en-US"/>
              <a:t>a scientific way of thinking</a:t>
            </a:r>
          </a:p>
        </p:txBody>
      </p:sp>
      <p:pic>
        <p:nvPicPr>
          <p:cNvPr id="2" name="Picture 1" descr="Screen shot 2015-09-23 at 2.06.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208" y="1788160"/>
            <a:ext cx="4818888" cy="1522071"/>
          </a:xfrm>
          <a:prstGeom prst="rect">
            <a:avLst/>
          </a:prstGeom>
        </p:spPr>
      </p:pic>
    </p:spTree>
    <p:extLst>
      <p:ext uri="{BB962C8B-B14F-4D97-AF65-F5344CB8AC3E}">
        <p14:creationId xmlns:p14="http://schemas.microsoft.com/office/powerpoint/2010/main" val="669599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descr="Slid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494" cy="6858000"/>
          </a:xfrm>
          <a:prstGeom prst="rect">
            <a:avLst/>
          </a:prstGeom>
        </p:spPr>
      </p:pic>
      <p:sp>
        <p:nvSpPr>
          <p:cNvPr id="4" name="Rectangle 3"/>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35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455800" y="254001"/>
            <a:ext cx="6143190" cy="534227"/>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QUICK DEFINITIONS</a:t>
            </a: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20</a:t>
            </a:fld>
            <a:endParaRPr lang="en-US"/>
          </a:p>
        </p:txBody>
      </p:sp>
      <p:sp>
        <p:nvSpPr>
          <p:cNvPr id="36" name="TextBox 35"/>
          <p:cNvSpPr txBox="1"/>
          <p:nvPr/>
        </p:nvSpPr>
        <p:spPr>
          <a:xfrm>
            <a:off x="944190" y="762001"/>
            <a:ext cx="7488610" cy="5693833"/>
          </a:xfrm>
          <a:prstGeom prst="rect">
            <a:avLst/>
          </a:prstGeom>
          <a:noFill/>
        </p:spPr>
        <p:txBody>
          <a:bodyPr wrap="square" lIns="91407" tIns="45704" rIns="91407" bIns="45704" rtlCol="0">
            <a:spAutoFit/>
          </a:bodyPr>
          <a:lstStyle/>
          <a:p>
            <a:pPr>
              <a:lnSpc>
                <a:spcPct val="90000"/>
              </a:lnSpc>
            </a:pPr>
            <a:r>
              <a:rPr lang="en-US" sz="2400" b="1">
                <a:solidFill>
                  <a:srgbClr val="FF0000"/>
                </a:solidFill>
              </a:rPr>
              <a:t>The Improvement Kata:</a:t>
            </a:r>
            <a:r>
              <a:rPr lang="en-US" sz="2400" b="1"/>
              <a:t>  Four steps for achieving challenging goals systematically and scientifically.</a:t>
            </a:r>
          </a:p>
          <a:p>
            <a:pPr>
              <a:lnSpc>
                <a:spcPct val="90000"/>
              </a:lnSpc>
            </a:pPr>
            <a:endParaRPr lang="en-US" sz="1400" b="1"/>
          </a:p>
          <a:p>
            <a:pPr lvl="0">
              <a:lnSpc>
                <a:spcPct val="90000"/>
              </a:lnSpc>
            </a:pPr>
            <a:r>
              <a:rPr lang="en-US" sz="2400" b="1">
                <a:solidFill>
                  <a:srgbClr val="FF0000"/>
                </a:solidFill>
              </a:rPr>
              <a:t>The Improvement Kata</a:t>
            </a:r>
            <a:r>
              <a:rPr lang="en-US" sz="2400" b="1"/>
              <a:t> is a teachable four-step model of the scientific way of thinking &amp; acting.</a:t>
            </a:r>
          </a:p>
          <a:p>
            <a:pPr>
              <a:lnSpc>
                <a:spcPct val="90000"/>
              </a:lnSpc>
            </a:pPr>
            <a:endParaRPr lang="en-US" sz="1400" b="1"/>
          </a:p>
          <a:p>
            <a:pPr>
              <a:lnSpc>
                <a:spcPct val="90000"/>
              </a:lnSpc>
            </a:pPr>
            <a:r>
              <a:rPr lang="en-US" sz="2400" b="1">
                <a:solidFill>
                  <a:srgbClr val="FF0000"/>
                </a:solidFill>
              </a:rPr>
              <a:t>The Improvement Kata</a:t>
            </a:r>
            <a:r>
              <a:rPr lang="en-US" sz="2400" b="1"/>
              <a:t> includes practice routines for</a:t>
            </a:r>
          </a:p>
          <a:p>
            <a:pPr>
              <a:lnSpc>
                <a:spcPct val="90000"/>
              </a:lnSpc>
            </a:pPr>
            <a:r>
              <a:rPr lang="en-US" sz="2400" b="1"/>
              <a:t>each step, for learning through practice how to work scientifically when you pursue goals in complex systems.</a:t>
            </a:r>
          </a:p>
          <a:p>
            <a:pPr>
              <a:lnSpc>
                <a:spcPct val="90000"/>
              </a:lnSpc>
            </a:pPr>
            <a:endParaRPr lang="en-US" sz="3600" b="1">
              <a:solidFill>
                <a:srgbClr val="FF0000"/>
              </a:solidFill>
            </a:endParaRPr>
          </a:p>
          <a:p>
            <a:pPr>
              <a:lnSpc>
                <a:spcPct val="90000"/>
              </a:lnSpc>
            </a:pPr>
            <a:r>
              <a:rPr lang="en-US" sz="2400" b="1">
                <a:solidFill>
                  <a:srgbClr val="FF0000"/>
                </a:solidFill>
              </a:rPr>
              <a:t>The Coaching Kata:</a:t>
            </a:r>
            <a:r>
              <a:rPr lang="en-US" sz="2400" b="1"/>
              <a:t>  Is a way of teaching the Improvement Kata pattern of thinking and acting.</a:t>
            </a:r>
          </a:p>
          <a:p>
            <a:pPr>
              <a:lnSpc>
                <a:spcPct val="90000"/>
              </a:lnSpc>
            </a:pPr>
            <a:endParaRPr lang="en-US" sz="1400" b="1"/>
          </a:p>
          <a:p>
            <a:pPr>
              <a:lnSpc>
                <a:spcPct val="90000"/>
              </a:lnSpc>
            </a:pPr>
            <a:r>
              <a:rPr lang="en-US" sz="2400" b="1">
                <a:solidFill>
                  <a:srgbClr val="FF0000"/>
                </a:solidFill>
              </a:rPr>
              <a:t>The Coaching Kata</a:t>
            </a:r>
            <a:r>
              <a:rPr lang="en-US" sz="2400" b="1"/>
              <a:t> is a practice routine for anyone who wants to teach the Improvement Kata pattern.</a:t>
            </a:r>
          </a:p>
          <a:p>
            <a:pPr>
              <a:lnSpc>
                <a:spcPct val="90000"/>
              </a:lnSpc>
            </a:pPr>
            <a:endParaRPr lang="en-US" sz="1400" b="1"/>
          </a:p>
          <a:p>
            <a:pPr>
              <a:lnSpc>
                <a:spcPct val="90000"/>
              </a:lnSpc>
            </a:pPr>
            <a:r>
              <a:rPr lang="en-US" sz="2400" b="1">
                <a:solidFill>
                  <a:srgbClr val="FF0000"/>
                </a:solidFill>
              </a:rPr>
              <a:t>The Coaching Kata</a:t>
            </a:r>
            <a:r>
              <a:rPr lang="en-US" sz="2400" b="1"/>
              <a:t> is a pattern for teaching the Improvement Kata.</a:t>
            </a:r>
          </a:p>
        </p:txBody>
      </p:sp>
      <p:cxnSp>
        <p:nvCxnSpPr>
          <p:cNvPr id="3" name="Straight Connector 2"/>
          <p:cNvCxnSpPr/>
          <p:nvPr/>
        </p:nvCxnSpPr>
        <p:spPr>
          <a:xfrm>
            <a:off x="3494350" y="3721100"/>
            <a:ext cx="20574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31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929190" y="3187700"/>
            <a:ext cx="502920" cy="502920"/>
            <a:chOff x="4929190" y="4112298"/>
            <a:chExt cx="502920" cy="502920"/>
          </a:xfrm>
        </p:grpSpPr>
        <p:sp>
          <p:nvSpPr>
            <p:cNvPr id="41" name="Oval 40"/>
            <p:cNvSpPr/>
            <p:nvPr/>
          </p:nvSpPr>
          <p:spPr>
            <a:xfrm>
              <a:off x="4929190" y="4112298"/>
              <a:ext cx="502920" cy="5029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5042768" y="4225760"/>
              <a:ext cx="274320" cy="2743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5142102" y="4319972"/>
              <a:ext cx="82296" cy="82296"/>
            </a:xfrm>
            <a:prstGeom prst="ellipse">
              <a:avLst/>
            </a:prstGeom>
            <a:solidFill>
              <a:schemeClr val="tx1">
                <a:lumMod val="65000"/>
                <a:lumOff val="35000"/>
              </a:schemeClr>
            </a:solidFill>
            <a:ln w="63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icture 38" descr="Pointing Figure.jpg"/>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2619" r="10991"/>
          <a:stretch/>
        </p:blipFill>
        <p:spPr>
          <a:xfrm>
            <a:off x="317500" y="4940300"/>
            <a:ext cx="1076292" cy="1621158"/>
          </a:xfrm>
          <a:prstGeom prst="rect">
            <a:avLst/>
          </a:prstGeom>
        </p:spPr>
      </p:pic>
      <p:sp>
        <p:nvSpPr>
          <p:cNvPr id="22" name="TextBox 21"/>
          <p:cNvSpPr txBox="1"/>
          <p:nvPr/>
        </p:nvSpPr>
        <p:spPr>
          <a:xfrm>
            <a:off x="1455800" y="254217"/>
            <a:ext cx="6143190" cy="97742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FOUR STEPS OF THE IMPROVEMENT KATA MODEL</a:t>
            </a:r>
          </a:p>
        </p:txBody>
      </p:sp>
      <p:sp>
        <p:nvSpPr>
          <p:cNvPr id="23" name="TextBox 22"/>
          <p:cNvSpPr txBox="1"/>
          <p:nvPr/>
        </p:nvSpPr>
        <p:spPr>
          <a:xfrm>
            <a:off x="1173389" y="1791079"/>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1</a:t>
            </a:r>
          </a:p>
        </p:txBody>
      </p:sp>
      <p:sp>
        <p:nvSpPr>
          <p:cNvPr id="24" name="TextBox 23"/>
          <p:cNvSpPr txBox="1"/>
          <p:nvPr/>
        </p:nvSpPr>
        <p:spPr>
          <a:xfrm>
            <a:off x="3023949" y="1779282"/>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2</a:t>
            </a:r>
          </a:p>
        </p:txBody>
      </p:sp>
      <p:sp>
        <p:nvSpPr>
          <p:cNvPr id="25" name="TextBox 24"/>
          <p:cNvSpPr txBox="1"/>
          <p:nvPr/>
        </p:nvSpPr>
        <p:spPr>
          <a:xfrm>
            <a:off x="4875040" y="1779282"/>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3</a:t>
            </a:r>
          </a:p>
        </p:txBody>
      </p:sp>
      <p:sp>
        <p:nvSpPr>
          <p:cNvPr id="26" name="TextBox 25"/>
          <p:cNvSpPr txBox="1"/>
          <p:nvPr/>
        </p:nvSpPr>
        <p:spPr>
          <a:xfrm>
            <a:off x="7178899" y="1779282"/>
            <a:ext cx="601372" cy="559913"/>
          </a:xfrm>
          <a:prstGeom prst="rect">
            <a:avLst/>
          </a:prstGeom>
          <a:noFill/>
        </p:spPr>
        <p:txBody>
          <a:bodyPr wrap="square" lIns="81994" tIns="40995" rIns="81994" bIns="40995" rtlCol="0">
            <a:spAutoFit/>
          </a:bodyPr>
          <a:lstStyle/>
          <a:p>
            <a:pPr algn="ctr"/>
            <a:r>
              <a:rPr lang="en-US" sz="3100" b="1">
                <a:latin typeface="Helvetica"/>
                <a:cs typeface="Helvetica"/>
              </a:rPr>
              <a:t>4</a:t>
            </a:r>
          </a:p>
        </p:txBody>
      </p:sp>
      <p:cxnSp>
        <p:nvCxnSpPr>
          <p:cNvPr id="27" name="Straight Arrow Connector 26"/>
          <p:cNvCxnSpPr/>
          <p:nvPr/>
        </p:nvCxnSpPr>
        <p:spPr>
          <a:xfrm>
            <a:off x="1816443" y="2083019"/>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699133" y="2083019"/>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558124" y="2083019"/>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638481" y="1197621"/>
            <a:ext cx="7827278"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pattern of working</a:t>
            </a:r>
          </a:p>
        </p:txBody>
      </p:sp>
      <p:sp>
        <p:nvSpPr>
          <p:cNvPr id="34" name="TextBox 33"/>
          <p:cNvSpPr txBox="1"/>
          <p:nvPr/>
        </p:nvSpPr>
        <p:spPr>
          <a:xfrm>
            <a:off x="1441352" y="5215527"/>
            <a:ext cx="7626448" cy="1065901"/>
          </a:xfrm>
          <a:prstGeom prst="rect">
            <a:avLst/>
          </a:prstGeom>
          <a:noFill/>
        </p:spPr>
        <p:txBody>
          <a:bodyPr wrap="square" lIns="91407" tIns="45704" rIns="91407" bIns="45704" rtlCol="0">
            <a:spAutoFit/>
          </a:bodyPr>
          <a:lstStyle/>
          <a:p>
            <a:pPr>
              <a:lnSpc>
                <a:spcPct val="80000"/>
              </a:lnSpc>
            </a:pPr>
            <a:r>
              <a:rPr lang="en-US" sz="2600" b="1"/>
              <a:t>Remember:  The Improvement Kata combines</a:t>
            </a:r>
          </a:p>
          <a:p>
            <a:pPr>
              <a:lnSpc>
                <a:spcPct val="80000"/>
              </a:lnSpc>
            </a:pPr>
            <a:r>
              <a:rPr lang="en-US" sz="2600" b="1" u="sng"/>
              <a:t>scientific steps</a:t>
            </a:r>
            <a:r>
              <a:rPr lang="en-US" sz="2600" b="1"/>
              <a:t> + </a:t>
            </a:r>
            <a:r>
              <a:rPr lang="en-US" sz="2600" b="1" u="sng"/>
              <a:t>techniques of deliberate practice</a:t>
            </a:r>
            <a:r>
              <a:rPr lang="en-US" sz="2600" b="1"/>
              <a:t> for each step, to develop effective problem solving skill</a:t>
            </a: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21</a:t>
            </a:fld>
            <a:endParaRPr lang="en-US"/>
          </a:p>
        </p:txBody>
      </p:sp>
      <p:sp>
        <p:nvSpPr>
          <p:cNvPr id="46" name="Rounded Rectangle 45"/>
          <p:cNvSpPr>
            <a:spLocks noChangeAspect="1"/>
          </p:cNvSpPr>
          <p:nvPr/>
        </p:nvSpPr>
        <p:spPr>
          <a:xfrm>
            <a:off x="6494471" y="2376737"/>
            <a:ext cx="204385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7" name="Rounded Rectangle 46"/>
          <p:cNvSpPr>
            <a:spLocks noChangeAspect="1"/>
          </p:cNvSpPr>
          <p:nvPr/>
        </p:nvSpPr>
        <p:spPr>
          <a:xfrm>
            <a:off x="2480999"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8" name="Rounded Rectangle 47"/>
          <p:cNvSpPr>
            <a:spLocks noChangeAspect="1"/>
          </p:cNvSpPr>
          <p:nvPr/>
        </p:nvSpPr>
        <p:spPr>
          <a:xfrm>
            <a:off x="627718"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9" name="Rounded Rectangle 48"/>
          <p:cNvSpPr>
            <a:spLocks noChangeAspect="1"/>
          </p:cNvSpPr>
          <p:nvPr/>
        </p:nvSpPr>
        <p:spPr>
          <a:xfrm>
            <a:off x="4341908" y="2376737"/>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50" name="TextBox 49"/>
          <p:cNvSpPr txBox="1"/>
          <p:nvPr/>
        </p:nvSpPr>
        <p:spPr>
          <a:xfrm>
            <a:off x="627718" y="2422897"/>
            <a:ext cx="1691405" cy="835335"/>
          </a:xfrm>
          <a:prstGeom prst="rect">
            <a:avLst/>
          </a:prstGeom>
          <a:noFill/>
        </p:spPr>
        <p:txBody>
          <a:bodyPr wrap="square" lIns="81994" tIns="40995" rIns="81994" bIns="40995"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51" name="TextBox 50"/>
          <p:cNvSpPr txBox="1"/>
          <p:nvPr/>
        </p:nvSpPr>
        <p:spPr>
          <a:xfrm>
            <a:off x="2481002" y="2437409"/>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Grasp the</a:t>
            </a:r>
          </a:p>
          <a:p>
            <a:pPr algn="ctr">
              <a:lnSpc>
                <a:spcPct val="80000"/>
              </a:lnSpc>
            </a:pPr>
            <a:r>
              <a:rPr lang="en-US" b="1">
                <a:solidFill>
                  <a:srgbClr val="FF0000"/>
                </a:solidFill>
                <a:latin typeface="Helvetica"/>
                <a:cs typeface="Helvetica"/>
              </a:rPr>
              <a:t>Current</a:t>
            </a:r>
          </a:p>
          <a:p>
            <a:pPr algn="ctr">
              <a:lnSpc>
                <a:spcPct val="80000"/>
              </a:lnSpc>
            </a:pPr>
            <a:r>
              <a:rPr lang="en-US" b="1">
                <a:solidFill>
                  <a:srgbClr val="FF0000"/>
                </a:solidFill>
                <a:latin typeface="Helvetica"/>
                <a:cs typeface="Helvetica"/>
              </a:rPr>
              <a:t>Condition</a:t>
            </a:r>
          </a:p>
        </p:txBody>
      </p:sp>
      <p:sp>
        <p:nvSpPr>
          <p:cNvPr id="52" name="TextBox 51"/>
          <p:cNvSpPr txBox="1"/>
          <p:nvPr/>
        </p:nvSpPr>
        <p:spPr>
          <a:xfrm>
            <a:off x="4341908" y="2435723"/>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Establish the</a:t>
            </a:r>
          </a:p>
          <a:p>
            <a:pPr algn="ctr">
              <a:lnSpc>
                <a:spcPct val="80000"/>
              </a:lnSpc>
            </a:pPr>
            <a:r>
              <a:rPr lang="en-US" b="1">
                <a:solidFill>
                  <a:srgbClr val="FF0000"/>
                </a:solidFill>
                <a:latin typeface="Helvetica"/>
                <a:cs typeface="Helvetica"/>
              </a:rPr>
              <a:t>Next Target</a:t>
            </a:r>
          </a:p>
          <a:p>
            <a:pPr algn="ctr">
              <a:lnSpc>
                <a:spcPct val="80000"/>
              </a:lnSpc>
            </a:pPr>
            <a:r>
              <a:rPr lang="en-US" b="1">
                <a:solidFill>
                  <a:srgbClr val="FF0000"/>
                </a:solidFill>
                <a:latin typeface="Helvetica"/>
                <a:cs typeface="Helvetica"/>
              </a:rPr>
              <a:t>Condition</a:t>
            </a:r>
          </a:p>
        </p:txBody>
      </p:sp>
      <p:pic>
        <p:nvPicPr>
          <p:cNvPr id="53" name="Picture 52"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4">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3406740"/>
            <a:ext cx="489149" cy="911711"/>
          </a:xfrm>
          <a:prstGeom prst="rect">
            <a:avLst/>
          </a:prstGeom>
        </p:spPr>
      </p:pic>
      <p:pic>
        <p:nvPicPr>
          <p:cNvPr id="54" name="Picture 53"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5">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3401808"/>
            <a:ext cx="489150" cy="911711"/>
          </a:xfrm>
          <a:prstGeom prst="rect">
            <a:avLst/>
          </a:prstGeom>
        </p:spPr>
      </p:pic>
      <p:grpSp>
        <p:nvGrpSpPr>
          <p:cNvPr id="55" name="Group 54"/>
          <p:cNvGrpSpPr/>
          <p:nvPr/>
        </p:nvGrpSpPr>
        <p:grpSpPr>
          <a:xfrm>
            <a:off x="6575400" y="3141690"/>
            <a:ext cx="1890359" cy="1194099"/>
            <a:chOff x="7206198" y="3532935"/>
            <a:chExt cx="2079395" cy="1353312"/>
          </a:xfrm>
        </p:grpSpPr>
        <p:pic>
          <p:nvPicPr>
            <p:cNvPr id="56" name="Picture 55" descr="man-on-stairs.png"/>
            <p:cNvPicPr>
              <a:picLocks noChangeAspect="1"/>
            </p:cNvPicPr>
            <p:nvPr/>
          </p:nvPicPr>
          <p:blipFill rotWithShape="1">
            <a:blip r:embed="rId6">
              <a:extLst>
                <a:ext uri="{28A0092B-C50C-407E-A947-70E740481C1C}">
                  <a14:useLocalDpi xmlns:a14="http://schemas.microsoft.com/office/drawing/2010/main" val="0"/>
                </a:ext>
              </a:extLst>
            </a:blip>
            <a:srcRect l="4600" t="12000" r="2400" b="13600"/>
            <a:stretch/>
          </p:blipFill>
          <p:spPr>
            <a:xfrm>
              <a:off x="7584708" y="3532935"/>
              <a:ext cx="1517244" cy="1213795"/>
            </a:xfrm>
            <a:prstGeom prst="rect">
              <a:avLst/>
            </a:prstGeom>
          </p:spPr>
        </p:pic>
        <p:sp>
          <p:nvSpPr>
            <p:cNvPr id="57" name="Oval 56"/>
            <p:cNvSpPr>
              <a:spLocks noChangeAspect="1"/>
            </p:cNvSpPr>
            <p:nvPr/>
          </p:nvSpPr>
          <p:spPr>
            <a:xfrm>
              <a:off x="7289907" y="45011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7206198" y="4556406"/>
              <a:ext cx="547524" cy="308118"/>
            </a:xfrm>
            <a:prstGeom prst="rect">
              <a:avLst/>
            </a:prstGeom>
            <a:noFill/>
          </p:spPr>
          <p:txBody>
            <a:bodyPr wrap="square" rtlCol="0">
              <a:spAutoFit/>
            </a:bodyPr>
            <a:lstStyle/>
            <a:p>
              <a:pPr algn="ctr">
                <a:lnSpc>
                  <a:spcPct val="80000"/>
                </a:lnSpc>
              </a:pPr>
              <a:r>
                <a:rPr lang="en-US" sz="1400" b="1">
                  <a:latin typeface="Helvetica"/>
                  <a:cs typeface="Helvetica"/>
                </a:rPr>
                <a:t>CC</a:t>
              </a:r>
            </a:p>
          </p:txBody>
        </p:sp>
        <p:sp>
          <p:nvSpPr>
            <p:cNvPr id="59" name="Oval 58"/>
            <p:cNvSpPr>
              <a:spLocks noChangeAspect="1"/>
            </p:cNvSpPr>
            <p:nvPr/>
          </p:nvSpPr>
          <p:spPr>
            <a:xfrm>
              <a:off x="8812455" y="36640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8728925" y="3716887"/>
              <a:ext cx="556668" cy="308118"/>
            </a:xfrm>
            <a:prstGeom prst="rect">
              <a:avLst/>
            </a:prstGeom>
            <a:noFill/>
          </p:spPr>
          <p:txBody>
            <a:bodyPr wrap="square" rtlCol="0">
              <a:spAutoFit/>
            </a:bodyPr>
            <a:lstStyle/>
            <a:p>
              <a:pPr algn="ctr">
                <a:lnSpc>
                  <a:spcPct val="80000"/>
                </a:lnSpc>
              </a:pPr>
              <a:r>
                <a:rPr lang="en-US" sz="1400" b="1">
                  <a:latin typeface="Helvetica"/>
                  <a:cs typeface="Helvetica"/>
                </a:rPr>
                <a:t>TC</a:t>
              </a:r>
            </a:p>
          </p:txBody>
        </p:sp>
      </p:grpSp>
      <p:cxnSp>
        <p:nvCxnSpPr>
          <p:cNvPr id="61" name="Straight Arrow Connector 60"/>
          <p:cNvCxnSpPr/>
          <p:nvPr/>
        </p:nvCxnSpPr>
        <p:spPr>
          <a:xfrm>
            <a:off x="1816443"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3699133"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558124" y="2086565"/>
            <a:ext cx="1163782" cy="0"/>
          </a:xfrm>
          <a:prstGeom prst="straightConnector1">
            <a:avLst/>
          </a:prstGeom>
          <a:ln w="38100">
            <a:solidFill>
              <a:schemeClr val="tx1">
                <a:lumMod val="50000"/>
                <a:lumOff val="50000"/>
              </a:schemeClr>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6494471" y="2412233"/>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FF0000"/>
                </a:solidFill>
                <a:latin typeface="Helvetica"/>
                <a:cs typeface="Helvetica"/>
              </a:rPr>
              <a:t>Experiment</a:t>
            </a:r>
          </a:p>
          <a:p>
            <a:pPr algn="ctr">
              <a:lnSpc>
                <a:spcPct val="80000"/>
              </a:lnSpc>
            </a:pPr>
            <a:r>
              <a:rPr lang="en-US" b="1">
                <a:solidFill>
                  <a:srgbClr val="000000"/>
                </a:solidFill>
                <a:latin typeface="Helvetica"/>
                <a:cs typeface="Helvetica"/>
              </a:rPr>
              <a:t>Toward the Target Condition</a:t>
            </a:r>
          </a:p>
        </p:txBody>
      </p:sp>
      <p:cxnSp>
        <p:nvCxnSpPr>
          <p:cNvPr id="65" name="Straight Connector 64"/>
          <p:cNvCxnSpPr/>
          <p:nvPr/>
        </p:nvCxnSpPr>
        <p:spPr>
          <a:xfrm>
            <a:off x="627719" y="4777214"/>
            <a:ext cx="5405597" cy="0"/>
          </a:xfrm>
          <a:prstGeom prst="line">
            <a:avLst/>
          </a:prstGeom>
          <a:ln w="539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590803" y="4494463"/>
            <a:ext cx="1515575" cy="695553"/>
          </a:xfrm>
          <a:prstGeom prst="rect">
            <a:avLst/>
          </a:prstGeom>
          <a:solidFill>
            <a:schemeClr val="bg1"/>
          </a:solidFill>
        </p:spPr>
        <p:txBody>
          <a:bodyPr wrap="square" lIns="91407" tIns="45704" rIns="91407" bIns="45704" rtlCol="0">
            <a:spAutoFit/>
          </a:bodyPr>
          <a:lstStyle/>
          <a:p>
            <a:pPr algn="ctr">
              <a:lnSpc>
                <a:spcPct val="80000"/>
              </a:lnSpc>
            </a:pPr>
            <a:r>
              <a:rPr lang="en-US" sz="2400" b="1">
                <a:solidFill>
                  <a:srgbClr val="FF0000"/>
                </a:solidFill>
                <a:latin typeface="Helvetica"/>
                <a:cs typeface="Helvetica"/>
              </a:rPr>
              <a:t>Planning</a:t>
            </a:r>
          </a:p>
          <a:p>
            <a:pPr algn="ctr">
              <a:lnSpc>
                <a:spcPct val="80000"/>
              </a:lnSpc>
            </a:pPr>
            <a:r>
              <a:rPr lang="en-US" sz="2400" b="1">
                <a:solidFill>
                  <a:srgbClr val="FF0000"/>
                </a:solidFill>
                <a:latin typeface="Helvetica"/>
                <a:cs typeface="Helvetica"/>
              </a:rPr>
              <a:t>Phase</a:t>
            </a:r>
          </a:p>
        </p:txBody>
      </p:sp>
      <p:sp>
        <p:nvSpPr>
          <p:cNvPr id="67" name="TextBox 66"/>
          <p:cNvSpPr txBox="1"/>
          <p:nvPr/>
        </p:nvSpPr>
        <p:spPr>
          <a:xfrm>
            <a:off x="6672857" y="4496704"/>
            <a:ext cx="1721975" cy="695553"/>
          </a:xfrm>
          <a:prstGeom prst="rect">
            <a:avLst/>
          </a:prstGeom>
          <a:solidFill>
            <a:schemeClr val="bg1"/>
          </a:solidFill>
        </p:spPr>
        <p:txBody>
          <a:bodyPr wrap="square" lIns="91407" tIns="45704" rIns="91407" bIns="45704" rtlCol="0">
            <a:spAutoFit/>
          </a:bodyPr>
          <a:lstStyle/>
          <a:p>
            <a:pPr algn="ctr">
              <a:lnSpc>
                <a:spcPct val="80000"/>
              </a:lnSpc>
            </a:pPr>
            <a:r>
              <a:rPr lang="en-US" sz="2400" b="1">
                <a:solidFill>
                  <a:srgbClr val="FF0000"/>
                </a:solidFill>
                <a:latin typeface="Helvetica"/>
                <a:cs typeface="Helvetica"/>
              </a:rPr>
              <a:t>Executing</a:t>
            </a:r>
          </a:p>
          <a:p>
            <a:pPr algn="ctr">
              <a:lnSpc>
                <a:spcPct val="80000"/>
              </a:lnSpc>
            </a:pPr>
            <a:r>
              <a:rPr lang="en-US" sz="2400" b="1">
                <a:solidFill>
                  <a:srgbClr val="FF0000"/>
                </a:solidFill>
                <a:latin typeface="Helvetica"/>
                <a:cs typeface="Helvetica"/>
              </a:rPr>
              <a:t>Phase</a:t>
            </a:r>
          </a:p>
        </p:txBody>
      </p:sp>
      <p:pic>
        <p:nvPicPr>
          <p:cNvPr id="43" name="Picture 42" descr="stock-vector-black-and-white-vector-illustration-of-man-looking-through-binoculars-128093363.jpg"/>
          <p:cNvPicPr>
            <a:picLocks noChangeAspect="1"/>
          </p:cNvPicPr>
          <p:nvPr/>
        </p:nvPicPr>
        <p:blipFill rotWithShape="1">
          <a:blip r:embed="rId7">
            <a:extLst>
              <a:ext uri="{28A0092B-C50C-407E-A947-70E740481C1C}">
                <a14:useLocalDpi xmlns:a14="http://schemas.microsoft.com/office/drawing/2010/main" val="0"/>
              </a:ext>
            </a:extLst>
          </a:blip>
          <a:srcRect t="-1" b="33417"/>
          <a:stretch/>
        </p:blipFill>
        <p:spPr>
          <a:xfrm>
            <a:off x="1009340" y="3263990"/>
            <a:ext cx="921060" cy="990511"/>
          </a:xfrm>
          <a:prstGeom prst="rect">
            <a:avLst/>
          </a:prstGeom>
        </p:spPr>
      </p:pic>
      <p:grpSp>
        <p:nvGrpSpPr>
          <p:cNvPr id="44" name="Group 43"/>
          <p:cNvGrpSpPr/>
          <p:nvPr/>
        </p:nvGrpSpPr>
        <p:grpSpPr>
          <a:xfrm>
            <a:off x="2794001" y="3240501"/>
            <a:ext cx="1149639" cy="1039400"/>
            <a:chOff x="2794001" y="3240501"/>
            <a:chExt cx="1149639" cy="1039400"/>
          </a:xfrm>
        </p:grpSpPr>
        <p:pic>
          <p:nvPicPr>
            <p:cNvPr id="45" name="Picture 44" descr="Guy with Magnifying Glas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70" name="Rectangle 69"/>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9163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ght Arrow 50"/>
          <p:cNvSpPr/>
          <p:nvPr/>
        </p:nvSpPr>
        <p:spPr>
          <a:xfrm>
            <a:off x="774830" y="3194527"/>
            <a:ext cx="6836990"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grpSp>
        <p:nvGrpSpPr>
          <p:cNvPr id="12" name="Group 11"/>
          <p:cNvGrpSpPr/>
          <p:nvPr/>
        </p:nvGrpSpPr>
        <p:grpSpPr>
          <a:xfrm>
            <a:off x="7574266" y="3009844"/>
            <a:ext cx="1244976" cy="1051560"/>
            <a:chOff x="7574266" y="2853377"/>
            <a:chExt cx="1244976" cy="1051560"/>
          </a:xfrm>
        </p:grpSpPr>
        <p:sp>
          <p:nvSpPr>
            <p:cNvPr id="47" name="Oval 46"/>
            <p:cNvSpPr>
              <a:spLocks noChangeAspect="1"/>
            </p:cNvSpPr>
            <p:nvPr/>
          </p:nvSpPr>
          <p:spPr>
            <a:xfrm>
              <a:off x="7690619"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7574266" y="323308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Vision</a:t>
              </a:r>
            </a:p>
          </p:txBody>
        </p:sp>
      </p:grpSp>
      <p:sp>
        <p:nvSpPr>
          <p:cNvPr id="55" name="Rectangle 54"/>
          <p:cNvSpPr/>
          <p:nvPr/>
        </p:nvSpPr>
        <p:spPr>
          <a:xfrm rot="1140000">
            <a:off x="6422773" y="3224876"/>
            <a:ext cx="2286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260455" y="3104731"/>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513939" y="3104731"/>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6" name="Explosion 2 55"/>
          <p:cNvSpPr/>
          <p:nvPr/>
        </p:nvSpPr>
        <p:spPr>
          <a:xfrm rot="2394656">
            <a:off x="1379845" y="2825972"/>
            <a:ext cx="1383364" cy="1502101"/>
          </a:xfrm>
          <a:prstGeom prst="irregularSeal2">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 name="Rectangle 3"/>
          <p:cNvSpPr/>
          <p:nvPr/>
        </p:nvSpPr>
        <p:spPr>
          <a:xfrm>
            <a:off x="1003432" y="3390721"/>
            <a:ext cx="2361426" cy="32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grpSp>
        <p:nvGrpSpPr>
          <p:cNvPr id="10" name="Group 9"/>
          <p:cNvGrpSpPr/>
          <p:nvPr/>
        </p:nvGrpSpPr>
        <p:grpSpPr>
          <a:xfrm>
            <a:off x="2552313" y="3022672"/>
            <a:ext cx="1143118" cy="1051560"/>
            <a:chOff x="2552313" y="2866205"/>
            <a:chExt cx="1143118" cy="1051560"/>
          </a:xfrm>
        </p:grpSpPr>
        <p:sp>
          <p:nvSpPr>
            <p:cNvPr id="40" name="Oval 3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2313" y="3016164"/>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2" name="Group 1"/>
          <p:cNvGrpSpPr/>
          <p:nvPr/>
        </p:nvGrpSpPr>
        <p:grpSpPr>
          <a:xfrm>
            <a:off x="338340" y="3022672"/>
            <a:ext cx="1143118" cy="1051560"/>
            <a:chOff x="338340" y="2866205"/>
            <a:chExt cx="1143118" cy="1051560"/>
          </a:xfrm>
        </p:grpSpPr>
        <p:sp>
          <p:nvSpPr>
            <p:cNvPr id="36" name="Oval 35"/>
            <p:cNvSpPr>
              <a:spLocks noChangeAspect="1"/>
            </p:cNvSpPr>
            <p:nvPr/>
          </p:nvSpPr>
          <p:spPr>
            <a:xfrm>
              <a:off x="402485"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38340"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Current</a:t>
              </a:r>
            </a:p>
            <a:p>
              <a:pPr algn="ctr">
                <a:lnSpc>
                  <a:spcPct val="80000"/>
                </a:lnSpc>
              </a:pPr>
              <a:r>
                <a:rPr lang="en-US" sz="1600" b="1" i="1">
                  <a:latin typeface="Helvetica"/>
                  <a:cs typeface="Helvetica"/>
                </a:rPr>
                <a:t>Condition</a:t>
              </a:r>
            </a:p>
          </p:txBody>
        </p:sp>
      </p:grpSp>
      <p:sp>
        <p:nvSpPr>
          <p:cNvPr id="57" name="TextBox 56"/>
          <p:cNvSpPr txBox="1"/>
          <p:nvPr/>
        </p:nvSpPr>
        <p:spPr>
          <a:xfrm>
            <a:off x="1429328" y="3352240"/>
            <a:ext cx="1226739" cy="353911"/>
          </a:xfrm>
          <a:prstGeom prst="rect">
            <a:avLst/>
          </a:prstGeom>
          <a:noFill/>
        </p:spPr>
        <p:txBody>
          <a:bodyPr wrap="none" lIns="91407" tIns="45704" rIns="91407" bIns="45704" rtlCol="0">
            <a:spAutoFit/>
          </a:bodyPr>
          <a:lstStyle/>
          <a:p>
            <a:pPr algn="ctr"/>
            <a:r>
              <a:rPr lang="en-US" sz="1700" b="1">
                <a:latin typeface="Helvetica"/>
                <a:cs typeface="Helvetica"/>
              </a:rPr>
              <a:t>Obstacles</a:t>
            </a:r>
            <a:endParaRPr lang="en-US" sz="1700"/>
          </a:p>
        </p:txBody>
      </p:sp>
      <p:grpSp>
        <p:nvGrpSpPr>
          <p:cNvPr id="14" name="Group 13"/>
          <p:cNvGrpSpPr/>
          <p:nvPr/>
        </p:nvGrpSpPr>
        <p:grpSpPr>
          <a:xfrm>
            <a:off x="4786879" y="3009844"/>
            <a:ext cx="1244976" cy="1051560"/>
            <a:chOff x="4786879" y="2853377"/>
            <a:chExt cx="1244976" cy="1051560"/>
          </a:xfrm>
        </p:grpSpPr>
        <p:sp>
          <p:nvSpPr>
            <p:cNvPr id="43" name="Oval 42"/>
            <p:cNvSpPr>
              <a:spLocks noChangeAspect="1"/>
            </p:cNvSpPr>
            <p:nvPr/>
          </p:nvSpPr>
          <p:spPr>
            <a:xfrm>
              <a:off x="4903232"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786879" y="323308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Challenge</a:t>
              </a:r>
            </a:p>
          </p:txBody>
        </p:sp>
      </p:grpSp>
      <p:sp>
        <p:nvSpPr>
          <p:cNvPr id="32" name="TextBox 31"/>
          <p:cNvSpPr txBox="1"/>
          <p:nvPr/>
        </p:nvSpPr>
        <p:spPr>
          <a:xfrm>
            <a:off x="5104901"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1</a:t>
            </a:r>
          </a:p>
        </p:txBody>
      </p:sp>
      <p:sp>
        <p:nvSpPr>
          <p:cNvPr id="33" name="TextBox 32"/>
          <p:cNvSpPr txBox="1"/>
          <p:nvPr/>
        </p:nvSpPr>
        <p:spPr>
          <a:xfrm>
            <a:off x="627629"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2</a:t>
            </a:r>
          </a:p>
        </p:txBody>
      </p:sp>
      <p:sp>
        <p:nvSpPr>
          <p:cNvPr id="34" name="TextBox 33"/>
          <p:cNvSpPr txBox="1"/>
          <p:nvPr/>
        </p:nvSpPr>
        <p:spPr>
          <a:xfrm>
            <a:off x="2834579"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3</a:t>
            </a:r>
          </a:p>
        </p:txBody>
      </p:sp>
      <p:sp>
        <p:nvSpPr>
          <p:cNvPr id="35" name="TextBox 34"/>
          <p:cNvSpPr txBox="1"/>
          <p:nvPr/>
        </p:nvSpPr>
        <p:spPr>
          <a:xfrm>
            <a:off x="1726942" y="2398586"/>
            <a:ext cx="601372" cy="559913"/>
          </a:xfrm>
          <a:prstGeom prst="rect">
            <a:avLst/>
          </a:prstGeom>
          <a:noFill/>
        </p:spPr>
        <p:txBody>
          <a:bodyPr wrap="square" lIns="81994" tIns="40995" rIns="81994" bIns="40995" rtlCol="0">
            <a:spAutoFit/>
          </a:bodyPr>
          <a:lstStyle/>
          <a:p>
            <a:pPr algn="ctr"/>
            <a:r>
              <a:rPr lang="en-US" sz="3100" b="1">
                <a:solidFill>
                  <a:schemeClr val="tx1">
                    <a:lumMod val="75000"/>
                    <a:lumOff val="25000"/>
                  </a:schemeClr>
                </a:solidFill>
                <a:latin typeface="Helvetica"/>
                <a:cs typeface="Helvetica"/>
              </a:rPr>
              <a:t>4</a:t>
            </a:r>
          </a:p>
        </p:txBody>
      </p:sp>
      <p:sp>
        <p:nvSpPr>
          <p:cNvPr id="42" name="TextBox 41"/>
          <p:cNvSpPr txBox="1"/>
          <p:nvPr/>
        </p:nvSpPr>
        <p:spPr>
          <a:xfrm>
            <a:off x="0" y="482089"/>
            <a:ext cx="9144000" cy="97740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FOUR STEPS OF THE IMPROVEMENT KATA PATTERN</a:t>
            </a:r>
          </a:p>
        </p:txBody>
      </p:sp>
      <p:sp>
        <p:nvSpPr>
          <p:cNvPr id="49" name="TextBox 48"/>
          <p:cNvSpPr txBox="1"/>
          <p:nvPr/>
        </p:nvSpPr>
        <p:spPr>
          <a:xfrm>
            <a:off x="638481" y="1425496"/>
            <a:ext cx="7827278"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way of working</a:t>
            </a:r>
          </a:p>
        </p:txBody>
      </p:sp>
      <p:grpSp>
        <p:nvGrpSpPr>
          <p:cNvPr id="15" name="Group 14"/>
          <p:cNvGrpSpPr/>
          <p:nvPr/>
        </p:nvGrpSpPr>
        <p:grpSpPr>
          <a:xfrm>
            <a:off x="3732466" y="3442847"/>
            <a:ext cx="1104609" cy="234060"/>
            <a:chOff x="3732464" y="3286380"/>
            <a:chExt cx="1104609" cy="234060"/>
          </a:xfrm>
        </p:grpSpPr>
        <p:sp>
          <p:nvSpPr>
            <p:cNvPr id="13" name="Oval 12"/>
            <p:cNvSpPr>
              <a:spLocks noChangeAspect="1"/>
            </p:cNvSpPr>
            <p:nvPr/>
          </p:nvSpPr>
          <p:spPr>
            <a:xfrm>
              <a:off x="3732464" y="3289428"/>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4024467" y="328638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316470" y="3288662"/>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4608473" y="329184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22</a:t>
            </a:fld>
            <a:endParaRPr lang="en-US"/>
          </a:p>
        </p:txBody>
      </p:sp>
    </p:spTree>
    <p:extLst>
      <p:ext uri="{BB962C8B-B14F-4D97-AF65-F5344CB8AC3E}">
        <p14:creationId xmlns:p14="http://schemas.microsoft.com/office/powerpoint/2010/main" val="2124054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ven_Principles_of_Resilien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38" y="1703749"/>
            <a:ext cx="8763000" cy="4064000"/>
          </a:xfrm>
          <a:prstGeom prst="rect">
            <a:avLst/>
          </a:prstGeom>
        </p:spPr>
      </p:pic>
      <p:sp>
        <p:nvSpPr>
          <p:cNvPr id="51" name="Right Arrow 50"/>
          <p:cNvSpPr/>
          <p:nvPr/>
        </p:nvSpPr>
        <p:spPr>
          <a:xfrm>
            <a:off x="762000" y="4465039"/>
            <a:ext cx="6836990"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grpSp>
        <p:nvGrpSpPr>
          <p:cNvPr id="45" name="Group 44"/>
          <p:cNvGrpSpPr/>
          <p:nvPr/>
        </p:nvGrpSpPr>
        <p:grpSpPr>
          <a:xfrm>
            <a:off x="4774050" y="4280356"/>
            <a:ext cx="1244976" cy="1051560"/>
            <a:chOff x="4774050" y="4234917"/>
            <a:chExt cx="1244976" cy="1051560"/>
          </a:xfrm>
        </p:grpSpPr>
        <p:sp>
          <p:nvSpPr>
            <p:cNvPr id="43" name="Oval 42"/>
            <p:cNvSpPr>
              <a:spLocks noChangeAspect="1"/>
            </p:cNvSpPr>
            <p:nvPr/>
          </p:nvSpPr>
          <p:spPr>
            <a:xfrm>
              <a:off x="4890403" y="42349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774050" y="461462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Challenge</a:t>
              </a:r>
            </a:p>
          </p:txBody>
        </p:sp>
      </p:grpSp>
      <p:grpSp>
        <p:nvGrpSpPr>
          <p:cNvPr id="46" name="Group 45"/>
          <p:cNvGrpSpPr/>
          <p:nvPr/>
        </p:nvGrpSpPr>
        <p:grpSpPr>
          <a:xfrm>
            <a:off x="7561437" y="4280356"/>
            <a:ext cx="1244976" cy="1051560"/>
            <a:chOff x="4774050" y="4234917"/>
            <a:chExt cx="1244976" cy="1051560"/>
          </a:xfrm>
        </p:grpSpPr>
        <p:sp>
          <p:nvSpPr>
            <p:cNvPr id="47" name="Oval 46"/>
            <p:cNvSpPr>
              <a:spLocks noChangeAspect="1"/>
            </p:cNvSpPr>
            <p:nvPr/>
          </p:nvSpPr>
          <p:spPr>
            <a:xfrm>
              <a:off x="4890403" y="42349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4774050" y="461462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Vision</a:t>
              </a:r>
            </a:p>
          </p:txBody>
        </p:sp>
      </p:grpSp>
      <p:sp>
        <p:nvSpPr>
          <p:cNvPr id="56" name="Explosion 2 55"/>
          <p:cNvSpPr/>
          <p:nvPr/>
        </p:nvSpPr>
        <p:spPr>
          <a:xfrm rot="2394656">
            <a:off x="1367016" y="4096484"/>
            <a:ext cx="1383364" cy="1502101"/>
          </a:xfrm>
          <a:prstGeom prst="irregularSeal2">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 name="Rectangle 3"/>
          <p:cNvSpPr/>
          <p:nvPr/>
        </p:nvSpPr>
        <p:spPr>
          <a:xfrm>
            <a:off x="990602" y="4661233"/>
            <a:ext cx="2361426" cy="32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grpSp>
        <p:nvGrpSpPr>
          <p:cNvPr id="39" name="Group 38"/>
          <p:cNvGrpSpPr/>
          <p:nvPr/>
        </p:nvGrpSpPr>
        <p:grpSpPr>
          <a:xfrm>
            <a:off x="2539484" y="4293184"/>
            <a:ext cx="1143118" cy="1051560"/>
            <a:chOff x="2069455" y="5393817"/>
            <a:chExt cx="1143118" cy="1051560"/>
          </a:xfrm>
        </p:grpSpPr>
        <p:sp>
          <p:nvSpPr>
            <p:cNvPr id="40" name="Oval 39"/>
            <p:cNvSpPr>
              <a:spLocks noChangeAspect="1"/>
            </p:cNvSpPr>
            <p:nvPr/>
          </p:nvSpPr>
          <p:spPr>
            <a:xfrm>
              <a:off x="2133600" y="53938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069455" y="5545633"/>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38" name="Group 37"/>
          <p:cNvGrpSpPr/>
          <p:nvPr/>
        </p:nvGrpSpPr>
        <p:grpSpPr>
          <a:xfrm>
            <a:off x="325511" y="4293184"/>
            <a:ext cx="1143118" cy="1051560"/>
            <a:chOff x="2069455" y="5393817"/>
            <a:chExt cx="1143118" cy="1051560"/>
          </a:xfrm>
        </p:grpSpPr>
        <p:sp>
          <p:nvSpPr>
            <p:cNvPr id="36" name="Oval 35"/>
            <p:cNvSpPr>
              <a:spLocks noChangeAspect="1"/>
            </p:cNvSpPr>
            <p:nvPr/>
          </p:nvSpPr>
          <p:spPr>
            <a:xfrm>
              <a:off x="2133600" y="5393817"/>
              <a:ext cx="1051560" cy="1051560"/>
            </a:xfrm>
            <a:prstGeom prst="ellipse">
              <a:avLst/>
            </a:prstGeom>
            <a:solidFill>
              <a:schemeClr val="bg1"/>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2069455" y="5658076"/>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Current</a:t>
              </a:r>
            </a:p>
            <a:p>
              <a:pPr algn="ctr">
                <a:lnSpc>
                  <a:spcPct val="80000"/>
                </a:lnSpc>
              </a:pPr>
              <a:r>
                <a:rPr lang="en-US" sz="1600" b="1" i="1">
                  <a:latin typeface="Helvetica"/>
                  <a:cs typeface="Helvetica"/>
                </a:rPr>
                <a:t>Condition</a:t>
              </a:r>
            </a:p>
          </p:txBody>
        </p:sp>
      </p:grpSp>
      <p:sp>
        <p:nvSpPr>
          <p:cNvPr id="57" name="TextBox 56"/>
          <p:cNvSpPr txBox="1"/>
          <p:nvPr/>
        </p:nvSpPr>
        <p:spPr>
          <a:xfrm>
            <a:off x="1416499" y="4622752"/>
            <a:ext cx="1226739" cy="353911"/>
          </a:xfrm>
          <a:prstGeom prst="rect">
            <a:avLst/>
          </a:prstGeom>
          <a:noFill/>
        </p:spPr>
        <p:txBody>
          <a:bodyPr wrap="none" lIns="91407" tIns="45704" rIns="91407" bIns="45704" rtlCol="0">
            <a:spAutoFit/>
          </a:bodyPr>
          <a:lstStyle/>
          <a:p>
            <a:pPr algn="ctr"/>
            <a:r>
              <a:rPr lang="en-US" sz="1700" b="1">
                <a:latin typeface="Helvetica"/>
                <a:cs typeface="Helvetica"/>
              </a:rPr>
              <a:t>Obstacles</a:t>
            </a:r>
            <a:endParaRPr lang="en-US" sz="1700"/>
          </a:p>
        </p:txBody>
      </p:sp>
      <p:sp>
        <p:nvSpPr>
          <p:cNvPr id="31" name="Rectangle 30"/>
          <p:cNvSpPr/>
          <p:nvPr/>
        </p:nvSpPr>
        <p:spPr>
          <a:xfrm rot="1140000">
            <a:off x="6409943" y="4491121"/>
            <a:ext cx="228600" cy="685800"/>
          </a:xfrm>
          <a:prstGeom prst="rect">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247626" y="4375243"/>
            <a:ext cx="304800" cy="914400"/>
          </a:xfrm>
          <a:prstGeom prst="line">
            <a:avLst/>
          </a:prstGeom>
          <a:ln w="41275">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501110" y="4375243"/>
            <a:ext cx="304800" cy="914400"/>
          </a:xfrm>
          <a:prstGeom prst="line">
            <a:avLst/>
          </a:prstGeom>
          <a:ln w="41275">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 y="434536"/>
            <a:ext cx="9143999" cy="53420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 PATTERN</a:t>
            </a:r>
          </a:p>
        </p:txBody>
      </p:sp>
      <p:sp>
        <p:nvSpPr>
          <p:cNvPr id="33" name="TextBox 32"/>
          <p:cNvSpPr txBox="1"/>
          <p:nvPr/>
        </p:nvSpPr>
        <p:spPr>
          <a:xfrm>
            <a:off x="0" y="924580"/>
            <a:ext cx="9144000" cy="523220"/>
          </a:xfrm>
          <a:prstGeom prst="rect">
            <a:avLst/>
          </a:prstGeom>
          <a:noFill/>
        </p:spPr>
        <p:txBody>
          <a:bodyPr wrap="square" lIns="91407" tIns="45704" rIns="91407" bIns="45704" rtlCol="0">
            <a:spAutoFit/>
          </a:bodyPr>
          <a:lstStyle/>
          <a:p>
            <a:pPr algn="ctr"/>
            <a:r>
              <a:rPr lang="en-US" sz="2800" b="1">
                <a:latin typeface="Helvetica"/>
                <a:cs typeface="Helvetica"/>
              </a:rPr>
              <a:t>A systematic, scientific way of working</a:t>
            </a:r>
          </a:p>
        </p:txBody>
      </p:sp>
      <p:grpSp>
        <p:nvGrpSpPr>
          <p:cNvPr id="30" name="Group 29"/>
          <p:cNvGrpSpPr/>
          <p:nvPr/>
        </p:nvGrpSpPr>
        <p:grpSpPr>
          <a:xfrm>
            <a:off x="3722686" y="4718940"/>
            <a:ext cx="1104609" cy="234060"/>
            <a:chOff x="3732464" y="3286380"/>
            <a:chExt cx="1104609" cy="234060"/>
          </a:xfrm>
        </p:grpSpPr>
        <p:sp>
          <p:nvSpPr>
            <p:cNvPr id="34" name="Oval 33"/>
            <p:cNvSpPr>
              <a:spLocks noChangeAspect="1"/>
            </p:cNvSpPr>
            <p:nvPr/>
          </p:nvSpPr>
          <p:spPr>
            <a:xfrm>
              <a:off x="3732464" y="3289428"/>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4024467" y="328638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4316470" y="3288662"/>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a:spLocks noChangeAspect="1"/>
            </p:cNvSpPr>
            <p:nvPr/>
          </p:nvSpPr>
          <p:spPr>
            <a:xfrm>
              <a:off x="4608473" y="329184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5"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23</a:t>
            </a:fld>
            <a:endParaRPr lang="en-US"/>
          </a:p>
        </p:txBody>
      </p:sp>
    </p:spTree>
    <p:extLst>
      <p:ext uri="{BB962C8B-B14F-4D97-AF65-F5344CB8AC3E}">
        <p14:creationId xmlns:p14="http://schemas.microsoft.com/office/powerpoint/2010/main" val="938699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 y="837394"/>
            <a:ext cx="9143999" cy="53420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 PATTERN</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24</a:t>
            </a:fld>
            <a:endParaRPr lang="en-US"/>
          </a:p>
        </p:txBody>
      </p:sp>
      <p:pic>
        <p:nvPicPr>
          <p:cNvPr id="50" name="Picture 49" descr="16-custom-drawing-brushes.jpg"/>
          <p:cNvPicPr>
            <a:picLocks noChangeAspect="1"/>
          </p:cNvPicPr>
          <p:nvPr/>
        </p:nvPicPr>
        <p:blipFill rotWithShape="1">
          <a:blip r:embed="rId2">
            <a:alphaModFix amt="76000"/>
            <a:extLst>
              <a:ext uri="{BEBA8EAE-BF5A-486C-A8C5-ECC9F3942E4B}">
                <a14:imgProps xmlns:a14="http://schemas.microsoft.com/office/drawing/2010/main">
                  <a14:imgLayer r:embed="rId3">
                    <a14:imgEffect>
                      <a14:backgroundRemoval t="58750" b="69500" l="13750" r="85313"/>
                    </a14:imgEffect>
                  </a14:imgLayer>
                </a14:imgProps>
              </a:ext>
              <a:ext uri="{28A0092B-C50C-407E-A947-70E740481C1C}">
                <a14:useLocalDpi xmlns:a14="http://schemas.microsoft.com/office/drawing/2010/main" val="0"/>
              </a:ext>
            </a:extLst>
          </a:blip>
          <a:srcRect l="12580" t="57401" r="12580" b="29016"/>
          <a:stretch/>
        </p:blipFill>
        <p:spPr>
          <a:xfrm>
            <a:off x="834257" y="3402630"/>
            <a:ext cx="6694365" cy="486478"/>
          </a:xfrm>
          <a:prstGeom prst="rect">
            <a:avLst/>
          </a:prstGeom>
        </p:spPr>
      </p:pic>
      <p:pic>
        <p:nvPicPr>
          <p:cNvPr id="52" name="Picture 51" descr="stock-vector-set-of-hand-drawn-circles-circular-shape-elements-collection-pencil-pen-and-felt-sketch-drawing-159693713.jpg"/>
          <p:cNvPicPr>
            <a:picLocks noChangeAspect="1"/>
          </p:cNvPicPr>
          <p:nvPr/>
        </p:nvPicPr>
        <p:blipFill rotWithShape="1">
          <a:blip r:embed="rId4">
            <a:extLst>
              <a:ext uri="{BEBA8EAE-BF5A-486C-A8C5-ECC9F3942E4B}">
                <a14:imgProps xmlns:a14="http://schemas.microsoft.com/office/drawing/2010/main">
                  <a14:imgLayer r:embed="rId5">
                    <a14:imgEffect>
                      <a14:backgroundRemoval t="72128" b="92979" l="50889" r="73778">
                        <a14:foregroundMark x1="70444" y1="79149" x2="70444" y2="79149"/>
                        <a14:foregroundMark x1="71111" y1="84681" x2="71111" y2="84681"/>
                        <a14:foregroundMark x1="70667" y1="86596" x2="70667" y2="86596"/>
                        <a14:foregroundMark x1="53333" y1="82766" x2="53333" y2="82766"/>
                      </a14:backgroundRemoval>
                    </a14:imgEffect>
                  </a14:imgLayer>
                </a14:imgProps>
              </a:ext>
              <a:ext uri="{28A0092B-C50C-407E-A947-70E740481C1C}">
                <a14:useLocalDpi xmlns:a14="http://schemas.microsoft.com/office/drawing/2010/main" val="0"/>
              </a:ext>
            </a:extLst>
          </a:blip>
          <a:srcRect l="50633" t="71336" r="25600" b="6236"/>
          <a:stretch/>
        </p:blipFill>
        <p:spPr>
          <a:xfrm>
            <a:off x="661702" y="3253812"/>
            <a:ext cx="811363" cy="799675"/>
          </a:xfrm>
          <a:prstGeom prst="rect">
            <a:avLst/>
          </a:prstGeom>
        </p:spPr>
      </p:pic>
      <p:pic>
        <p:nvPicPr>
          <p:cNvPr id="59" name="Picture 58" descr="Blue Hand Drawn Star Dark.jpg"/>
          <p:cNvPicPr>
            <a:picLocks noChangeAspect="1"/>
          </p:cNvPicPr>
          <p:nvPr/>
        </p:nvPicPr>
        <p:blipFill>
          <a:blip r:embed="rId6">
            <a:extLst>
              <a:ext uri="{BEBA8EAE-BF5A-486C-A8C5-ECC9F3942E4B}">
                <a14:imgProps xmlns:a14="http://schemas.microsoft.com/office/drawing/2010/main">
                  <a14:imgLayer r:embed="rId7">
                    <a14:imgEffect>
                      <a14:backgroundRemoval t="3000" b="96000" l="2913" r="97087">
                        <a14:foregroundMark x1="84466" y1="61000" x2="84466" y2="61000"/>
                        <a14:foregroundMark x1="50485" y1="19000" x2="50485" y2="19000"/>
                      </a14:backgroundRemoval>
                    </a14:imgEffect>
                  </a14:imgLayer>
                </a14:imgProps>
              </a:ext>
              <a:ext uri="{28A0092B-C50C-407E-A947-70E740481C1C}">
                <a14:useLocalDpi xmlns:a14="http://schemas.microsoft.com/office/drawing/2010/main" val="0"/>
              </a:ext>
            </a:extLst>
          </a:blip>
          <a:stretch>
            <a:fillRect/>
          </a:stretch>
        </p:blipFill>
        <p:spPr>
          <a:xfrm>
            <a:off x="2803104" y="3161595"/>
            <a:ext cx="1037048" cy="1006843"/>
          </a:xfrm>
          <a:prstGeom prst="rect">
            <a:avLst/>
          </a:prstGeom>
        </p:spPr>
      </p:pic>
      <p:pic>
        <p:nvPicPr>
          <p:cNvPr id="60" name="Picture 59" descr="Green Hand Drawn Star.jpg"/>
          <p:cNvPicPr>
            <a:picLocks noChangeAspect="1"/>
          </p:cNvPicPr>
          <p:nvPr/>
        </p:nvPicPr>
        <p:blipFill>
          <a:blip r:embed="rId8">
            <a:extLst>
              <a:ext uri="{BEBA8EAE-BF5A-486C-A8C5-ECC9F3942E4B}">
                <a14:imgProps xmlns:a14="http://schemas.microsoft.com/office/drawing/2010/main">
                  <a14:imgLayer r:embed="rId9">
                    <a14:imgEffect>
                      <a14:backgroundRemoval t="2386" b="98410" l="1487" r="96654">
                        <a14:foregroundMark x1="47026" y1="67197" x2="47026" y2="67197"/>
                        <a14:foregroundMark x1="46097" y1="72565" x2="46097" y2="72565"/>
                        <a14:foregroundMark x1="61896" y1="79523" x2="61896" y2="79523"/>
                      </a14:backgroundRemoval>
                    </a14:imgEffect>
                  </a14:imgLayer>
                </a14:imgProps>
              </a:ext>
              <a:ext uri="{28A0092B-C50C-407E-A947-70E740481C1C}">
                <a14:useLocalDpi xmlns:a14="http://schemas.microsoft.com/office/drawing/2010/main" val="0"/>
              </a:ext>
            </a:extLst>
          </a:blip>
          <a:stretch>
            <a:fillRect/>
          </a:stretch>
        </p:blipFill>
        <p:spPr>
          <a:xfrm rot="319934">
            <a:off x="6414768" y="2542612"/>
            <a:ext cx="2227708" cy="2082783"/>
          </a:xfrm>
          <a:prstGeom prst="rect">
            <a:avLst/>
          </a:prstGeom>
        </p:spPr>
      </p:pic>
      <p:sp>
        <p:nvSpPr>
          <p:cNvPr id="61" name="TextBox 60"/>
          <p:cNvSpPr txBox="1"/>
          <p:nvPr/>
        </p:nvSpPr>
        <p:spPr>
          <a:xfrm>
            <a:off x="415374" y="2773988"/>
            <a:ext cx="1332601" cy="584776"/>
          </a:xfrm>
          <a:prstGeom prst="rect">
            <a:avLst/>
          </a:prstGeom>
          <a:noFill/>
        </p:spPr>
        <p:txBody>
          <a:bodyPr wrap="square" rtlCol="0">
            <a:spAutoFit/>
          </a:bodyPr>
          <a:lstStyle/>
          <a:p>
            <a:pPr algn="ctr"/>
            <a:r>
              <a:rPr lang="en-US" sz="3200" i="1">
                <a:solidFill>
                  <a:srgbClr val="FF0000"/>
                </a:solidFill>
                <a:latin typeface="Chalkduster"/>
                <a:cs typeface="Chalkduster"/>
              </a:rPr>
              <a:t>Now</a:t>
            </a:r>
            <a:endParaRPr lang="en-US" sz="2800" i="1">
              <a:solidFill>
                <a:srgbClr val="FF0000"/>
              </a:solidFill>
              <a:latin typeface="Chalkduster"/>
              <a:cs typeface="Chalkduster"/>
            </a:endParaRPr>
          </a:p>
        </p:txBody>
      </p:sp>
      <p:sp>
        <p:nvSpPr>
          <p:cNvPr id="62" name="TextBox 61"/>
          <p:cNvSpPr txBox="1"/>
          <p:nvPr/>
        </p:nvSpPr>
        <p:spPr>
          <a:xfrm>
            <a:off x="2526754" y="2441823"/>
            <a:ext cx="1634623" cy="796115"/>
          </a:xfrm>
          <a:prstGeom prst="rect">
            <a:avLst/>
          </a:prstGeom>
          <a:noFill/>
        </p:spPr>
        <p:txBody>
          <a:bodyPr wrap="square" rtlCol="0">
            <a:spAutoFit/>
          </a:bodyPr>
          <a:lstStyle/>
          <a:p>
            <a:pPr algn="ctr">
              <a:lnSpc>
                <a:spcPct val="80000"/>
              </a:lnSpc>
            </a:pPr>
            <a:r>
              <a:rPr lang="en-US" sz="2800" i="1" spc="-300">
                <a:solidFill>
                  <a:srgbClr val="0000FF"/>
                </a:solidFill>
                <a:latin typeface="Chalkduster"/>
                <a:cs typeface="Chalkduster"/>
              </a:rPr>
              <a:t>Next</a:t>
            </a:r>
          </a:p>
          <a:p>
            <a:pPr algn="ctr">
              <a:lnSpc>
                <a:spcPct val="80000"/>
              </a:lnSpc>
            </a:pPr>
            <a:r>
              <a:rPr lang="en-US" sz="2800" i="1" spc="-300">
                <a:solidFill>
                  <a:srgbClr val="0000FF"/>
                </a:solidFill>
                <a:latin typeface="Chalkduster"/>
                <a:cs typeface="Chalkduster"/>
              </a:rPr>
              <a:t>Target</a:t>
            </a:r>
          </a:p>
        </p:txBody>
      </p:sp>
      <p:sp>
        <p:nvSpPr>
          <p:cNvPr id="63" name="TextBox 62"/>
          <p:cNvSpPr txBox="1"/>
          <p:nvPr/>
        </p:nvSpPr>
        <p:spPr>
          <a:xfrm rot="21165938">
            <a:off x="6308286" y="2112234"/>
            <a:ext cx="2503382" cy="584776"/>
          </a:xfrm>
          <a:prstGeom prst="rect">
            <a:avLst/>
          </a:prstGeom>
          <a:noFill/>
        </p:spPr>
        <p:txBody>
          <a:bodyPr wrap="square" rtlCol="0">
            <a:spAutoFit/>
          </a:bodyPr>
          <a:lstStyle/>
          <a:p>
            <a:r>
              <a:rPr lang="en-US" sz="3200" spc="-150">
                <a:solidFill>
                  <a:srgbClr val="008000"/>
                </a:solidFill>
                <a:latin typeface="Chalkduster"/>
                <a:cs typeface="Chalkduster"/>
              </a:rPr>
              <a:t>Awesome!</a:t>
            </a:r>
          </a:p>
        </p:txBody>
      </p:sp>
      <p:pic>
        <p:nvPicPr>
          <p:cNvPr id="64" name="Picture 63" descr="Black Footprint.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a:off x="1974814" y="3531776"/>
            <a:ext cx="271440" cy="493776"/>
          </a:xfrm>
          <a:prstGeom prst="rect">
            <a:avLst/>
          </a:prstGeom>
        </p:spPr>
      </p:pic>
      <p:pic>
        <p:nvPicPr>
          <p:cNvPr id="65" name="Picture 64" descr="Black Footprint.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1644387" y="3291589"/>
            <a:ext cx="271439" cy="493776"/>
          </a:xfrm>
          <a:prstGeom prst="rect">
            <a:avLst/>
          </a:prstGeom>
        </p:spPr>
      </p:pic>
      <p:pic>
        <p:nvPicPr>
          <p:cNvPr id="66" name="Picture 65" descr="Black Footprint.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2279386" y="3287472"/>
            <a:ext cx="271439" cy="493776"/>
          </a:xfrm>
          <a:prstGeom prst="rect">
            <a:avLst/>
          </a:prstGeom>
        </p:spPr>
      </p:pic>
      <p:sp>
        <p:nvSpPr>
          <p:cNvPr id="67" name="TextBox 66"/>
          <p:cNvSpPr txBox="1"/>
          <p:nvPr/>
        </p:nvSpPr>
        <p:spPr>
          <a:xfrm>
            <a:off x="982718" y="3955335"/>
            <a:ext cx="2235570" cy="461665"/>
          </a:xfrm>
          <a:prstGeom prst="rect">
            <a:avLst/>
          </a:prstGeom>
          <a:noFill/>
        </p:spPr>
        <p:txBody>
          <a:bodyPr wrap="square" rtlCol="0">
            <a:spAutoFit/>
          </a:bodyPr>
          <a:lstStyle/>
          <a:p>
            <a:pPr algn="ctr"/>
            <a:r>
              <a:rPr lang="en-US" sz="2400" i="1" spc="-300">
                <a:latin typeface="Chalkduster"/>
                <a:cs typeface="Chalkduster"/>
              </a:rPr>
              <a:t>Experiments</a:t>
            </a:r>
          </a:p>
        </p:txBody>
      </p:sp>
      <p:sp>
        <p:nvSpPr>
          <p:cNvPr id="3" name="TextBox 2"/>
          <p:cNvSpPr txBox="1"/>
          <p:nvPr/>
        </p:nvSpPr>
        <p:spPr>
          <a:xfrm>
            <a:off x="645520" y="5703332"/>
            <a:ext cx="3962400" cy="369332"/>
          </a:xfrm>
          <a:prstGeom prst="rect">
            <a:avLst/>
          </a:prstGeom>
          <a:noFill/>
        </p:spPr>
        <p:txBody>
          <a:bodyPr wrap="square" rtlCol="0">
            <a:spAutoFit/>
          </a:bodyPr>
          <a:lstStyle/>
          <a:p>
            <a:r>
              <a:rPr lang="en-US"/>
              <a:t>Diagram by Tobias Leonhardt</a:t>
            </a:r>
          </a:p>
        </p:txBody>
      </p:sp>
    </p:spTree>
    <p:extLst>
      <p:ext uri="{BB962C8B-B14F-4D97-AF65-F5344CB8AC3E}">
        <p14:creationId xmlns:p14="http://schemas.microsoft.com/office/powerpoint/2010/main" val="98941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 y="837394"/>
            <a:ext cx="9143999" cy="53420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 PATTERN</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25</a:t>
            </a:fld>
            <a:endParaRPr lang="en-US"/>
          </a:p>
        </p:txBody>
      </p:sp>
      <p:pic>
        <p:nvPicPr>
          <p:cNvPr id="16" name="Picture 15" descr="Arrow-medium-second.png"/>
          <p:cNvPicPr>
            <a:picLocks noChangeAspect="1"/>
          </p:cNvPicPr>
          <p:nvPr/>
        </p:nvPicPr>
        <p:blipFill>
          <a:blip r:embed="rId2">
            <a:grayscl/>
            <a:alphaModFix amt="50000"/>
            <a:extLst>
              <a:ext uri="{28A0092B-C50C-407E-A947-70E740481C1C}">
                <a14:useLocalDpi xmlns:a14="http://schemas.microsoft.com/office/drawing/2010/main" val="0"/>
              </a:ext>
            </a:extLst>
          </a:blip>
          <a:stretch>
            <a:fillRect/>
          </a:stretch>
        </p:blipFill>
        <p:spPr>
          <a:xfrm rot="60000">
            <a:off x="1170952" y="2771313"/>
            <a:ext cx="5943600" cy="1561204"/>
          </a:xfrm>
          <a:prstGeom prst="rect">
            <a:avLst/>
          </a:prstGeom>
        </p:spPr>
      </p:pic>
      <p:pic>
        <p:nvPicPr>
          <p:cNvPr id="17" name="Picture 16" descr="stock-vector-set-of-hand-drawn-circles-circular-shape-elements-collection-pencil-pen-and-felt-sketch-drawing-159693713.jpg"/>
          <p:cNvPicPr>
            <a:picLocks noChangeAspect="1"/>
          </p:cNvPicPr>
          <p:nvPr/>
        </p:nvPicPr>
        <p:blipFill rotWithShape="1">
          <a:blip r:embed="rId3">
            <a:extLst>
              <a:ext uri="{BEBA8EAE-BF5A-486C-A8C5-ECC9F3942E4B}">
                <a14:imgProps xmlns:a14="http://schemas.microsoft.com/office/drawing/2010/main">
                  <a14:imgLayer r:embed="rId4">
                    <a14:imgEffect>
                      <a14:backgroundRemoval t="72128" b="92979" l="50889" r="73778">
                        <a14:foregroundMark x1="70444" y1="79149" x2="70444" y2="79149"/>
                        <a14:foregroundMark x1="71111" y1="84681" x2="71111" y2="84681"/>
                        <a14:foregroundMark x1="70667" y1="86596" x2="70667" y2="86596"/>
                        <a14:foregroundMark x1="53333" y1="82766" x2="53333" y2="82766"/>
                      </a14:backgroundRemoval>
                    </a14:imgEffect>
                  </a14:imgLayer>
                </a14:imgProps>
              </a:ext>
              <a:ext uri="{28A0092B-C50C-407E-A947-70E740481C1C}">
                <a14:useLocalDpi xmlns:a14="http://schemas.microsoft.com/office/drawing/2010/main" val="0"/>
              </a:ext>
            </a:extLst>
          </a:blip>
          <a:srcRect l="50633" t="71336" r="25600" b="6236"/>
          <a:stretch/>
        </p:blipFill>
        <p:spPr>
          <a:xfrm>
            <a:off x="648342" y="3124973"/>
            <a:ext cx="811363" cy="799675"/>
          </a:xfrm>
          <a:prstGeom prst="rect">
            <a:avLst/>
          </a:prstGeom>
        </p:spPr>
      </p:pic>
      <p:pic>
        <p:nvPicPr>
          <p:cNvPr id="18" name="Picture 17" descr="Blue Hand Drawn Star Dark.jpg"/>
          <p:cNvPicPr>
            <a:picLocks noChangeAspect="1"/>
          </p:cNvPicPr>
          <p:nvPr/>
        </p:nvPicPr>
        <p:blipFill>
          <a:blip r:embed="rId5">
            <a:extLst>
              <a:ext uri="{BEBA8EAE-BF5A-486C-A8C5-ECC9F3942E4B}">
                <a14:imgProps xmlns:a14="http://schemas.microsoft.com/office/drawing/2010/main">
                  <a14:imgLayer r:embed="rId6">
                    <a14:imgEffect>
                      <a14:backgroundRemoval t="3000" b="96000" l="2913" r="97087">
                        <a14:foregroundMark x1="84466" y1="61000" x2="84466" y2="61000"/>
                        <a14:foregroundMark x1="50485" y1="19000" x2="50485" y2="19000"/>
                      </a14:backgroundRemoval>
                    </a14:imgEffect>
                  </a14:imgLayer>
                </a14:imgProps>
              </a:ext>
              <a:ext uri="{28A0092B-C50C-407E-A947-70E740481C1C}">
                <a14:useLocalDpi xmlns:a14="http://schemas.microsoft.com/office/drawing/2010/main" val="0"/>
              </a:ext>
            </a:extLst>
          </a:blip>
          <a:stretch>
            <a:fillRect/>
          </a:stretch>
        </p:blipFill>
        <p:spPr>
          <a:xfrm rot="1007265">
            <a:off x="2964912" y="2879470"/>
            <a:ext cx="1037048" cy="1006843"/>
          </a:xfrm>
          <a:prstGeom prst="rect">
            <a:avLst/>
          </a:prstGeom>
        </p:spPr>
      </p:pic>
      <p:pic>
        <p:nvPicPr>
          <p:cNvPr id="19" name="Picture 18" descr="Green Hand Drawn Star.jpg"/>
          <p:cNvPicPr>
            <a:picLocks noChangeAspect="1"/>
          </p:cNvPicPr>
          <p:nvPr/>
        </p:nvPicPr>
        <p:blipFill>
          <a:blip r:embed="rId7">
            <a:extLst>
              <a:ext uri="{BEBA8EAE-BF5A-486C-A8C5-ECC9F3942E4B}">
                <a14:imgProps xmlns:a14="http://schemas.microsoft.com/office/drawing/2010/main">
                  <a14:imgLayer r:embed="rId8">
                    <a14:imgEffect>
                      <a14:backgroundRemoval t="2386" b="98410" l="1487" r="96654">
                        <a14:foregroundMark x1="47026" y1="67197" x2="47026" y2="67197"/>
                        <a14:foregroundMark x1="46097" y1="72565" x2="46097" y2="72565"/>
                        <a14:foregroundMark x1="61896" y1="79523" x2="61896" y2="79523"/>
                      </a14:backgroundRemoval>
                    </a14:imgEffect>
                  </a14:imgLayer>
                </a14:imgProps>
              </a:ext>
              <a:ext uri="{28A0092B-C50C-407E-A947-70E740481C1C}">
                <a14:useLocalDpi xmlns:a14="http://schemas.microsoft.com/office/drawing/2010/main" val="0"/>
              </a:ext>
            </a:extLst>
          </a:blip>
          <a:stretch>
            <a:fillRect/>
          </a:stretch>
        </p:blipFill>
        <p:spPr>
          <a:xfrm rot="319934">
            <a:off x="6543732" y="2359028"/>
            <a:ext cx="2227708" cy="2082783"/>
          </a:xfrm>
          <a:prstGeom prst="rect">
            <a:avLst/>
          </a:prstGeom>
        </p:spPr>
      </p:pic>
      <p:sp>
        <p:nvSpPr>
          <p:cNvPr id="20" name="TextBox 19"/>
          <p:cNvSpPr txBox="1"/>
          <p:nvPr/>
        </p:nvSpPr>
        <p:spPr>
          <a:xfrm>
            <a:off x="79103" y="3821344"/>
            <a:ext cx="2134256" cy="796115"/>
          </a:xfrm>
          <a:prstGeom prst="rect">
            <a:avLst/>
          </a:prstGeom>
          <a:noFill/>
        </p:spPr>
        <p:txBody>
          <a:bodyPr wrap="square" rtlCol="0">
            <a:spAutoFit/>
          </a:bodyPr>
          <a:lstStyle/>
          <a:p>
            <a:pPr algn="ctr">
              <a:lnSpc>
                <a:spcPct val="80000"/>
              </a:lnSpc>
            </a:pPr>
            <a:r>
              <a:rPr lang="en-US" sz="2800" i="1" spc="-300">
                <a:solidFill>
                  <a:srgbClr val="FF0000"/>
                </a:solidFill>
                <a:latin typeface="Chalkduster"/>
                <a:cs typeface="Chalkduster"/>
              </a:rPr>
              <a:t>Current</a:t>
            </a:r>
          </a:p>
          <a:p>
            <a:pPr algn="ctr">
              <a:lnSpc>
                <a:spcPct val="80000"/>
              </a:lnSpc>
            </a:pPr>
            <a:r>
              <a:rPr lang="en-US" sz="2800" i="1" spc="-300">
                <a:solidFill>
                  <a:srgbClr val="FF0000"/>
                </a:solidFill>
                <a:latin typeface="Chalkduster"/>
                <a:cs typeface="Chalkduster"/>
              </a:rPr>
              <a:t>Condition</a:t>
            </a:r>
            <a:endParaRPr lang="en-US" sz="2400" i="1" spc="-300">
              <a:solidFill>
                <a:srgbClr val="FF0000"/>
              </a:solidFill>
              <a:latin typeface="Chalkduster"/>
              <a:cs typeface="Chalkduster"/>
            </a:endParaRPr>
          </a:p>
        </p:txBody>
      </p:sp>
      <p:sp>
        <p:nvSpPr>
          <p:cNvPr id="21" name="TextBox 20"/>
          <p:cNvSpPr txBox="1"/>
          <p:nvPr/>
        </p:nvSpPr>
        <p:spPr>
          <a:xfrm>
            <a:off x="3215876" y="3773592"/>
            <a:ext cx="1959030" cy="796115"/>
          </a:xfrm>
          <a:prstGeom prst="rect">
            <a:avLst/>
          </a:prstGeom>
          <a:noFill/>
        </p:spPr>
        <p:txBody>
          <a:bodyPr wrap="square" rtlCol="0">
            <a:spAutoFit/>
          </a:bodyPr>
          <a:lstStyle/>
          <a:p>
            <a:pPr>
              <a:lnSpc>
                <a:spcPct val="80000"/>
              </a:lnSpc>
            </a:pPr>
            <a:r>
              <a:rPr lang="en-US" sz="2800" i="1" spc="-300">
                <a:solidFill>
                  <a:srgbClr val="0000FF"/>
                </a:solidFill>
                <a:latin typeface="Chalkduster"/>
                <a:cs typeface="Chalkduster"/>
              </a:rPr>
              <a:t>Target</a:t>
            </a:r>
          </a:p>
          <a:p>
            <a:pPr>
              <a:lnSpc>
                <a:spcPct val="80000"/>
              </a:lnSpc>
            </a:pPr>
            <a:r>
              <a:rPr lang="en-US" sz="2800" i="1" spc="-300">
                <a:solidFill>
                  <a:srgbClr val="0000FF"/>
                </a:solidFill>
                <a:latin typeface="Chalkduster"/>
                <a:cs typeface="Chalkduster"/>
              </a:rPr>
              <a:t>Condition</a:t>
            </a:r>
          </a:p>
        </p:txBody>
      </p:sp>
      <p:sp>
        <p:nvSpPr>
          <p:cNvPr id="22" name="TextBox 21"/>
          <p:cNvSpPr txBox="1"/>
          <p:nvPr/>
        </p:nvSpPr>
        <p:spPr>
          <a:xfrm rot="21165938">
            <a:off x="6437250" y="1928650"/>
            <a:ext cx="2503382" cy="584776"/>
          </a:xfrm>
          <a:prstGeom prst="rect">
            <a:avLst/>
          </a:prstGeom>
          <a:noFill/>
        </p:spPr>
        <p:txBody>
          <a:bodyPr wrap="square" rtlCol="0">
            <a:spAutoFit/>
          </a:bodyPr>
          <a:lstStyle/>
          <a:p>
            <a:r>
              <a:rPr lang="en-US" sz="3200" spc="-150">
                <a:solidFill>
                  <a:srgbClr val="008000"/>
                </a:solidFill>
                <a:latin typeface="Chalkduster"/>
                <a:cs typeface="Chalkduster"/>
              </a:rPr>
              <a:t>Challenge</a:t>
            </a:r>
          </a:p>
        </p:txBody>
      </p:sp>
      <p:pic>
        <p:nvPicPr>
          <p:cNvPr id="23" name="Picture 22" descr="Black Footprint.jpg"/>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a:off x="2024326" y="3350186"/>
            <a:ext cx="320040" cy="582184"/>
          </a:xfrm>
          <a:prstGeom prst="rect">
            <a:avLst/>
          </a:prstGeom>
        </p:spPr>
      </p:pic>
      <p:pic>
        <p:nvPicPr>
          <p:cNvPr id="24" name="Picture 23" descr="Black Footprint.jpg"/>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1650104" y="3088100"/>
            <a:ext cx="320040" cy="582187"/>
          </a:xfrm>
          <a:prstGeom prst="rect">
            <a:avLst/>
          </a:prstGeom>
        </p:spPr>
      </p:pic>
      <p:pic>
        <p:nvPicPr>
          <p:cNvPr id="25" name="Picture 24" descr="Black Footprint.jpg"/>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9766" r="82422">
                        <a14:foregroundMark x1="33594" y1="10547" x2="33594" y2="10547"/>
                        <a14:foregroundMark x1="49609" y1="10547" x2="49609" y2="10547"/>
                        <a14:foregroundMark x1="58203" y1="14453" x2="58203" y2="14453"/>
                        <a14:foregroundMark x1="65625" y1="19141" x2="65625" y2="19141"/>
                        <a14:foregroundMark x1="70703" y1="23438" x2="70703" y2="23438"/>
                      </a14:backgroundRemoval>
                    </a14:imgEffect>
                  </a14:imgLayer>
                </a14:imgProps>
              </a:ext>
              <a:ext uri="{28A0092B-C50C-407E-A947-70E740481C1C}">
                <a14:useLocalDpi xmlns:a14="http://schemas.microsoft.com/office/drawing/2010/main" val="0"/>
              </a:ext>
            </a:extLst>
          </a:blip>
          <a:srcRect l="22032" r="22996"/>
          <a:stretch/>
        </p:blipFill>
        <p:spPr>
          <a:xfrm rot="5400000" flipH="1">
            <a:off x="2405532" y="3051136"/>
            <a:ext cx="320040" cy="582186"/>
          </a:xfrm>
          <a:prstGeom prst="rect">
            <a:avLst/>
          </a:prstGeom>
        </p:spPr>
      </p:pic>
      <p:sp>
        <p:nvSpPr>
          <p:cNvPr id="26" name="TextBox 25"/>
          <p:cNvSpPr txBox="1"/>
          <p:nvPr/>
        </p:nvSpPr>
        <p:spPr>
          <a:xfrm>
            <a:off x="1240744" y="2565100"/>
            <a:ext cx="1865651" cy="646331"/>
          </a:xfrm>
          <a:prstGeom prst="rect">
            <a:avLst/>
          </a:prstGeom>
          <a:noFill/>
        </p:spPr>
        <p:txBody>
          <a:bodyPr wrap="square" rtlCol="0">
            <a:spAutoFit/>
          </a:bodyPr>
          <a:lstStyle/>
          <a:p>
            <a:pPr algn="ctr"/>
            <a:r>
              <a:rPr lang="en-US" sz="3600" i="1" spc="-300">
                <a:latin typeface="Chalkduster"/>
                <a:cs typeface="Chalkduster"/>
              </a:rPr>
              <a:t>Test!</a:t>
            </a:r>
          </a:p>
        </p:txBody>
      </p:sp>
    </p:spTree>
    <p:extLst>
      <p:ext uri="{BB962C8B-B14F-4D97-AF65-F5344CB8AC3E}">
        <p14:creationId xmlns:p14="http://schemas.microsoft.com/office/powerpoint/2010/main" val="38287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6641" y="4988778"/>
            <a:ext cx="1371596" cy="348749"/>
          </a:xfrm>
          <a:prstGeom prst="rect">
            <a:avLst/>
          </a:prstGeom>
          <a:noFill/>
        </p:spPr>
        <p:txBody>
          <a:bodyPr wrap="square" lIns="91365" tIns="45683" rIns="91365" bIns="45683" rtlCol="0">
            <a:spAutoFit/>
          </a:bodyPr>
          <a:lstStyle/>
          <a:p>
            <a:pPr algn="ctr">
              <a:lnSpc>
                <a:spcPct val="80000"/>
              </a:lnSpc>
            </a:pPr>
            <a:r>
              <a:rPr lang="en-US" sz="2000"/>
              <a:t>(Manager)</a:t>
            </a:r>
            <a:endParaRPr lang="en-US"/>
          </a:p>
        </p:txBody>
      </p:sp>
      <p:sp>
        <p:nvSpPr>
          <p:cNvPr id="28" name="TextBox 27"/>
          <p:cNvSpPr txBox="1"/>
          <p:nvPr/>
        </p:nvSpPr>
        <p:spPr>
          <a:xfrm>
            <a:off x="1455800" y="276844"/>
            <a:ext cx="6143190" cy="97742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IMPROVEMENT KATA</a:t>
            </a:r>
          </a:p>
          <a:p>
            <a:pPr algn="ctr">
              <a:lnSpc>
                <a:spcPct val="90000"/>
              </a:lnSpc>
            </a:pPr>
            <a:r>
              <a:rPr lang="en-US" sz="3200" b="1">
                <a:latin typeface="Helvetica"/>
                <a:cs typeface="Helvetica"/>
              </a:rPr>
              <a:t>+ THE COACHING KATA</a:t>
            </a:r>
          </a:p>
        </p:txBody>
      </p:sp>
      <p:sp>
        <p:nvSpPr>
          <p:cNvPr id="35" name="TextBox 34"/>
          <p:cNvSpPr txBox="1"/>
          <p:nvPr/>
        </p:nvSpPr>
        <p:spPr>
          <a:xfrm>
            <a:off x="425952" y="1233440"/>
            <a:ext cx="8268086" cy="786634"/>
          </a:xfrm>
          <a:prstGeom prst="rect">
            <a:avLst/>
          </a:prstGeom>
          <a:noFill/>
        </p:spPr>
        <p:txBody>
          <a:bodyPr wrap="square" lIns="82021" tIns="41010" rIns="82021" bIns="41010" rtlCol="0">
            <a:spAutoFit/>
          </a:bodyPr>
          <a:lstStyle/>
          <a:p>
            <a:pPr algn="ctr">
              <a:lnSpc>
                <a:spcPct val="80000"/>
              </a:lnSpc>
            </a:pPr>
            <a:r>
              <a:rPr lang="en-US" sz="2800" b="1" dirty="0"/>
              <a:t>It’s a methodology for developing people</a:t>
            </a:r>
          </a:p>
          <a:p>
            <a:pPr algn="ctr">
              <a:lnSpc>
                <a:spcPct val="80000"/>
              </a:lnSpc>
            </a:pPr>
            <a:r>
              <a:rPr lang="en-US" sz="2800" b="1" dirty="0"/>
              <a:t>to meet challenges</a:t>
            </a:r>
          </a:p>
        </p:txBody>
      </p:sp>
      <p:sp>
        <p:nvSpPr>
          <p:cNvPr id="4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4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26</a:t>
            </a:fld>
            <a:endParaRPr lang="en-US"/>
          </a:p>
        </p:txBody>
      </p:sp>
      <p:pic>
        <p:nvPicPr>
          <p:cNvPr id="38" name="Picture 37" descr="Stick Figure Standing.jpg"/>
          <p:cNvPicPr>
            <a:picLocks noChangeAspect="1"/>
          </p:cNvPicPr>
          <p:nvPr/>
        </p:nvPicPr>
        <p:blipFill rotWithShape="1">
          <a:blip r:embed="rId2">
            <a:extLst>
              <a:ext uri="{28A0092B-C50C-407E-A947-70E740481C1C}">
                <a14:useLocalDpi xmlns:a14="http://schemas.microsoft.com/office/drawing/2010/main" val="0"/>
              </a:ext>
            </a:extLst>
          </a:blip>
          <a:srcRect l="27200" r="28400"/>
          <a:stretch/>
        </p:blipFill>
        <p:spPr>
          <a:xfrm>
            <a:off x="524471" y="2159000"/>
            <a:ext cx="525689" cy="1188720"/>
          </a:xfrm>
          <a:prstGeom prst="rect">
            <a:avLst/>
          </a:prstGeom>
        </p:spPr>
      </p:pic>
      <p:cxnSp>
        <p:nvCxnSpPr>
          <p:cNvPr id="43" name="Straight Arrow Connector 42"/>
          <p:cNvCxnSpPr/>
          <p:nvPr/>
        </p:nvCxnSpPr>
        <p:spPr>
          <a:xfrm>
            <a:off x="2545537" y="2806872"/>
            <a:ext cx="228600" cy="1588"/>
          </a:xfrm>
          <a:prstGeom prst="straightConnector1">
            <a:avLst/>
          </a:prstGeom>
          <a:ln w="76200">
            <a:solidFill>
              <a:schemeClr val="tx1">
                <a:lumMod val="85000"/>
                <a:lumOff val="1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3613" y="2806872"/>
            <a:ext cx="228600" cy="1588"/>
          </a:xfrm>
          <a:prstGeom prst="straightConnector1">
            <a:avLst/>
          </a:prstGeom>
          <a:ln w="76200">
            <a:solidFill>
              <a:schemeClr val="tx1">
                <a:lumMod val="85000"/>
                <a:lumOff val="1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378761" y="2286172"/>
            <a:ext cx="1188720" cy="1051560"/>
          </a:xfrm>
          <a:prstGeom prst="rect">
            <a:avLst/>
          </a:prstGeom>
          <a:solidFill>
            <a:srgbClr val="FFFFFF"/>
          </a:solid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6" name="Rectangle 45"/>
          <p:cNvSpPr/>
          <p:nvPr/>
        </p:nvSpPr>
        <p:spPr>
          <a:xfrm>
            <a:off x="2786837" y="2286172"/>
            <a:ext cx="1188720" cy="1051560"/>
          </a:xfrm>
          <a:prstGeom prst="rect">
            <a:avLst/>
          </a:prstGeom>
          <a:solidFill>
            <a:schemeClr val="bg1"/>
          </a:solid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7" name="Rectangle 46"/>
          <p:cNvSpPr/>
          <p:nvPr/>
        </p:nvSpPr>
        <p:spPr>
          <a:xfrm>
            <a:off x="4194913" y="2286172"/>
            <a:ext cx="1188720"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8" name="Rectangle 47"/>
          <p:cNvSpPr/>
          <p:nvPr/>
        </p:nvSpPr>
        <p:spPr>
          <a:xfrm>
            <a:off x="5736485" y="2286172"/>
            <a:ext cx="1188720"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49" name="Rectangle 48"/>
          <p:cNvSpPr/>
          <p:nvPr/>
        </p:nvSpPr>
        <p:spPr>
          <a:xfrm>
            <a:off x="5739533" y="3979320"/>
            <a:ext cx="1188720"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50" name="TextBox 49"/>
          <p:cNvSpPr txBox="1"/>
          <p:nvPr/>
        </p:nvSpPr>
        <p:spPr>
          <a:xfrm>
            <a:off x="6976617" y="2362379"/>
            <a:ext cx="2057400" cy="713431"/>
          </a:xfrm>
          <a:prstGeom prst="rect">
            <a:avLst/>
          </a:prstGeom>
          <a:noFill/>
        </p:spPr>
        <p:txBody>
          <a:bodyPr wrap="square" lIns="91365" tIns="45683" rIns="91365" bIns="45683" rtlCol="0">
            <a:spAutoFit/>
          </a:bodyPr>
          <a:lstStyle/>
          <a:p>
            <a:pPr>
              <a:lnSpc>
                <a:spcPts val="2380"/>
              </a:lnSpc>
            </a:pPr>
            <a:r>
              <a:rPr lang="en-US" sz="2400" b="1"/>
              <a:t>Improvement</a:t>
            </a:r>
          </a:p>
          <a:p>
            <a:pPr>
              <a:lnSpc>
                <a:spcPts val="2380"/>
              </a:lnSpc>
            </a:pPr>
            <a:r>
              <a:rPr lang="en-US" sz="2400" b="1"/>
              <a:t>Kata</a:t>
            </a:r>
          </a:p>
        </p:txBody>
      </p:sp>
      <p:sp>
        <p:nvSpPr>
          <p:cNvPr id="51" name="TextBox 50"/>
          <p:cNvSpPr txBox="1"/>
          <p:nvPr/>
        </p:nvSpPr>
        <p:spPr>
          <a:xfrm>
            <a:off x="6976617" y="4075871"/>
            <a:ext cx="2057400" cy="713431"/>
          </a:xfrm>
          <a:prstGeom prst="rect">
            <a:avLst/>
          </a:prstGeom>
          <a:noFill/>
        </p:spPr>
        <p:txBody>
          <a:bodyPr wrap="square" lIns="91365" tIns="45683" rIns="91365" bIns="45683" rtlCol="0">
            <a:spAutoFit/>
          </a:bodyPr>
          <a:lstStyle/>
          <a:p>
            <a:pPr>
              <a:lnSpc>
                <a:spcPts val="2380"/>
              </a:lnSpc>
            </a:pPr>
            <a:r>
              <a:rPr lang="en-US" sz="2400" b="1"/>
              <a:t>Coaching</a:t>
            </a:r>
          </a:p>
          <a:p>
            <a:pPr>
              <a:lnSpc>
                <a:spcPts val="2380"/>
              </a:lnSpc>
            </a:pPr>
            <a:r>
              <a:rPr lang="en-US" sz="2400" b="1"/>
              <a:t>Kata</a:t>
            </a:r>
          </a:p>
        </p:txBody>
      </p:sp>
      <p:sp>
        <p:nvSpPr>
          <p:cNvPr id="52" name="TextBox 51"/>
          <p:cNvSpPr txBox="1"/>
          <p:nvPr/>
        </p:nvSpPr>
        <p:spPr>
          <a:xfrm>
            <a:off x="1282701" y="2311320"/>
            <a:ext cx="1358949" cy="987898"/>
          </a:xfrm>
          <a:prstGeom prst="rect">
            <a:avLst/>
          </a:prstGeom>
          <a:noFill/>
        </p:spPr>
        <p:txBody>
          <a:bodyPr wrap="square" lIns="91365" tIns="45683" rIns="91365" bIns="45683" rtlCol="0">
            <a:spAutoFit/>
          </a:bodyPr>
          <a:lstStyle/>
          <a:p>
            <a:pPr algn="ctr">
              <a:lnSpc>
                <a:spcPct val="80000"/>
              </a:lnSpc>
            </a:pPr>
            <a:r>
              <a:rPr lang="en-US" b="1"/>
              <a:t>Understand the Direction</a:t>
            </a:r>
            <a:r>
              <a:rPr lang="en-US" sz="1200" b="1"/>
              <a:t> </a:t>
            </a:r>
            <a:r>
              <a:rPr lang="en-US" b="1" spc="-100"/>
              <a:t>or</a:t>
            </a:r>
            <a:r>
              <a:rPr lang="en-US" b="1"/>
              <a:t> Challenge</a:t>
            </a:r>
          </a:p>
        </p:txBody>
      </p:sp>
      <p:sp>
        <p:nvSpPr>
          <p:cNvPr id="53" name="TextBox 52"/>
          <p:cNvSpPr txBox="1"/>
          <p:nvPr/>
        </p:nvSpPr>
        <p:spPr>
          <a:xfrm>
            <a:off x="2812237" y="2349550"/>
            <a:ext cx="1143000" cy="844782"/>
          </a:xfrm>
          <a:prstGeom prst="rect">
            <a:avLst/>
          </a:prstGeom>
          <a:noFill/>
        </p:spPr>
        <p:txBody>
          <a:bodyPr wrap="square" lIns="91365" tIns="45683" rIns="91365" bIns="45683" rtlCol="0">
            <a:spAutoFit/>
          </a:bodyPr>
          <a:lstStyle/>
          <a:p>
            <a:pPr algn="ctr">
              <a:lnSpc>
                <a:spcPct val="90000"/>
              </a:lnSpc>
            </a:pPr>
            <a:r>
              <a:rPr lang="en-US" b="1"/>
              <a:t>Grasp the Current Condition</a:t>
            </a:r>
          </a:p>
        </p:txBody>
      </p:sp>
      <p:sp>
        <p:nvSpPr>
          <p:cNvPr id="54" name="TextBox 53"/>
          <p:cNvSpPr txBox="1"/>
          <p:nvPr/>
        </p:nvSpPr>
        <p:spPr>
          <a:xfrm>
            <a:off x="4220313" y="2317542"/>
            <a:ext cx="1143000" cy="983474"/>
          </a:xfrm>
          <a:prstGeom prst="rect">
            <a:avLst/>
          </a:prstGeom>
          <a:noFill/>
        </p:spPr>
        <p:txBody>
          <a:bodyPr wrap="square" lIns="91365" tIns="45683" rIns="91365" bIns="45683" rtlCol="0">
            <a:spAutoFit/>
          </a:bodyPr>
          <a:lstStyle/>
          <a:p>
            <a:pPr algn="ctr">
              <a:lnSpc>
                <a:spcPts val="1719"/>
              </a:lnSpc>
            </a:pPr>
            <a:r>
              <a:rPr lang="en-US" b="1"/>
              <a:t>Establish the Next Target Condition</a:t>
            </a:r>
          </a:p>
        </p:txBody>
      </p:sp>
      <p:sp>
        <p:nvSpPr>
          <p:cNvPr id="55" name="TextBox 54"/>
          <p:cNvSpPr txBox="1"/>
          <p:nvPr/>
        </p:nvSpPr>
        <p:spPr>
          <a:xfrm>
            <a:off x="5676347" y="2304840"/>
            <a:ext cx="1311624" cy="983464"/>
          </a:xfrm>
          <a:prstGeom prst="rect">
            <a:avLst/>
          </a:prstGeom>
          <a:noFill/>
        </p:spPr>
        <p:txBody>
          <a:bodyPr wrap="square" lIns="91365" tIns="45683" rIns="91365" bIns="45683" rtlCol="0">
            <a:spAutoFit/>
          </a:bodyPr>
          <a:lstStyle/>
          <a:p>
            <a:pPr algn="ctr">
              <a:lnSpc>
                <a:spcPts val="1719"/>
              </a:lnSpc>
            </a:pPr>
            <a:r>
              <a:rPr lang="en-US" b="1"/>
              <a:t>Experiment</a:t>
            </a:r>
          </a:p>
          <a:p>
            <a:pPr algn="ctr">
              <a:lnSpc>
                <a:spcPts val="1719"/>
              </a:lnSpc>
            </a:pPr>
            <a:r>
              <a:rPr lang="en-US" b="1"/>
              <a:t>Toward the Target Condition</a:t>
            </a:r>
          </a:p>
        </p:txBody>
      </p:sp>
      <p:sp>
        <p:nvSpPr>
          <p:cNvPr id="56" name="TextBox 55"/>
          <p:cNvSpPr txBox="1"/>
          <p:nvPr/>
        </p:nvSpPr>
        <p:spPr>
          <a:xfrm>
            <a:off x="5644061" y="4040301"/>
            <a:ext cx="1374648" cy="928395"/>
          </a:xfrm>
          <a:prstGeom prst="rect">
            <a:avLst/>
          </a:prstGeom>
          <a:noFill/>
        </p:spPr>
        <p:txBody>
          <a:bodyPr wrap="square" lIns="91365" tIns="45683" rIns="91365" bIns="45683" rtlCol="0">
            <a:spAutoFit/>
          </a:bodyPr>
          <a:lstStyle/>
          <a:p>
            <a:pPr algn="ctr">
              <a:lnSpc>
                <a:spcPct val="90000"/>
              </a:lnSpc>
            </a:pPr>
            <a:r>
              <a:rPr lang="en-US" sz="2000" b="1"/>
              <a:t>‘Executing’</a:t>
            </a:r>
          </a:p>
          <a:p>
            <a:pPr algn="ctr">
              <a:lnSpc>
                <a:spcPct val="90000"/>
              </a:lnSpc>
            </a:pPr>
            <a:r>
              <a:rPr lang="en-US" sz="2000" b="1"/>
              <a:t>Coaching Cycles</a:t>
            </a:r>
          </a:p>
        </p:txBody>
      </p:sp>
      <p:sp>
        <p:nvSpPr>
          <p:cNvPr id="57" name="TextBox 56"/>
          <p:cNvSpPr txBox="1"/>
          <p:nvPr/>
        </p:nvSpPr>
        <p:spPr>
          <a:xfrm>
            <a:off x="1371601" y="4250366"/>
            <a:ext cx="4004412" cy="400045"/>
          </a:xfrm>
          <a:prstGeom prst="rect">
            <a:avLst/>
          </a:prstGeom>
          <a:noFill/>
        </p:spPr>
        <p:txBody>
          <a:bodyPr wrap="square" lIns="91365" tIns="45683" rIns="91365" bIns="45683" rtlCol="0">
            <a:spAutoFit/>
          </a:bodyPr>
          <a:lstStyle/>
          <a:p>
            <a:pPr algn="ctr"/>
            <a:r>
              <a:rPr lang="en-US" sz="2000" b="1"/>
              <a:t>‘Planning’ Coaching Cycles</a:t>
            </a:r>
          </a:p>
        </p:txBody>
      </p:sp>
      <p:cxnSp>
        <p:nvCxnSpPr>
          <p:cNvPr id="58" name="Straight Arrow Connector 57"/>
          <p:cNvCxnSpPr/>
          <p:nvPr/>
        </p:nvCxnSpPr>
        <p:spPr>
          <a:xfrm>
            <a:off x="5439513" y="2806872"/>
            <a:ext cx="256032" cy="1588"/>
          </a:xfrm>
          <a:prstGeom prst="straightConnector1">
            <a:avLst/>
          </a:prstGeom>
          <a:ln w="349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1371601" y="3979320"/>
            <a:ext cx="4012741" cy="1051560"/>
          </a:xfrm>
          <a:prstGeom prst="rect">
            <a:avLst/>
          </a:prstGeom>
          <a:noFill/>
          <a:ln w="22225" cap="flat" cmpd="sng" algn="ctr">
            <a:solidFill>
              <a:schemeClr val="tx1">
                <a:lumMod val="95000"/>
                <a:lumOff val="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365" tIns="45683" rIns="91365" bIns="45683" rtlCol="0" anchor="ctr"/>
          <a:lstStyle/>
          <a:p>
            <a:pPr algn="ctr"/>
            <a:endParaRPr lang="en-US"/>
          </a:p>
        </p:txBody>
      </p:sp>
      <p:sp>
        <p:nvSpPr>
          <p:cNvPr id="60" name="Rectangle 59"/>
          <p:cNvSpPr/>
          <p:nvPr/>
        </p:nvSpPr>
        <p:spPr>
          <a:xfrm>
            <a:off x="469901" y="2900394"/>
            <a:ext cx="610819" cy="21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61" name="TextBox 60"/>
          <p:cNvSpPr txBox="1"/>
          <p:nvPr/>
        </p:nvSpPr>
        <p:spPr>
          <a:xfrm>
            <a:off x="259537" y="2767679"/>
            <a:ext cx="1065173" cy="400065"/>
          </a:xfrm>
          <a:prstGeom prst="rect">
            <a:avLst/>
          </a:prstGeom>
          <a:noFill/>
        </p:spPr>
        <p:txBody>
          <a:bodyPr wrap="square" lIns="91365" tIns="45683" rIns="91365" bIns="45683" rtlCol="0">
            <a:spAutoFit/>
          </a:bodyPr>
          <a:lstStyle/>
          <a:p>
            <a:pPr algn="ctr"/>
            <a:r>
              <a:rPr lang="en-US" sz="2000" b="1"/>
              <a:t>Learner</a:t>
            </a:r>
          </a:p>
        </p:txBody>
      </p:sp>
      <p:pic>
        <p:nvPicPr>
          <p:cNvPr id="62" name="Picture 61" descr="Stick Figure Standing.jpg"/>
          <p:cNvPicPr>
            <a:picLocks noChangeAspect="1"/>
          </p:cNvPicPr>
          <p:nvPr/>
        </p:nvPicPr>
        <p:blipFill rotWithShape="1">
          <a:blip r:embed="rId2">
            <a:extLst>
              <a:ext uri="{28A0092B-C50C-407E-A947-70E740481C1C}">
                <a14:useLocalDpi xmlns:a14="http://schemas.microsoft.com/office/drawing/2010/main" val="0"/>
              </a:ext>
            </a:extLst>
          </a:blip>
          <a:srcRect l="27200" r="28400"/>
          <a:stretch/>
        </p:blipFill>
        <p:spPr>
          <a:xfrm>
            <a:off x="524471" y="3826920"/>
            <a:ext cx="525689" cy="1188720"/>
          </a:xfrm>
          <a:prstGeom prst="rect">
            <a:avLst/>
          </a:prstGeom>
        </p:spPr>
      </p:pic>
      <p:sp>
        <p:nvSpPr>
          <p:cNvPr id="63" name="Rectangle 62"/>
          <p:cNvSpPr/>
          <p:nvPr/>
        </p:nvSpPr>
        <p:spPr>
          <a:xfrm>
            <a:off x="469901" y="4568314"/>
            <a:ext cx="610819" cy="210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64" name="TextBox 63"/>
          <p:cNvSpPr txBox="1"/>
          <p:nvPr/>
        </p:nvSpPr>
        <p:spPr>
          <a:xfrm>
            <a:off x="259537" y="4435599"/>
            <a:ext cx="1065173" cy="400065"/>
          </a:xfrm>
          <a:prstGeom prst="rect">
            <a:avLst/>
          </a:prstGeom>
          <a:noFill/>
        </p:spPr>
        <p:txBody>
          <a:bodyPr wrap="square" lIns="91365" tIns="45683" rIns="91365" bIns="45683" rtlCol="0">
            <a:spAutoFit/>
          </a:bodyPr>
          <a:lstStyle/>
          <a:p>
            <a:pPr algn="ctr"/>
            <a:r>
              <a:rPr lang="en-US" sz="2000" b="1"/>
              <a:t>Coach</a:t>
            </a:r>
          </a:p>
        </p:txBody>
      </p:sp>
      <p:cxnSp>
        <p:nvCxnSpPr>
          <p:cNvPr id="65" name="Straight Arrow Connector 64"/>
          <p:cNvCxnSpPr/>
          <p:nvPr/>
        </p:nvCxnSpPr>
        <p:spPr>
          <a:xfrm rot="5400000" flipH="1" flipV="1">
            <a:off x="6254427" y="3634950"/>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16200000" flipH="1">
            <a:off x="5925887" y="3665435"/>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rot="5400000" flipH="1" flipV="1">
            <a:off x="4711359" y="3634041"/>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rot="16200000" flipH="1">
            <a:off x="4382819" y="3664527"/>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rot="5400000" flipH="1" flipV="1">
            <a:off x="3316111" y="3628866"/>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H="1">
            <a:off x="2987571" y="3659352"/>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rot="5400000" flipH="1" flipV="1">
            <a:off x="1890206" y="3632579"/>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16200000" flipH="1">
            <a:off x="1561666" y="3663065"/>
            <a:ext cx="502920" cy="1588"/>
          </a:xfrm>
          <a:prstGeom prst="straightConnector1">
            <a:avLst/>
          </a:prstGeom>
          <a:ln w="44450" cap="flat" cmpd="sng" algn="ctr">
            <a:solidFill>
              <a:schemeClr val="tx1">
                <a:lumMod val="65000"/>
                <a:lumOff val="35000"/>
              </a:schemeClr>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517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794001" y="4184912"/>
            <a:ext cx="1149639" cy="1039400"/>
            <a:chOff x="2794001" y="3240501"/>
            <a:chExt cx="1149639" cy="1039400"/>
          </a:xfrm>
        </p:grpSpPr>
        <p:pic>
          <p:nvPicPr>
            <p:cNvPr id="43" name="Picture 42" descr="Guy with Magnifying Gla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44" name="Rectangle 43"/>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929190" y="4119880"/>
            <a:ext cx="502920" cy="502920"/>
            <a:chOff x="4929190" y="4112298"/>
            <a:chExt cx="502920" cy="502920"/>
          </a:xfrm>
        </p:grpSpPr>
        <p:sp>
          <p:nvSpPr>
            <p:cNvPr id="40" name="Oval 39"/>
            <p:cNvSpPr/>
            <p:nvPr/>
          </p:nvSpPr>
          <p:spPr>
            <a:xfrm>
              <a:off x="4929190" y="4112298"/>
              <a:ext cx="502920" cy="5029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5042768" y="4225760"/>
              <a:ext cx="274320" cy="274320"/>
            </a:xfrm>
            <a:prstGeom prst="ellipse">
              <a:avLst/>
            </a:prstGeom>
            <a:noFill/>
            <a:ln w="571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5142102" y="4319972"/>
              <a:ext cx="82296" cy="82296"/>
            </a:xfrm>
            <a:prstGeom prst="ellipse">
              <a:avLst/>
            </a:prstGeom>
            <a:solidFill>
              <a:schemeClr val="tx1">
                <a:lumMod val="65000"/>
                <a:lumOff val="35000"/>
              </a:schemeClr>
            </a:solidFill>
            <a:ln w="63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0" y="481804"/>
            <a:ext cx="9144000"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STEPS BUILD ON ONE ANOTHER</a:t>
            </a:r>
          </a:p>
        </p:txBody>
      </p:sp>
      <p:sp>
        <p:nvSpPr>
          <p:cNvPr id="2" name="TextBox 1"/>
          <p:cNvSpPr txBox="1"/>
          <p:nvPr/>
        </p:nvSpPr>
        <p:spPr>
          <a:xfrm>
            <a:off x="0" y="1108720"/>
            <a:ext cx="9144000" cy="991018"/>
          </a:xfrm>
          <a:prstGeom prst="rect">
            <a:avLst/>
          </a:prstGeom>
          <a:noFill/>
        </p:spPr>
        <p:txBody>
          <a:bodyPr wrap="square" lIns="91407" tIns="45704" rIns="91407" bIns="45704" rtlCol="0">
            <a:spAutoFit/>
          </a:bodyPr>
          <a:lstStyle/>
          <a:p>
            <a:pPr algn="ctr">
              <a:lnSpc>
                <a:spcPct val="80000"/>
              </a:lnSpc>
            </a:pPr>
            <a:r>
              <a:rPr lang="en-US" sz="2400" b="1"/>
              <a:t>Each step of the Improvement Kata pattern operates</a:t>
            </a:r>
          </a:p>
          <a:p>
            <a:pPr algn="ctr">
              <a:lnSpc>
                <a:spcPct val="80000"/>
              </a:lnSpc>
            </a:pPr>
            <a:r>
              <a:rPr lang="en-US" sz="2400" b="1"/>
              <a:t>within the context of the previous step. This framing</a:t>
            </a:r>
          </a:p>
          <a:p>
            <a:pPr algn="ctr">
              <a:lnSpc>
                <a:spcPct val="80000"/>
              </a:lnSpc>
            </a:pPr>
            <a:r>
              <a:rPr lang="en-US" sz="2400" b="1"/>
              <a:t>effect is an integral part of effective problem solving.</a:t>
            </a:r>
            <a:endParaRPr lang="en-US" sz="2400" b="1">
              <a:latin typeface="Helvetica"/>
              <a:cs typeface="Helvetica"/>
            </a:endParaRPr>
          </a:p>
        </p:txBody>
      </p:sp>
      <p:sp>
        <p:nvSpPr>
          <p:cNvPr id="37"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27</a:t>
            </a:fld>
            <a:endParaRPr lang="en-US"/>
          </a:p>
        </p:txBody>
      </p:sp>
      <p:sp>
        <p:nvSpPr>
          <p:cNvPr id="48" name="Rounded Rectangle 47"/>
          <p:cNvSpPr>
            <a:spLocks noChangeAspect="1"/>
          </p:cNvSpPr>
          <p:nvPr/>
        </p:nvSpPr>
        <p:spPr>
          <a:xfrm>
            <a:off x="627718"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50" name="TextBox 49"/>
          <p:cNvSpPr txBox="1"/>
          <p:nvPr/>
        </p:nvSpPr>
        <p:spPr>
          <a:xfrm>
            <a:off x="627718" y="3363102"/>
            <a:ext cx="1691405" cy="835335"/>
          </a:xfrm>
          <a:prstGeom prst="rect">
            <a:avLst/>
          </a:prstGeom>
          <a:noFill/>
        </p:spPr>
        <p:txBody>
          <a:bodyPr wrap="square" lIns="81994" tIns="40995" rIns="81994" bIns="40995"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46" name="Rounded Rectangle 45"/>
          <p:cNvSpPr>
            <a:spLocks noChangeAspect="1"/>
          </p:cNvSpPr>
          <p:nvPr/>
        </p:nvSpPr>
        <p:spPr>
          <a:xfrm>
            <a:off x="6494471" y="3316941"/>
            <a:ext cx="204385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7" name="Rounded Rectangle 46"/>
          <p:cNvSpPr>
            <a:spLocks noChangeAspect="1"/>
          </p:cNvSpPr>
          <p:nvPr/>
        </p:nvSpPr>
        <p:spPr>
          <a:xfrm>
            <a:off x="2480999"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49" name="Rounded Rectangle 48"/>
          <p:cNvSpPr>
            <a:spLocks noChangeAspect="1"/>
          </p:cNvSpPr>
          <p:nvPr/>
        </p:nvSpPr>
        <p:spPr>
          <a:xfrm>
            <a:off x="4341908"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51" name="TextBox 50"/>
          <p:cNvSpPr txBox="1"/>
          <p:nvPr/>
        </p:nvSpPr>
        <p:spPr>
          <a:xfrm>
            <a:off x="2481002" y="3377613"/>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Grasp the</a:t>
            </a:r>
          </a:p>
          <a:p>
            <a:pPr algn="ctr">
              <a:lnSpc>
                <a:spcPct val="80000"/>
              </a:lnSpc>
            </a:pPr>
            <a:r>
              <a:rPr lang="en-US" b="1">
                <a:solidFill>
                  <a:srgbClr val="FF0000"/>
                </a:solidFill>
                <a:latin typeface="Helvetica"/>
                <a:cs typeface="Helvetica"/>
              </a:rPr>
              <a:t>Current</a:t>
            </a:r>
          </a:p>
          <a:p>
            <a:pPr algn="ctr">
              <a:lnSpc>
                <a:spcPct val="80000"/>
              </a:lnSpc>
            </a:pPr>
            <a:r>
              <a:rPr lang="en-US" b="1">
                <a:solidFill>
                  <a:srgbClr val="FF0000"/>
                </a:solidFill>
                <a:latin typeface="Helvetica"/>
                <a:cs typeface="Helvetica"/>
              </a:rPr>
              <a:t>Condition</a:t>
            </a:r>
          </a:p>
        </p:txBody>
      </p:sp>
      <p:sp>
        <p:nvSpPr>
          <p:cNvPr id="52" name="TextBox 51"/>
          <p:cNvSpPr txBox="1"/>
          <p:nvPr/>
        </p:nvSpPr>
        <p:spPr>
          <a:xfrm>
            <a:off x="4341908" y="3375927"/>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000000"/>
                </a:solidFill>
                <a:latin typeface="Helvetica"/>
                <a:cs typeface="Helvetica"/>
              </a:rPr>
              <a:t>Establish the</a:t>
            </a:r>
          </a:p>
          <a:p>
            <a:pPr algn="ctr">
              <a:lnSpc>
                <a:spcPct val="80000"/>
              </a:lnSpc>
            </a:pPr>
            <a:r>
              <a:rPr lang="en-US" b="1">
                <a:solidFill>
                  <a:srgbClr val="FF0000"/>
                </a:solidFill>
                <a:latin typeface="Helvetica"/>
                <a:cs typeface="Helvetica"/>
              </a:rPr>
              <a:t>Next Target</a:t>
            </a:r>
          </a:p>
          <a:p>
            <a:pPr algn="ctr">
              <a:lnSpc>
                <a:spcPct val="80000"/>
              </a:lnSpc>
            </a:pPr>
            <a:r>
              <a:rPr lang="en-US" b="1">
                <a:solidFill>
                  <a:srgbClr val="FF0000"/>
                </a:solidFill>
                <a:latin typeface="Helvetica"/>
                <a:cs typeface="Helvetica"/>
              </a:rPr>
              <a:t>Condition</a:t>
            </a:r>
          </a:p>
        </p:txBody>
      </p:sp>
      <p:pic>
        <p:nvPicPr>
          <p:cNvPr id="53" name="Picture 52"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4">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4346944"/>
            <a:ext cx="489149" cy="911711"/>
          </a:xfrm>
          <a:prstGeom prst="rect">
            <a:avLst/>
          </a:prstGeom>
        </p:spPr>
      </p:pic>
      <p:pic>
        <p:nvPicPr>
          <p:cNvPr id="54" name="Picture 53" descr="stock-vector-stick-figure-positions-set-vector-113066176.jpg"/>
          <p:cNvPicPr>
            <a:picLocks noChangeAspect="1"/>
          </p:cNvPicPr>
          <p:nvPr/>
        </p:nvPicPr>
        <p:blipFill rotWithShape="1">
          <a:blip r:embed="rId3">
            <a:extLst>
              <a:ext uri="{BEBA8EAE-BF5A-486C-A8C5-ECC9F3942E4B}">
                <a14:imgProps xmlns:a14="http://schemas.microsoft.com/office/drawing/2010/main">
                  <a14:imgLayer r:embed="rId5">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4342014"/>
            <a:ext cx="489150" cy="911711"/>
          </a:xfrm>
          <a:prstGeom prst="rect">
            <a:avLst/>
          </a:prstGeom>
        </p:spPr>
      </p:pic>
      <p:grpSp>
        <p:nvGrpSpPr>
          <p:cNvPr id="55" name="Group 54"/>
          <p:cNvGrpSpPr/>
          <p:nvPr/>
        </p:nvGrpSpPr>
        <p:grpSpPr>
          <a:xfrm>
            <a:off x="6575400" y="4081894"/>
            <a:ext cx="1890359" cy="1194099"/>
            <a:chOff x="7206198" y="3532935"/>
            <a:chExt cx="2079395" cy="1353312"/>
          </a:xfrm>
        </p:grpSpPr>
        <p:pic>
          <p:nvPicPr>
            <p:cNvPr id="56" name="Picture 55" descr="man-on-stairs.png"/>
            <p:cNvPicPr>
              <a:picLocks noChangeAspect="1"/>
            </p:cNvPicPr>
            <p:nvPr/>
          </p:nvPicPr>
          <p:blipFill rotWithShape="1">
            <a:blip r:embed="rId6">
              <a:extLst>
                <a:ext uri="{28A0092B-C50C-407E-A947-70E740481C1C}">
                  <a14:useLocalDpi xmlns:a14="http://schemas.microsoft.com/office/drawing/2010/main" val="0"/>
                </a:ext>
              </a:extLst>
            </a:blip>
            <a:srcRect l="4600" t="12000" r="2400" b="13600"/>
            <a:stretch/>
          </p:blipFill>
          <p:spPr>
            <a:xfrm>
              <a:off x="7584708" y="3532935"/>
              <a:ext cx="1517244" cy="1213795"/>
            </a:xfrm>
            <a:prstGeom prst="rect">
              <a:avLst/>
            </a:prstGeom>
          </p:spPr>
        </p:pic>
        <p:sp>
          <p:nvSpPr>
            <p:cNvPr id="57" name="Oval 56"/>
            <p:cNvSpPr>
              <a:spLocks noChangeAspect="1"/>
            </p:cNvSpPr>
            <p:nvPr/>
          </p:nvSpPr>
          <p:spPr>
            <a:xfrm>
              <a:off x="7289907" y="45011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7206198" y="4556406"/>
              <a:ext cx="547524" cy="308118"/>
            </a:xfrm>
            <a:prstGeom prst="rect">
              <a:avLst/>
            </a:prstGeom>
            <a:noFill/>
          </p:spPr>
          <p:txBody>
            <a:bodyPr wrap="square" rtlCol="0">
              <a:spAutoFit/>
            </a:bodyPr>
            <a:lstStyle/>
            <a:p>
              <a:pPr algn="ctr">
                <a:lnSpc>
                  <a:spcPct val="80000"/>
                </a:lnSpc>
              </a:pPr>
              <a:r>
                <a:rPr lang="en-US" sz="1400" b="1">
                  <a:latin typeface="Helvetica"/>
                  <a:cs typeface="Helvetica"/>
                </a:rPr>
                <a:t>CC</a:t>
              </a:r>
            </a:p>
          </p:txBody>
        </p:sp>
        <p:sp>
          <p:nvSpPr>
            <p:cNvPr id="59" name="Oval 58"/>
            <p:cNvSpPr>
              <a:spLocks noChangeAspect="1"/>
            </p:cNvSpPr>
            <p:nvPr/>
          </p:nvSpPr>
          <p:spPr>
            <a:xfrm>
              <a:off x="8812455" y="3664082"/>
              <a:ext cx="389428" cy="385065"/>
            </a:xfrm>
            <a:prstGeom prst="ellipse">
              <a:avLst/>
            </a:prstGeom>
            <a:solidFill>
              <a:srgbClr val="FFFFFF"/>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8728925" y="3716887"/>
              <a:ext cx="556668" cy="308118"/>
            </a:xfrm>
            <a:prstGeom prst="rect">
              <a:avLst/>
            </a:prstGeom>
            <a:noFill/>
          </p:spPr>
          <p:txBody>
            <a:bodyPr wrap="square" rtlCol="0">
              <a:spAutoFit/>
            </a:bodyPr>
            <a:lstStyle/>
            <a:p>
              <a:pPr algn="ctr">
                <a:lnSpc>
                  <a:spcPct val="80000"/>
                </a:lnSpc>
              </a:pPr>
              <a:r>
                <a:rPr lang="en-US" sz="1400" b="1">
                  <a:latin typeface="Helvetica"/>
                  <a:cs typeface="Helvetica"/>
                </a:rPr>
                <a:t>TC</a:t>
              </a:r>
            </a:p>
          </p:txBody>
        </p:sp>
      </p:grpSp>
      <p:sp>
        <p:nvSpPr>
          <p:cNvPr id="64" name="TextBox 63"/>
          <p:cNvSpPr txBox="1"/>
          <p:nvPr/>
        </p:nvSpPr>
        <p:spPr>
          <a:xfrm>
            <a:off x="6494471" y="3352437"/>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FF0000"/>
                </a:solidFill>
                <a:latin typeface="Helvetica"/>
                <a:cs typeface="Helvetica"/>
              </a:rPr>
              <a:t>Experiment</a:t>
            </a:r>
          </a:p>
          <a:p>
            <a:pPr algn="ctr">
              <a:lnSpc>
                <a:spcPct val="80000"/>
              </a:lnSpc>
            </a:pPr>
            <a:r>
              <a:rPr lang="en-US" b="1">
                <a:solidFill>
                  <a:srgbClr val="000000"/>
                </a:solidFill>
                <a:latin typeface="Helvetica"/>
                <a:cs typeface="Helvetica"/>
              </a:rPr>
              <a:t>Toward the Target Condition</a:t>
            </a:r>
          </a:p>
        </p:txBody>
      </p:sp>
      <p:pic>
        <p:nvPicPr>
          <p:cNvPr id="4" name="Picture 3" descr="curved_arrow_blue_previ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515">
            <a:off x="1183588" y="2438494"/>
            <a:ext cx="1676400" cy="763993"/>
          </a:xfrm>
          <a:prstGeom prst="rect">
            <a:avLst/>
          </a:prstGeom>
        </p:spPr>
      </p:pic>
      <p:sp>
        <p:nvSpPr>
          <p:cNvPr id="5" name="TextBox 4"/>
          <p:cNvSpPr txBox="1"/>
          <p:nvPr/>
        </p:nvSpPr>
        <p:spPr>
          <a:xfrm>
            <a:off x="812801" y="2857501"/>
            <a:ext cx="1291821" cy="461665"/>
          </a:xfrm>
          <a:prstGeom prst="rect">
            <a:avLst/>
          </a:prstGeom>
          <a:noFill/>
        </p:spPr>
        <p:txBody>
          <a:bodyPr wrap="square" lIns="91429" tIns="45714" rIns="91429" bIns="45714" rtlCol="0">
            <a:spAutoFit/>
          </a:bodyPr>
          <a:lstStyle/>
          <a:p>
            <a:pPr algn="ctr"/>
            <a:r>
              <a:rPr lang="en-US" sz="2400" b="1" i="1"/>
              <a:t>Frames</a:t>
            </a:r>
            <a:endParaRPr lang="en-US" b="1" i="1"/>
          </a:p>
        </p:txBody>
      </p:sp>
      <p:pic>
        <p:nvPicPr>
          <p:cNvPr id="68" name="Picture 67" descr="curved_arrow_blue_previ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515">
            <a:off x="3101288" y="2438494"/>
            <a:ext cx="1676400" cy="763993"/>
          </a:xfrm>
          <a:prstGeom prst="rect">
            <a:avLst/>
          </a:prstGeom>
        </p:spPr>
      </p:pic>
      <p:sp>
        <p:nvSpPr>
          <p:cNvPr id="69" name="TextBox 68"/>
          <p:cNvSpPr txBox="1"/>
          <p:nvPr/>
        </p:nvSpPr>
        <p:spPr>
          <a:xfrm>
            <a:off x="2705101" y="2857501"/>
            <a:ext cx="1291821" cy="461665"/>
          </a:xfrm>
          <a:prstGeom prst="rect">
            <a:avLst/>
          </a:prstGeom>
          <a:noFill/>
        </p:spPr>
        <p:txBody>
          <a:bodyPr wrap="square" lIns="91429" tIns="45714" rIns="91429" bIns="45714" rtlCol="0">
            <a:spAutoFit/>
          </a:bodyPr>
          <a:lstStyle/>
          <a:p>
            <a:pPr algn="ctr"/>
            <a:r>
              <a:rPr lang="en-US" sz="2400" b="1" i="1"/>
              <a:t>Frames</a:t>
            </a:r>
            <a:endParaRPr lang="en-US" b="1" i="1"/>
          </a:p>
        </p:txBody>
      </p:sp>
      <p:pic>
        <p:nvPicPr>
          <p:cNvPr id="70" name="Picture 69" descr="curved_arrow_blue_previe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0515">
            <a:off x="5178288" y="2438494"/>
            <a:ext cx="1676400" cy="763993"/>
          </a:xfrm>
          <a:prstGeom prst="rect">
            <a:avLst/>
          </a:prstGeom>
        </p:spPr>
      </p:pic>
      <p:sp>
        <p:nvSpPr>
          <p:cNvPr id="71" name="TextBox 70"/>
          <p:cNvSpPr txBox="1"/>
          <p:nvPr/>
        </p:nvSpPr>
        <p:spPr>
          <a:xfrm>
            <a:off x="4673601" y="2857501"/>
            <a:ext cx="1291821" cy="461665"/>
          </a:xfrm>
          <a:prstGeom prst="rect">
            <a:avLst/>
          </a:prstGeom>
          <a:noFill/>
        </p:spPr>
        <p:txBody>
          <a:bodyPr wrap="square" lIns="91429" tIns="45714" rIns="91429" bIns="45714" rtlCol="0">
            <a:spAutoFit/>
          </a:bodyPr>
          <a:lstStyle/>
          <a:p>
            <a:pPr algn="ctr"/>
            <a:r>
              <a:rPr lang="en-US" sz="2400" b="1" i="1"/>
              <a:t>Frames</a:t>
            </a:r>
            <a:endParaRPr lang="en-US" b="1" i="1"/>
          </a:p>
        </p:txBody>
      </p:sp>
      <p:pic>
        <p:nvPicPr>
          <p:cNvPr id="34" name="Picture 33" descr="stock-vector-black-and-white-vector-illustration-of-man-looking-through-binoculars-128093363.jpg"/>
          <p:cNvPicPr>
            <a:picLocks noChangeAspect="1"/>
          </p:cNvPicPr>
          <p:nvPr/>
        </p:nvPicPr>
        <p:blipFill rotWithShape="1">
          <a:blip r:embed="rId8">
            <a:extLst>
              <a:ext uri="{28A0092B-C50C-407E-A947-70E740481C1C}">
                <a14:useLocalDpi xmlns:a14="http://schemas.microsoft.com/office/drawing/2010/main" val="0"/>
              </a:ext>
            </a:extLst>
          </a:blip>
          <a:srcRect t="-1" b="33417"/>
          <a:stretch/>
        </p:blipFill>
        <p:spPr>
          <a:xfrm>
            <a:off x="1009340" y="4203790"/>
            <a:ext cx="921060" cy="990511"/>
          </a:xfrm>
          <a:prstGeom prst="rect">
            <a:avLst/>
          </a:prstGeom>
        </p:spPr>
      </p:pic>
    </p:spTree>
    <p:extLst>
      <p:ext uri="{BB962C8B-B14F-4D97-AF65-F5344CB8AC3E}">
        <p14:creationId xmlns:p14="http://schemas.microsoft.com/office/powerpoint/2010/main" val="2117440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ight Arrow 50"/>
          <p:cNvSpPr/>
          <p:nvPr/>
        </p:nvSpPr>
        <p:spPr>
          <a:xfrm>
            <a:off x="835759" y="3716519"/>
            <a:ext cx="6836990"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grpSp>
        <p:nvGrpSpPr>
          <p:cNvPr id="12" name="Group 11"/>
          <p:cNvGrpSpPr/>
          <p:nvPr/>
        </p:nvGrpSpPr>
        <p:grpSpPr>
          <a:xfrm>
            <a:off x="7635193" y="3531836"/>
            <a:ext cx="1244976" cy="1051560"/>
            <a:chOff x="7574266" y="2853377"/>
            <a:chExt cx="1244976" cy="1051560"/>
          </a:xfrm>
        </p:grpSpPr>
        <p:sp>
          <p:nvSpPr>
            <p:cNvPr id="47" name="Oval 46"/>
            <p:cNvSpPr>
              <a:spLocks noChangeAspect="1"/>
            </p:cNvSpPr>
            <p:nvPr/>
          </p:nvSpPr>
          <p:spPr>
            <a:xfrm>
              <a:off x="7690619"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7574266" y="3233088"/>
              <a:ext cx="1244976" cy="297517"/>
            </a:xfrm>
            <a:prstGeom prst="rect">
              <a:avLst/>
            </a:prstGeom>
            <a:noFill/>
          </p:spPr>
          <p:txBody>
            <a:bodyPr wrap="square" rtlCol="0">
              <a:spAutoFit/>
            </a:bodyPr>
            <a:lstStyle/>
            <a:p>
              <a:pPr algn="ctr">
                <a:lnSpc>
                  <a:spcPct val="80000"/>
                </a:lnSpc>
              </a:pPr>
              <a:r>
                <a:rPr lang="en-US" sz="1600" b="1" i="1">
                  <a:latin typeface="Helvetica"/>
                  <a:cs typeface="Helvetica"/>
                </a:rPr>
                <a:t>Vision</a:t>
              </a:r>
            </a:p>
          </p:txBody>
        </p:sp>
      </p:grpSp>
      <p:sp>
        <p:nvSpPr>
          <p:cNvPr id="55" name="Rectangle 54"/>
          <p:cNvSpPr/>
          <p:nvPr/>
        </p:nvSpPr>
        <p:spPr>
          <a:xfrm rot="1140000">
            <a:off x="6483700" y="3746868"/>
            <a:ext cx="2286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321382" y="3626723"/>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574866" y="3626723"/>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6" name="Explosion 2 55"/>
          <p:cNvSpPr/>
          <p:nvPr/>
        </p:nvSpPr>
        <p:spPr>
          <a:xfrm rot="2394656">
            <a:off x="1440772" y="3347964"/>
            <a:ext cx="1383364" cy="1502101"/>
          </a:xfrm>
          <a:prstGeom prst="irregularSeal2">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 name="Rectangle 3"/>
          <p:cNvSpPr/>
          <p:nvPr/>
        </p:nvSpPr>
        <p:spPr>
          <a:xfrm>
            <a:off x="1064356" y="3912713"/>
            <a:ext cx="2361426" cy="3200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grpSp>
        <p:nvGrpSpPr>
          <p:cNvPr id="10" name="Group 9"/>
          <p:cNvGrpSpPr/>
          <p:nvPr/>
        </p:nvGrpSpPr>
        <p:grpSpPr>
          <a:xfrm>
            <a:off x="2613240" y="3544664"/>
            <a:ext cx="1143118" cy="1051560"/>
            <a:chOff x="2552313" y="2866205"/>
            <a:chExt cx="1143118" cy="1051560"/>
          </a:xfrm>
        </p:grpSpPr>
        <p:sp>
          <p:nvSpPr>
            <p:cNvPr id="40" name="Oval 3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2313" y="3016164"/>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2" name="Group 1"/>
          <p:cNvGrpSpPr/>
          <p:nvPr/>
        </p:nvGrpSpPr>
        <p:grpSpPr>
          <a:xfrm>
            <a:off x="399267" y="3544664"/>
            <a:ext cx="1143118" cy="1051560"/>
            <a:chOff x="338340" y="2866205"/>
            <a:chExt cx="1143118" cy="1051560"/>
          </a:xfrm>
        </p:grpSpPr>
        <p:sp>
          <p:nvSpPr>
            <p:cNvPr id="36" name="Oval 35"/>
            <p:cNvSpPr>
              <a:spLocks noChangeAspect="1"/>
            </p:cNvSpPr>
            <p:nvPr/>
          </p:nvSpPr>
          <p:spPr>
            <a:xfrm>
              <a:off x="402485"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38340"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Current</a:t>
              </a:r>
            </a:p>
            <a:p>
              <a:pPr algn="ctr">
                <a:lnSpc>
                  <a:spcPct val="80000"/>
                </a:lnSpc>
              </a:pPr>
              <a:r>
                <a:rPr lang="en-US" sz="1600" b="1" i="1">
                  <a:latin typeface="Helvetica"/>
                  <a:cs typeface="Helvetica"/>
                </a:rPr>
                <a:t>Condition</a:t>
              </a:r>
            </a:p>
          </p:txBody>
        </p:sp>
      </p:grpSp>
      <p:sp>
        <p:nvSpPr>
          <p:cNvPr id="57" name="TextBox 56"/>
          <p:cNvSpPr txBox="1"/>
          <p:nvPr/>
        </p:nvSpPr>
        <p:spPr>
          <a:xfrm>
            <a:off x="1490255" y="3874233"/>
            <a:ext cx="1226739" cy="353911"/>
          </a:xfrm>
          <a:prstGeom prst="rect">
            <a:avLst/>
          </a:prstGeom>
          <a:noFill/>
        </p:spPr>
        <p:txBody>
          <a:bodyPr wrap="none" lIns="91407" tIns="45704" rIns="91407" bIns="45704" rtlCol="0">
            <a:spAutoFit/>
          </a:bodyPr>
          <a:lstStyle/>
          <a:p>
            <a:pPr algn="ctr"/>
            <a:r>
              <a:rPr lang="en-US" sz="1700" b="1">
                <a:latin typeface="Helvetica"/>
                <a:cs typeface="Helvetica"/>
              </a:rPr>
              <a:t>Obstacles</a:t>
            </a:r>
            <a:endParaRPr lang="en-US" sz="1700"/>
          </a:p>
        </p:txBody>
      </p:sp>
      <p:sp>
        <p:nvSpPr>
          <p:cNvPr id="43" name="Oval 42"/>
          <p:cNvSpPr>
            <a:spLocks noChangeAspect="1"/>
          </p:cNvSpPr>
          <p:nvPr/>
        </p:nvSpPr>
        <p:spPr>
          <a:xfrm>
            <a:off x="4964159" y="3531836"/>
            <a:ext cx="1051560" cy="1051560"/>
          </a:xfrm>
          <a:prstGeom prst="ellipse">
            <a:avLst/>
          </a:prstGeom>
          <a:solidFill>
            <a:schemeClr val="tx2">
              <a:lumMod val="40000"/>
              <a:lumOff val="60000"/>
            </a:schemeClr>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4" name="TextBox 43"/>
          <p:cNvSpPr txBox="1"/>
          <p:nvPr/>
        </p:nvSpPr>
        <p:spPr>
          <a:xfrm>
            <a:off x="4847806" y="3911547"/>
            <a:ext cx="1244976" cy="297517"/>
          </a:xfrm>
          <a:prstGeom prst="rect">
            <a:avLst/>
          </a:prstGeom>
          <a:noFill/>
        </p:spPr>
        <p:txBody>
          <a:bodyPr wrap="square" lIns="91407" tIns="45704" rIns="91407" bIns="45704" rtlCol="0">
            <a:spAutoFit/>
          </a:bodyPr>
          <a:lstStyle/>
          <a:p>
            <a:pPr algn="ctr">
              <a:lnSpc>
                <a:spcPct val="80000"/>
              </a:lnSpc>
            </a:pPr>
            <a:r>
              <a:rPr lang="en-US" sz="1600" b="1" i="1">
                <a:latin typeface="Helvetica"/>
                <a:cs typeface="Helvetica"/>
              </a:rPr>
              <a:t>Challenge</a:t>
            </a:r>
          </a:p>
        </p:txBody>
      </p:sp>
      <p:sp>
        <p:nvSpPr>
          <p:cNvPr id="42" name="TextBox 41"/>
          <p:cNvSpPr txBox="1"/>
          <p:nvPr/>
        </p:nvSpPr>
        <p:spPr>
          <a:xfrm>
            <a:off x="374610" y="392794"/>
            <a:ext cx="8403839" cy="534227"/>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CONNECTING STRATEGY &amp; EXECUTION</a:t>
            </a:r>
          </a:p>
        </p:txBody>
      </p:sp>
      <p:grpSp>
        <p:nvGrpSpPr>
          <p:cNvPr id="15" name="Group 14"/>
          <p:cNvGrpSpPr/>
          <p:nvPr/>
        </p:nvGrpSpPr>
        <p:grpSpPr>
          <a:xfrm>
            <a:off x="3793394" y="3964839"/>
            <a:ext cx="1104609" cy="234060"/>
            <a:chOff x="3732464" y="3286380"/>
            <a:chExt cx="1104609" cy="234060"/>
          </a:xfrm>
        </p:grpSpPr>
        <p:sp>
          <p:nvSpPr>
            <p:cNvPr id="13" name="Oval 12"/>
            <p:cNvSpPr>
              <a:spLocks noChangeAspect="1"/>
            </p:cNvSpPr>
            <p:nvPr/>
          </p:nvSpPr>
          <p:spPr>
            <a:xfrm>
              <a:off x="3732464" y="3289428"/>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4024467" y="328638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4316470" y="3288662"/>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4608473" y="3291840"/>
              <a:ext cx="228600" cy="228600"/>
            </a:xfrm>
            <a:prstGeom prst="ellipse">
              <a:avLst/>
            </a:prstGeom>
            <a:solidFill>
              <a:schemeClr val="bg1">
                <a:lumMod val="75000"/>
              </a:schemeClr>
            </a:solidFill>
            <a:ln w="317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28</a:t>
            </a:fld>
            <a:endParaRPr lang="en-US"/>
          </a:p>
        </p:txBody>
      </p:sp>
      <p:sp>
        <p:nvSpPr>
          <p:cNvPr id="3" name="Oval 2"/>
          <p:cNvSpPr/>
          <p:nvPr/>
        </p:nvSpPr>
        <p:spPr>
          <a:xfrm>
            <a:off x="4764786" y="3061345"/>
            <a:ext cx="4210769" cy="1981200"/>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6" name="Oval 45"/>
          <p:cNvSpPr/>
          <p:nvPr/>
        </p:nvSpPr>
        <p:spPr>
          <a:xfrm>
            <a:off x="190890" y="3070893"/>
            <a:ext cx="6012241" cy="1981200"/>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6" name="TextBox 5"/>
          <p:cNvSpPr txBox="1"/>
          <p:nvPr/>
        </p:nvSpPr>
        <p:spPr>
          <a:xfrm>
            <a:off x="699408" y="5052488"/>
            <a:ext cx="2652867" cy="584776"/>
          </a:xfrm>
          <a:prstGeom prst="rect">
            <a:avLst/>
          </a:prstGeom>
          <a:noFill/>
        </p:spPr>
        <p:txBody>
          <a:bodyPr wrap="square" lIns="91407" tIns="45704" rIns="91407" bIns="45704" rtlCol="0">
            <a:spAutoFit/>
          </a:bodyPr>
          <a:lstStyle/>
          <a:p>
            <a:pPr algn="ctr"/>
            <a:r>
              <a:rPr lang="en-US" sz="3200" b="1"/>
              <a:t>Execution</a:t>
            </a:r>
          </a:p>
        </p:txBody>
      </p:sp>
      <p:sp>
        <p:nvSpPr>
          <p:cNvPr id="50" name="TextBox 49"/>
          <p:cNvSpPr txBox="1"/>
          <p:nvPr/>
        </p:nvSpPr>
        <p:spPr>
          <a:xfrm>
            <a:off x="5558608" y="5052488"/>
            <a:ext cx="2652867" cy="584776"/>
          </a:xfrm>
          <a:prstGeom prst="rect">
            <a:avLst/>
          </a:prstGeom>
          <a:noFill/>
        </p:spPr>
        <p:txBody>
          <a:bodyPr wrap="square" lIns="91407" tIns="45704" rIns="91407" bIns="45704" rtlCol="0">
            <a:spAutoFit/>
          </a:bodyPr>
          <a:lstStyle/>
          <a:p>
            <a:pPr algn="ctr"/>
            <a:r>
              <a:rPr lang="en-US" sz="3200" b="1"/>
              <a:t>Strategy</a:t>
            </a:r>
          </a:p>
        </p:txBody>
      </p:sp>
      <p:sp>
        <p:nvSpPr>
          <p:cNvPr id="7" name="TextBox 6"/>
          <p:cNvSpPr txBox="1"/>
          <p:nvPr/>
        </p:nvSpPr>
        <p:spPr>
          <a:xfrm>
            <a:off x="5271406" y="1674864"/>
            <a:ext cx="3733801" cy="1286506"/>
          </a:xfrm>
          <a:prstGeom prst="rect">
            <a:avLst/>
          </a:prstGeom>
          <a:noFill/>
        </p:spPr>
        <p:txBody>
          <a:bodyPr wrap="square" lIns="91407" tIns="45704" rIns="91407" bIns="45704" rtlCol="0">
            <a:spAutoFit/>
          </a:bodyPr>
          <a:lstStyle/>
          <a:p>
            <a:pPr>
              <a:lnSpc>
                <a:spcPct val="80000"/>
              </a:lnSpc>
            </a:pPr>
            <a:r>
              <a:rPr lang="en-US" sz="2400" b="1">
                <a:solidFill>
                  <a:srgbClr val="FF0000"/>
                </a:solidFill>
              </a:rPr>
              <a:t>Leaders</a:t>
            </a:r>
            <a:r>
              <a:rPr lang="en-US" sz="2400" b="1"/>
              <a:t> establish the organizationʼs strategic concept (the “rallying point” or overall direction)</a:t>
            </a:r>
            <a:endParaRPr lang="en-US" sz="2400"/>
          </a:p>
        </p:txBody>
      </p:sp>
      <p:sp>
        <p:nvSpPr>
          <p:cNvPr id="59" name="TextBox 58"/>
          <p:cNvSpPr txBox="1"/>
          <p:nvPr/>
        </p:nvSpPr>
        <p:spPr>
          <a:xfrm>
            <a:off x="440788" y="1674864"/>
            <a:ext cx="4055014" cy="1286506"/>
          </a:xfrm>
          <a:prstGeom prst="rect">
            <a:avLst/>
          </a:prstGeom>
          <a:noFill/>
        </p:spPr>
        <p:txBody>
          <a:bodyPr wrap="square" lIns="91407" tIns="45704" rIns="91407" bIns="45704" rtlCol="0">
            <a:spAutoFit/>
          </a:bodyPr>
          <a:lstStyle/>
          <a:p>
            <a:pPr>
              <a:lnSpc>
                <a:spcPct val="80000"/>
              </a:lnSpc>
            </a:pPr>
            <a:r>
              <a:rPr lang="en-US" sz="2400" b="1">
                <a:solidFill>
                  <a:srgbClr val="FF0000"/>
                </a:solidFill>
              </a:rPr>
              <a:t>Managers</a:t>
            </a:r>
            <a:r>
              <a:rPr lang="en-US" sz="2400" b="1"/>
              <a:t> develop people by coaching application practice of the Improvement Kata in the direction of the challenge</a:t>
            </a:r>
            <a:endParaRPr lang="en-US" sz="2400"/>
          </a:p>
        </p:txBody>
      </p:sp>
      <p:sp>
        <p:nvSpPr>
          <p:cNvPr id="35" name="TextBox 34"/>
          <p:cNvSpPr txBox="1"/>
          <p:nvPr/>
        </p:nvSpPr>
        <p:spPr>
          <a:xfrm>
            <a:off x="651310" y="838279"/>
            <a:ext cx="7827278" cy="492443"/>
          </a:xfrm>
          <a:prstGeom prst="rect">
            <a:avLst/>
          </a:prstGeom>
          <a:noFill/>
        </p:spPr>
        <p:txBody>
          <a:bodyPr wrap="square" lIns="91407" tIns="45704" rIns="91407" bIns="45704" rtlCol="0">
            <a:spAutoFit/>
          </a:bodyPr>
          <a:lstStyle/>
          <a:p>
            <a:pPr algn="ctr"/>
            <a:r>
              <a:rPr lang="en-US" sz="2600" b="1">
                <a:latin typeface="Helvetica"/>
                <a:cs typeface="Helvetica"/>
              </a:rPr>
              <a:t>The role of </a:t>
            </a:r>
            <a:r>
              <a:rPr lang="en-US" sz="2600" b="1" u="sng">
                <a:latin typeface="Helvetica"/>
                <a:cs typeface="Helvetica"/>
              </a:rPr>
              <a:t>Challenge</a:t>
            </a:r>
            <a:r>
              <a:rPr lang="en-US" sz="2600" b="1">
                <a:latin typeface="Helvetica"/>
                <a:cs typeface="Helvetica"/>
              </a:rPr>
              <a:t> in an organization</a:t>
            </a:r>
          </a:p>
        </p:txBody>
      </p:sp>
    </p:spTree>
    <p:extLst>
      <p:ext uri="{BB962C8B-B14F-4D97-AF65-F5344CB8AC3E}">
        <p14:creationId xmlns:p14="http://schemas.microsoft.com/office/powerpoint/2010/main" val="3367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255224" y="595489"/>
            <a:ext cx="8653302" cy="575264"/>
          </a:xfrm>
          <a:prstGeom prst="rect">
            <a:avLst/>
          </a:prstGeom>
          <a:noFill/>
        </p:spPr>
        <p:txBody>
          <a:bodyPr wrap="square" lIns="81994" tIns="40995" rIns="81994" bIns="40995" rtlCol="0">
            <a:spAutoFit/>
          </a:bodyPr>
          <a:lstStyle/>
          <a:p>
            <a:pPr algn="ctr"/>
            <a:r>
              <a:rPr lang="en-US" sz="3200" b="1">
                <a:latin typeface="Helvetica"/>
                <a:cs typeface="Helvetica"/>
              </a:rPr>
              <a:t>TERMINOLOGY</a:t>
            </a:r>
          </a:p>
        </p:txBody>
      </p:sp>
      <p:pic>
        <p:nvPicPr>
          <p:cNvPr id="4" name="Picture 3" descr="Stick Figure Climbing Stai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983" y="3333684"/>
            <a:ext cx="663663" cy="1447800"/>
          </a:xfrm>
          <a:prstGeom prst="rect">
            <a:avLst/>
          </a:prstGeom>
        </p:spPr>
      </p:pic>
      <p:grpSp>
        <p:nvGrpSpPr>
          <p:cNvPr id="23" name="Group 22"/>
          <p:cNvGrpSpPr/>
          <p:nvPr/>
        </p:nvGrpSpPr>
        <p:grpSpPr>
          <a:xfrm>
            <a:off x="2315495" y="2603868"/>
            <a:ext cx="3597822" cy="2289379"/>
            <a:chOff x="2286000" y="2684842"/>
            <a:chExt cx="3597822" cy="2289379"/>
          </a:xfrm>
        </p:grpSpPr>
        <p:grpSp>
          <p:nvGrpSpPr>
            <p:cNvPr id="15" name="Group 14"/>
            <p:cNvGrpSpPr/>
            <p:nvPr/>
          </p:nvGrpSpPr>
          <p:grpSpPr>
            <a:xfrm>
              <a:off x="2286000" y="3800233"/>
              <a:ext cx="1633044" cy="1173988"/>
              <a:chOff x="3048000" y="3257809"/>
              <a:chExt cx="1633044" cy="1173988"/>
            </a:xfrm>
          </p:grpSpPr>
          <p:grpSp>
            <p:nvGrpSpPr>
              <p:cNvPr id="11" name="Group 10"/>
              <p:cNvGrpSpPr/>
              <p:nvPr/>
            </p:nvGrpSpPr>
            <p:grpSpPr>
              <a:xfrm>
                <a:off x="3048000" y="3814354"/>
                <a:ext cx="849148" cy="617443"/>
                <a:chOff x="3048000" y="3814354"/>
                <a:chExt cx="849148" cy="617443"/>
              </a:xfrm>
            </p:grpSpPr>
            <p:grpSp>
              <p:nvGrpSpPr>
                <p:cNvPr id="9"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3831896" y="3257809"/>
                <a:ext cx="849148" cy="617443"/>
                <a:chOff x="3048000" y="3814354"/>
                <a:chExt cx="849148" cy="617443"/>
              </a:xfrm>
            </p:grpSpPr>
            <p:grpSp>
              <p:nvGrpSpPr>
                <p:cNvPr id="17"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3854228" y="2684842"/>
              <a:ext cx="1633044" cy="1173988"/>
              <a:chOff x="3048000" y="3257809"/>
              <a:chExt cx="1633044" cy="1173988"/>
            </a:xfrm>
          </p:grpSpPr>
          <p:grpSp>
            <p:nvGrpSpPr>
              <p:cNvPr id="25" name="Group 24"/>
              <p:cNvGrpSpPr/>
              <p:nvPr/>
            </p:nvGrpSpPr>
            <p:grpSpPr>
              <a:xfrm>
                <a:off x="3048000" y="3814354"/>
                <a:ext cx="849148" cy="617443"/>
                <a:chOff x="3048000" y="3814354"/>
                <a:chExt cx="849148" cy="617443"/>
              </a:xfrm>
            </p:grpSpPr>
            <p:grpSp>
              <p:nvGrpSpPr>
                <p:cNvPr id="34"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3831896" y="3257809"/>
                <a:ext cx="849148" cy="617443"/>
                <a:chOff x="3048000" y="3814354"/>
                <a:chExt cx="849148" cy="617443"/>
              </a:xfrm>
            </p:grpSpPr>
            <p:grpSp>
              <p:nvGrpSpPr>
                <p:cNvPr id="27"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285899" y="3076281"/>
            <a:ext cx="335789" cy="335789"/>
          </a:xfrm>
          <a:prstGeom prst="rect">
            <a:avLst/>
          </a:prstGeom>
        </p:spPr>
      </p:pic>
      <p:sp>
        <p:nvSpPr>
          <p:cNvPr id="56" name="Oval 55"/>
          <p:cNvSpPr>
            <a:spLocks noChangeAspect="1"/>
          </p:cNvSpPr>
          <p:nvPr/>
        </p:nvSpPr>
        <p:spPr>
          <a:xfrm>
            <a:off x="5798015" y="200647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918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6342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7233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88842"/>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23795"/>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81303"/>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8201"/>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40496"/>
            <a:ext cx="630936" cy="248127"/>
          </a:xfrm>
          <a:prstGeom prst="straightConnector1">
            <a:avLst/>
          </a:prstGeom>
          <a:ln w="635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56488"/>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Arc 1"/>
          <p:cNvSpPr/>
          <p:nvPr/>
        </p:nvSpPr>
        <p:spPr>
          <a:xfrm>
            <a:off x="140709" y="2923051"/>
            <a:ext cx="3949512" cy="3581400"/>
          </a:xfrm>
          <a:prstGeom prst="arc">
            <a:avLst/>
          </a:prstGeom>
          <a:ln w="7620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51" name="TextBox 50"/>
          <p:cNvSpPr txBox="1"/>
          <p:nvPr/>
        </p:nvSpPr>
        <p:spPr>
          <a:xfrm>
            <a:off x="448154" y="2473267"/>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5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29</a:t>
            </a:fld>
            <a:endParaRPr lang="en-US"/>
          </a:p>
        </p:txBody>
      </p:sp>
      <p:sp>
        <p:nvSpPr>
          <p:cNvPr id="63" name="TextBox 62"/>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Tree>
    <p:extLst>
      <p:ext uri="{BB962C8B-B14F-4D97-AF65-F5344CB8AC3E}">
        <p14:creationId xmlns:p14="http://schemas.microsoft.com/office/powerpoint/2010/main" val="204985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0639" y="323986"/>
            <a:ext cx="9103361" cy="831714"/>
          </a:xfrm>
          <a:prstGeom prst="rect">
            <a:avLst/>
          </a:prstGeom>
          <a:noFill/>
        </p:spPr>
        <p:txBody>
          <a:bodyPr wrap="square" lIns="81994" tIns="40995" rIns="81994" bIns="40995" rtlCol="0">
            <a:spAutoFit/>
          </a:bodyPr>
          <a:lstStyle/>
          <a:p>
            <a:pPr algn="ctr">
              <a:lnSpc>
                <a:spcPct val="80000"/>
              </a:lnSpc>
            </a:pPr>
            <a:r>
              <a:rPr lang="en-US" sz="4000" b="1">
                <a:cs typeface="Helvetica"/>
              </a:rPr>
              <a:t>About These Kata Slides &amp; Graphics</a:t>
            </a:r>
          </a:p>
          <a:p>
            <a:pPr algn="ctr">
              <a:lnSpc>
                <a:spcPct val="80000"/>
              </a:lnSpc>
            </a:pPr>
            <a:r>
              <a:rPr lang="en-US" sz="2000" b="1">
                <a:cs typeface="Helvetica"/>
              </a:rPr>
              <a:t>v3.0, September 2015</a:t>
            </a:r>
          </a:p>
        </p:txBody>
      </p:sp>
      <p:sp>
        <p:nvSpPr>
          <p:cNvPr id="3" name="TextBox 2"/>
          <p:cNvSpPr txBox="1"/>
          <p:nvPr/>
        </p:nvSpPr>
        <p:spPr>
          <a:xfrm>
            <a:off x="736600" y="1215929"/>
            <a:ext cx="8166100" cy="4585838"/>
          </a:xfrm>
          <a:prstGeom prst="rect">
            <a:avLst/>
          </a:prstGeom>
          <a:noFill/>
        </p:spPr>
        <p:txBody>
          <a:bodyPr wrap="square" lIns="91407" tIns="45704" rIns="91407" bIns="45704" rtlCol="0">
            <a:spAutoFit/>
          </a:bodyPr>
          <a:lstStyle/>
          <a:p>
            <a:pPr>
              <a:lnSpc>
                <a:spcPct val="90000"/>
              </a:lnSpc>
            </a:pPr>
            <a:r>
              <a:rPr lang="en-US" sz="2400" b="1"/>
              <a:t>This collection of Improvement Kata / Coaching Kata </a:t>
            </a:r>
            <a:r>
              <a:rPr lang="en-US" sz="2400" b="1">
                <a:solidFill>
                  <a:srgbClr val="FF0000"/>
                </a:solidFill>
              </a:rPr>
              <a:t>slides</a:t>
            </a:r>
          </a:p>
          <a:p>
            <a:pPr>
              <a:lnSpc>
                <a:spcPct val="90000"/>
              </a:lnSpc>
            </a:pPr>
            <a:r>
              <a:rPr lang="en-US" sz="2400" b="1"/>
              <a:t>is for use by anyone.  You can incorporate any of these PowerPoint format slides into your own training and presentations, and adjust them however you like.</a:t>
            </a:r>
          </a:p>
          <a:p>
            <a:pPr>
              <a:lnSpc>
                <a:spcPct val="90000"/>
              </a:lnSpc>
            </a:pPr>
            <a:endParaRPr lang="en-US" b="1"/>
          </a:p>
          <a:p>
            <a:pPr>
              <a:lnSpc>
                <a:spcPct val="90000"/>
              </a:lnSpc>
            </a:pPr>
            <a:r>
              <a:rPr lang="en-US" sz="2400" b="1"/>
              <a:t>Also included are links to five </a:t>
            </a:r>
            <a:r>
              <a:rPr lang="en-US" sz="2400" b="1">
                <a:solidFill>
                  <a:srgbClr val="FF0000"/>
                </a:solidFill>
              </a:rPr>
              <a:t>short videos</a:t>
            </a:r>
            <a:r>
              <a:rPr lang="en-US" sz="2400" b="1"/>
              <a:t> that help make</a:t>
            </a:r>
          </a:p>
          <a:p>
            <a:pPr>
              <a:lnSpc>
                <a:spcPct val="90000"/>
              </a:lnSpc>
            </a:pPr>
            <a:r>
              <a:rPr lang="en-US" sz="2400" b="1"/>
              <a:t>key points in IK/CK presentations and training.  You'll find</a:t>
            </a:r>
          </a:p>
          <a:p>
            <a:pPr>
              <a:lnSpc>
                <a:spcPct val="90000"/>
              </a:lnSpc>
            </a:pPr>
            <a:r>
              <a:rPr lang="en-US" sz="2400" b="1"/>
              <a:t>many more videos on the IK/CK YouTube channel at </a:t>
            </a:r>
            <a:r>
              <a:rPr lang="en-US" sz="2400" b="1">
                <a:hlinkClick r:id="rId2"/>
              </a:rPr>
              <a:t>www.youtube.com/user/734mike</a:t>
            </a:r>
            <a:r>
              <a:rPr lang="en-US" sz="2400" b="1"/>
              <a:t>.</a:t>
            </a:r>
          </a:p>
          <a:p>
            <a:pPr>
              <a:lnSpc>
                <a:spcPct val="90000"/>
              </a:lnSpc>
            </a:pPr>
            <a:endParaRPr lang="en-US" b="1"/>
          </a:p>
          <a:p>
            <a:pPr>
              <a:lnSpc>
                <a:spcPct val="90000"/>
              </a:lnSpc>
            </a:pPr>
            <a:r>
              <a:rPr lang="en-US" sz="2400" b="1"/>
              <a:t>Please post your Kata presentations on SlideShare (</a:t>
            </a:r>
            <a:r>
              <a:rPr lang="en-US" sz="2400" b="1">
                <a:hlinkClick r:id="rId3"/>
              </a:rPr>
              <a:t>www.slideshare.net</a:t>
            </a:r>
            <a:r>
              <a:rPr lang="en-US" sz="2400" b="1"/>
              <a:t>) and on YouTube, so we can learn</a:t>
            </a:r>
          </a:p>
          <a:p>
            <a:pPr>
              <a:lnSpc>
                <a:spcPct val="90000"/>
              </a:lnSpc>
            </a:pPr>
            <a:r>
              <a:rPr lang="en-US" sz="2400" b="1"/>
              <a:t>from you.  Include some keywords like those listed below so other Kata practitioners can find and learn from your efforts!</a:t>
            </a:r>
          </a:p>
        </p:txBody>
      </p:sp>
      <p:sp>
        <p:nvSpPr>
          <p:cNvPr id="4" name="TextBox 3"/>
          <p:cNvSpPr txBox="1"/>
          <p:nvPr/>
        </p:nvSpPr>
        <p:spPr>
          <a:xfrm>
            <a:off x="954350" y="5822514"/>
            <a:ext cx="7543800" cy="707864"/>
          </a:xfrm>
          <a:prstGeom prst="rect">
            <a:avLst/>
          </a:prstGeom>
          <a:noFill/>
        </p:spPr>
        <p:txBody>
          <a:bodyPr wrap="square" lIns="91407" tIns="45704" rIns="91407" bIns="45704" rtlCol="0">
            <a:spAutoFit/>
          </a:bodyPr>
          <a:lstStyle/>
          <a:p>
            <a:pPr>
              <a:tabLst>
                <a:tab pos="2463512" algn="l"/>
              </a:tabLst>
            </a:pPr>
            <a:r>
              <a:rPr lang="en-US" sz="2000" u="sng"/>
              <a:t>Suggested keywords</a:t>
            </a:r>
            <a:r>
              <a:rPr lang="en-US" sz="2000"/>
              <a:t>:	</a:t>
            </a:r>
            <a:r>
              <a:rPr lang="en-US" sz="2000" i="1"/>
              <a:t>IK, CK, Kata, Improvement Kata, Coaching Kata, 	Toyota Kata, Scientific Thinking</a:t>
            </a:r>
          </a:p>
        </p:txBody>
      </p:sp>
      <p:sp>
        <p:nvSpPr>
          <p:cNvPr id="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a:t>
            </a:fld>
            <a:endParaRPr lang="en-US"/>
          </a:p>
        </p:txBody>
      </p:sp>
      <p:sp>
        <p:nvSpPr>
          <p:cNvPr id="6" name="Rectangle 5"/>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985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1796388" y="2831799"/>
            <a:ext cx="3799545" cy="1421196"/>
            <a:chOff x="1629477" y="2875423"/>
            <a:chExt cx="3799545" cy="1421196"/>
          </a:xfrm>
        </p:grpSpPr>
        <p:sp>
          <p:nvSpPr>
            <p:cNvPr id="50" name="Freeform 49"/>
            <p:cNvSpPr/>
            <p:nvPr/>
          </p:nvSpPr>
          <p:spPr>
            <a:xfrm rot="19440597">
              <a:off x="1629477" y="3609435"/>
              <a:ext cx="3695528" cy="687184"/>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7620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51" name="Straight Connector 50"/>
            <p:cNvCxnSpPr/>
            <p:nvPr/>
          </p:nvCxnSpPr>
          <p:spPr>
            <a:xfrm>
              <a:off x="4932611" y="2875423"/>
              <a:ext cx="496411" cy="0"/>
            </a:xfrm>
            <a:prstGeom prst="line">
              <a:avLst/>
            </a:prstGeom>
            <a:ln w="825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2" name="Picture 51"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241781" y="3491167"/>
            <a:ext cx="603330" cy="1277471"/>
          </a:xfrm>
          <a:prstGeom prst="rect">
            <a:avLst/>
          </a:prstGeom>
          <a:noFill/>
          <a:ln>
            <a:noFill/>
          </a:ln>
        </p:spPr>
      </p:pic>
      <p:sp>
        <p:nvSpPr>
          <p:cNvPr id="53" name="Oval 52"/>
          <p:cNvSpPr>
            <a:spLocks noChangeAspect="1"/>
          </p:cNvSpPr>
          <p:nvPr/>
        </p:nvSpPr>
        <p:spPr>
          <a:xfrm>
            <a:off x="1004701" y="437734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55" name="TextBox 54"/>
          <p:cNvSpPr txBox="1"/>
          <p:nvPr/>
        </p:nvSpPr>
        <p:spPr>
          <a:xfrm>
            <a:off x="4587249" y="4079391"/>
            <a:ext cx="3032751" cy="1031807"/>
          </a:xfrm>
          <a:prstGeom prst="rect">
            <a:avLst/>
          </a:prstGeom>
          <a:noFill/>
        </p:spPr>
        <p:txBody>
          <a:bodyPr wrap="square" lIns="82030" tIns="41014" rIns="82030" bIns="41014" rtlCol="0">
            <a:spAutoFit/>
          </a:bodyPr>
          <a:lstStyle/>
          <a:p>
            <a:r>
              <a:rPr lang="en-US" sz="2500" b="1">
                <a:latin typeface="Helvetica"/>
                <a:cs typeface="Helvetica"/>
              </a:rPr>
              <a:t>Experiments</a:t>
            </a:r>
          </a:p>
          <a:p>
            <a:r>
              <a:rPr lang="en-US" sz="2000" b="1">
                <a:latin typeface="Helvetica"/>
                <a:cs typeface="Helvetica"/>
              </a:rPr>
              <a:t>At the Current</a:t>
            </a:r>
          </a:p>
          <a:p>
            <a:pPr>
              <a:lnSpc>
                <a:spcPct val="80000"/>
              </a:lnSpc>
            </a:pPr>
            <a:r>
              <a:rPr lang="en-US" sz="2000" b="1">
                <a:latin typeface="Helvetica"/>
                <a:cs typeface="Helvetica"/>
              </a:rPr>
              <a:t>Knowledge Threshold</a:t>
            </a:r>
          </a:p>
        </p:txBody>
      </p:sp>
      <p:cxnSp>
        <p:nvCxnSpPr>
          <p:cNvPr id="56" name="Straight Arrow Connector 55"/>
          <p:cNvCxnSpPr/>
          <p:nvPr/>
        </p:nvCxnSpPr>
        <p:spPr>
          <a:xfrm flipV="1">
            <a:off x="5798101" y="2097957"/>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6449424" y="2310436"/>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8" name="Oval 57"/>
          <p:cNvSpPr/>
          <p:nvPr/>
        </p:nvSpPr>
        <p:spPr>
          <a:xfrm>
            <a:off x="6809897" y="2142491"/>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9" name="Oval 58"/>
          <p:cNvSpPr>
            <a:spLocks noChangeAspect="1"/>
          </p:cNvSpPr>
          <p:nvPr/>
        </p:nvSpPr>
        <p:spPr>
          <a:xfrm>
            <a:off x="5263837" y="228459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0" name="Oval 59"/>
          <p:cNvSpPr>
            <a:spLocks noChangeAspect="1"/>
          </p:cNvSpPr>
          <p:nvPr/>
        </p:nvSpPr>
        <p:spPr>
          <a:xfrm>
            <a:off x="7360667" y="1339228"/>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1" name="TextBox 60"/>
          <p:cNvSpPr txBox="1"/>
          <p:nvPr/>
        </p:nvSpPr>
        <p:spPr>
          <a:xfrm>
            <a:off x="7282156" y="1744780"/>
            <a:ext cx="1303045" cy="313672"/>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Challenge</a:t>
            </a:r>
            <a:endParaRPr lang="en-US" spc="-135">
              <a:latin typeface="Helvetica"/>
              <a:cs typeface="Helvetica"/>
            </a:endParaRPr>
          </a:p>
        </p:txBody>
      </p:sp>
      <p:sp>
        <p:nvSpPr>
          <p:cNvPr id="62" name="Arc 61"/>
          <p:cNvSpPr/>
          <p:nvPr/>
        </p:nvSpPr>
        <p:spPr>
          <a:xfrm>
            <a:off x="243052" y="3195493"/>
            <a:ext cx="3465348" cy="3581400"/>
          </a:xfrm>
          <a:prstGeom prst="arc">
            <a:avLst/>
          </a:prstGeom>
          <a:ln w="7620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3" name="TextBox 62"/>
          <p:cNvSpPr txBox="1"/>
          <p:nvPr/>
        </p:nvSpPr>
        <p:spPr>
          <a:xfrm>
            <a:off x="306552" y="2750993"/>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6" name="TextBox 65"/>
          <p:cNvSpPr txBox="1"/>
          <p:nvPr/>
        </p:nvSpPr>
        <p:spPr>
          <a:xfrm>
            <a:off x="917631" y="4613333"/>
            <a:ext cx="1335812" cy="586054"/>
          </a:xfrm>
          <a:prstGeom prst="rect">
            <a:avLst/>
          </a:prstGeom>
          <a:noFill/>
        </p:spPr>
        <p:txBody>
          <a:bodyPr wrap="square" lIns="82030" tIns="41014" rIns="82030" bIns="41014" rtlCol="0">
            <a:spAutoFit/>
          </a:bodyPr>
          <a:lstStyle/>
          <a:p>
            <a:pPr algn="ctr">
              <a:lnSpc>
                <a:spcPct val="90000"/>
              </a:lnSpc>
            </a:pPr>
            <a:r>
              <a:rPr lang="en-US" b="1">
                <a:latin typeface="Helvetica"/>
                <a:cs typeface="Helvetica"/>
              </a:rPr>
              <a:t>Current</a:t>
            </a:r>
          </a:p>
          <a:p>
            <a:pPr algn="ctr">
              <a:lnSpc>
                <a:spcPct val="90000"/>
              </a:lnSpc>
            </a:pPr>
            <a:r>
              <a:rPr lang="en-US" b="1">
                <a:latin typeface="Helvetica"/>
                <a:cs typeface="Helvetica"/>
              </a:rPr>
              <a:t>Condition</a:t>
            </a:r>
          </a:p>
        </p:txBody>
      </p:sp>
      <p:sp>
        <p:nvSpPr>
          <p:cNvPr id="68" name="TextBox 67"/>
          <p:cNvSpPr txBox="1"/>
          <p:nvPr/>
        </p:nvSpPr>
        <p:spPr>
          <a:xfrm>
            <a:off x="5184968" y="2360061"/>
            <a:ext cx="1309818" cy="978459"/>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Next</a:t>
            </a:r>
          </a:p>
          <a:p>
            <a:pPr algn="ctr">
              <a:lnSpc>
                <a:spcPct val="80000"/>
              </a:lnSpc>
            </a:pPr>
            <a:r>
              <a:rPr lang="en-US" b="1">
                <a:latin typeface="Helvetica"/>
                <a:cs typeface="Helvetica"/>
              </a:rPr>
              <a:t>Target</a:t>
            </a:r>
          </a:p>
          <a:p>
            <a:pPr algn="ctr">
              <a:lnSpc>
                <a:spcPct val="80000"/>
              </a:lnSpc>
            </a:pPr>
            <a:r>
              <a:rPr lang="en-US" b="1">
                <a:latin typeface="Helvetica"/>
                <a:cs typeface="Helvetica"/>
              </a:rPr>
              <a:t>Condition</a:t>
            </a:r>
          </a:p>
          <a:p>
            <a:pPr algn="ctr">
              <a:lnSpc>
                <a:spcPct val="80000"/>
              </a:lnSpc>
            </a:pPr>
            <a:r>
              <a:rPr lang="en-US">
                <a:latin typeface="Helvetica"/>
                <a:cs typeface="Helvetica"/>
              </a:rPr>
              <a:t>(date)</a:t>
            </a:r>
          </a:p>
        </p:txBody>
      </p:sp>
      <p:sp>
        <p:nvSpPr>
          <p:cNvPr id="69" name="Arc 68"/>
          <p:cNvSpPr/>
          <p:nvPr/>
        </p:nvSpPr>
        <p:spPr>
          <a:xfrm>
            <a:off x="654926" y="2831798"/>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0" name="Arc 69"/>
          <p:cNvSpPr/>
          <p:nvPr/>
        </p:nvSpPr>
        <p:spPr>
          <a:xfrm>
            <a:off x="1112437" y="2520167"/>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1" name="Arc 70"/>
          <p:cNvSpPr/>
          <p:nvPr/>
        </p:nvSpPr>
        <p:spPr>
          <a:xfrm>
            <a:off x="1569948" y="2208536"/>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cxnSp>
        <p:nvCxnSpPr>
          <p:cNvPr id="72" name="Straight Arrow Connector 71"/>
          <p:cNvCxnSpPr/>
          <p:nvPr/>
        </p:nvCxnSpPr>
        <p:spPr>
          <a:xfrm flipH="1" flipV="1">
            <a:off x="4085142" y="3623785"/>
            <a:ext cx="509456"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3828590" y="4144665"/>
            <a:ext cx="756458" cy="177501"/>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2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30</a:t>
            </a:fld>
            <a:endParaRPr lang="en-US"/>
          </a:p>
        </p:txBody>
      </p:sp>
      <p:sp>
        <p:nvSpPr>
          <p:cNvPr id="23" name="TextBox 22"/>
          <p:cNvSpPr txBox="1"/>
          <p:nvPr/>
        </p:nvSpPr>
        <p:spPr>
          <a:xfrm>
            <a:off x="0" y="457200"/>
            <a:ext cx="9144000" cy="575264"/>
          </a:xfrm>
          <a:prstGeom prst="rect">
            <a:avLst/>
          </a:prstGeom>
          <a:noFill/>
        </p:spPr>
        <p:txBody>
          <a:bodyPr wrap="square" lIns="81994" tIns="40995" rIns="81994" bIns="40995" rtlCol="0">
            <a:spAutoFit/>
          </a:bodyPr>
          <a:lstStyle/>
          <a:p>
            <a:pPr algn="ctr"/>
            <a:r>
              <a:rPr lang="en-US" sz="3200" b="1">
                <a:latin typeface="Helvetica"/>
                <a:cs typeface="Helvetica"/>
              </a:rPr>
              <a:t>WHAT IT REALLY LOOKS LIKE</a:t>
            </a:r>
          </a:p>
        </p:txBody>
      </p:sp>
    </p:spTree>
    <p:extLst>
      <p:ext uri="{BB962C8B-B14F-4D97-AF65-F5344CB8AC3E}">
        <p14:creationId xmlns:p14="http://schemas.microsoft.com/office/powerpoint/2010/main" val="3095889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Red Numbers.jpg"/>
          <p:cNvPicPr>
            <a:picLocks noChangeAspect="1"/>
          </p:cNvPicPr>
          <p:nvPr/>
        </p:nvPicPr>
        <p:blipFill rotWithShape="1">
          <a:blip r:embed="rId2">
            <a:extLst>
              <a:ext uri="{28A0092B-C50C-407E-A947-70E740481C1C}">
                <a14:useLocalDpi xmlns:a14="http://schemas.microsoft.com/office/drawing/2010/main" val="0"/>
              </a:ext>
            </a:extLst>
          </a:blip>
          <a:srcRect t="25026" r="68120" b="50204"/>
          <a:stretch/>
        </p:blipFill>
        <p:spPr>
          <a:xfrm>
            <a:off x="6583161" y="3930393"/>
            <a:ext cx="790206" cy="720151"/>
          </a:xfrm>
          <a:prstGeom prst="rect">
            <a:avLst/>
          </a:prstGeom>
        </p:spPr>
      </p:pic>
      <p:grpSp>
        <p:nvGrpSpPr>
          <p:cNvPr id="49" name="Group 48"/>
          <p:cNvGrpSpPr/>
          <p:nvPr/>
        </p:nvGrpSpPr>
        <p:grpSpPr>
          <a:xfrm>
            <a:off x="1796388" y="2831799"/>
            <a:ext cx="3799545" cy="1421196"/>
            <a:chOff x="1629477" y="2875423"/>
            <a:chExt cx="3799545" cy="1421196"/>
          </a:xfrm>
        </p:grpSpPr>
        <p:sp>
          <p:nvSpPr>
            <p:cNvPr id="50" name="Freeform 49"/>
            <p:cNvSpPr/>
            <p:nvPr/>
          </p:nvSpPr>
          <p:spPr>
            <a:xfrm rot="19440597">
              <a:off x="1629477" y="3609435"/>
              <a:ext cx="3695528" cy="687184"/>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7620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51" name="Straight Connector 50"/>
            <p:cNvCxnSpPr/>
            <p:nvPr/>
          </p:nvCxnSpPr>
          <p:spPr>
            <a:xfrm>
              <a:off x="4932611" y="2875423"/>
              <a:ext cx="496411" cy="0"/>
            </a:xfrm>
            <a:prstGeom prst="line">
              <a:avLst/>
            </a:prstGeom>
            <a:ln w="825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2" name="Picture 51" descr="Stick Figure Climbing Stairs.jpg"/>
          <p:cNvPicPr>
            <a:picLocks noChangeAspect="1"/>
          </p:cNvPicPr>
          <p:nvPr/>
        </p:nvPicPr>
        <p:blipFill>
          <a:blip r:embed="rId3">
            <a:grayscl/>
            <a:extLst>
              <a:ext uri="{BEBA8EAE-BF5A-486C-A8C5-ECC9F3942E4B}">
                <a14:imgProps xmlns:a14="http://schemas.microsoft.com/office/drawing/2010/main">
                  <a14:imgLayer r:embed="rId4">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2241781" y="3491167"/>
            <a:ext cx="603330" cy="1277471"/>
          </a:xfrm>
          <a:prstGeom prst="rect">
            <a:avLst/>
          </a:prstGeom>
          <a:noFill/>
          <a:ln>
            <a:noFill/>
          </a:ln>
        </p:spPr>
      </p:pic>
      <p:sp>
        <p:nvSpPr>
          <p:cNvPr id="53" name="Oval 52"/>
          <p:cNvSpPr>
            <a:spLocks noChangeAspect="1"/>
          </p:cNvSpPr>
          <p:nvPr/>
        </p:nvSpPr>
        <p:spPr>
          <a:xfrm>
            <a:off x="1004701" y="437734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55" name="TextBox 54"/>
          <p:cNvSpPr txBox="1"/>
          <p:nvPr/>
        </p:nvSpPr>
        <p:spPr>
          <a:xfrm>
            <a:off x="4587249" y="4079391"/>
            <a:ext cx="3032751" cy="1031807"/>
          </a:xfrm>
          <a:prstGeom prst="rect">
            <a:avLst/>
          </a:prstGeom>
          <a:noFill/>
        </p:spPr>
        <p:txBody>
          <a:bodyPr wrap="square" lIns="82030" tIns="41014" rIns="82030" bIns="41014" rtlCol="0">
            <a:spAutoFit/>
          </a:bodyPr>
          <a:lstStyle/>
          <a:p>
            <a:r>
              <a:rPr lang="en-US" sz="2500" b="1">
                <a:latin typeface="Helvetica"/>
                <a:cs typeface="Helvetica"/>
              </a:rPr>
              <a:t>Experiments</a:t>
            </a:r>
          </a:p>
          <a:p>
            <a:r>
              <a:rPr lang="en-US" sz="2000" b="1">
                <a:latin typeface="Helvetica"/>
                <a:cs typeface="Helvetica"/>
              </a:rPr>
              <a:t>At the Current</a:t>
            </a:r>
          </a:p>
          <a:p>
            <a:pPr>
              <a:lnSpc>
                <a:spcPct val="80000"/>
              </a:lnSpc>
            </a:pPr>
            <a:r>
              <a:rPr lang="en-US" sz="2000" b="1">
                <a:latin typeface="Helvetica"/>
                <a:cs typeface="Helvetica"/>
              </a:rPr>
              <a:t>Knowledge Threshold</a:t>
            </a:r>
          </a:p>
        </p:txBody>
      </p:sp>
      <p:cxnSp>
        <p:nvCxnSpPr>
          <p:cNvPr id="56" name="Straight Arrow Connector 55"/>
          <p:cNvCxnSpPr/>
          <p:nvPr/>
        </p:nvCxnSpPr>
        <p:spPr>
          <a:xfrm flipV="1">
            <a:off x="5798101" y="2097957"/>
            <a:ext cx="1552614" cy="742729"/>
          </a:xfrm>
          <a:prstGeom prst="straightConnector1">
            <a:avLst/>
          </a:prstGeom>
          <a:ln w="6350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6449424" y="2310436"/>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8" name="Oval 57"/>
          <p:cNvSpPr/>
          <p:nvPr/>
        </p:nvSpPr>
        <p:spPr>
          <a:xfrm>
            <a:off x="6809897" y="2142491"/>
            <a:ext cx="288636" cy="282388"/>
          </a:xfrm>
          <a:prstGeom prst="ellipse">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48" tIns="41025" rIns="82048" bIns="41025" rtlCol="0" anchor="ctr"/>
          <a:lstStyle/>
          <a:p>
            <a:pPr algn="ctr"/>
            <a:endParaRPr lang="en-US"/>
          </a:p>
        </p:txBody>
      </p:sp>
      <p:sp>
        <p:nvSpPr>
          <p:cNvPr id="59" name="Oval 58"/>
          <p:cNvSpPr>
            <a:spLocks noChangeAspect="1"/>
          </p:cNvSpPr>
          <p:nvPr/>
        </p:nvSpPr>
        <p:spPr>
          <a:xfrm>
            <a:off x="5263837" y="2284591"/>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0" name="Oval 59"/>
          <p:cNvSpPr>
            <a:spLocks noChangeAspect="1"/>
          </p:cNvSpPr>
          <p:nvPr/>
        </p:nvSpPr>
        <p:spPr>
          <a:xfrm>
            <a:off x="7360667" y="1339228"/>
            <a:ext cx="1163782" cy="1129553"/>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4" rIns="82030" bIns="41014" rtlCol="0" anchor="ctr"/>
          <a:lstStyle/>
          <a:p>
            <a:pPr algn="ctr"/>
            <a:endParaRPr lang="en-US"/>
          </a:p>
        </p:txBody>
      </p:sp>
      <p:sp>
        <p:nvSpPr>
          <p:cNvPr id="61" name="TextBox 60"/>
          <p:cNvSpPr txBox="1"/>
          <p:nvPr/>
        </p:nvSpPr>
        <p:spPr>
          <a:xfrm>
            <a:off x="7282156" y="1744780"/>
            <a:ext cx="1303045" cy="313672"/>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Challenge</a:t>
            </a:r>
            <a:endParaRPr lang="en-US" spc="-135">
              <a:latin typeface="Helvetica"/>
              <a:cs typeface="Helvetica"/>
            </a:endParaRPr>
          </a:p>
        </p:txBody>
      </p:sp>
      <p:sp>
        <p:nvSpPr>
          <p:cNvPr id="62" name="Arc 61"/>
          <p:cNvSpPr/>
          <p:nvPr/>
        </p:nvSpPr>
        <p:spPr>
          <a:xfrm>
            <a:off x="243052" y="3195493"/>
            <a:ext cx="3465348" cy="3581400"/>
          </a:xfrm>
          <a:prstGeom prst="arc">
            <a:avLst/>
          </a:prstGeom>
          <a:ln w="7620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3" name="TextBox 62"/>
          <p:cNvSpPr txBox="1"/>
          <p:nvPr/>
        </p:nvSpPr>
        <p:spPr>
          <a:xfrm>
            <a:off x="306552" y="2750993"/>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pic>
        <p:nvPicPr>
          <p:cNvPr id="64" name="Picture 63" descr="Red Numbers.jpg"/>
          <p:cNvPicPr>
            <a:picLocks noChangeAspect="1"/>
          </p:cNvPicPr>
          <p:nvPr/>
        </p:nvPicPr>
        <p:blipFill rotWithShape="1">
          <a:blip r:embed="rId2">
            <a:extLst>
              <a:ext uri="{28A0092B-C50C-407E-A947-70E740481C1C}">
                <a14:useLocalDpi xmlns:a14="http://schemas.microsoft.com/office/drawing/2010/main" val="0"/>
              </a:ext>
            </a:extLst>
          </a:blip>
          <a:srcRect r="69198" b="75609"/>
          <a:stretch/>
        </p:blipFill>
        <p:spPr>
          <a:xfrm>
            <a:off x="7987467" y="1027587"/>
            <a:ext cx="763478" cy="709133"/>
          </a:xfrm>
          <a:prstGeom prst="rect">
            <a:avLst/>
          </a:prstGeom>
        </p:spPr>
      </p:pic>
      <p:pic>
        <p:nvPicPr>
          <p:cNvPr id="65" name="Picture 64" descr="Red Numbers.jpg"/>
          <p:cNvPicPr>
            <a:picLocks noChangeAspect="1"/>
          </p:cNvPicPr>
          <p:nvPr/>
        </p:nvPicPr>
        <p:blipFill rotWithShape="1">
          <a:blip r:embed="rId2">
            <a:extLst>
              <a:ext uri="{28A0092B-C50C-407E-A947-70E740481C1C}">
                <a14:useLocalDpi xmlns:a14="http://schemas.microsoft.com/office/drawing/2010/main" val="0"/>
              </a:ext>
            </a:extLst>
          </a:blip>
          <a:srcRect l="32741" r="35334" b="75017"/>
          <a:stretch/>
        </p:blipFill>
        <p:spPr>
          <a:xfrm>
            <a:off x="542203" y="4107445"/>
            <a:ext cx="791297" cy="726348"/>
          </a:xfrm>
          <a:prstGeom prst="rect">
            <a:avLst/>
          </a:prstGeom>
        </p:spPr>
      </p:pic>
      <p:sp>
        <p:nvSpPr>
          <p:cNvPr id="66" name="TextBox 65"/>
          <p:cNvSpPr txBox="1"/>
          <p:nvPr/>
        </p:nvSpPr>
        <p:spPr>
          <a:xfrm>
            <a:off x="917631" y="4613333"/>
            <a:ext cx="1335812" cy="586054"/>
          </a:xfrm>
          <a:prstGeom prst="rect">
            <a:avLst/>
          </a:prstGeom>
          <a:noFill/>
        </p:spPr>
        <p:txBody>
          <a:bodyPr wrap="square" lIns="82030" tIns="41014" rIns="82030" bIns="41014" rtlCol="0">
            <a:spAutoFit/>
          </a:bodyPr>
          <a:lstStyle/>
          <a:p>
            <a:pPr algn="ctr">
              <a:lnSpc>
                <a:spcPct val="90000"/>
              </a:lnSpc>
            </a:pPr>
            <a:r>
              <a:rPr lang="en-US" b="1">
                <a:latin typeface="Helvetica"/>
                <a:cs typeface="Helvetica"/>
              </a:rPr>
              <a:t>Current</a:t>
            </a:r>
          </a:p>
          <a:p>
            <a:pPr algn="ctr">
              <a:lnSpc>
                <a:spcPct val="90000"/>
              </a:lnSpc>
            </a:pPr>
            <a:r>
              <a:rPr lang="en-US" b="1">
                <a:latin typeface="Helvetica"/>
                <a:cs typeface="Helvetica"/>
              </a:rPr>
              <a:t>Condition</a:t>
            </a:r>
          </a:p>
        </p:txBody>
      </p:sp>
      <p:pic>
        <p:nvPicPr>
          <p:cNvPr id="67" name="Picture 66" descr="Red Numbers.jpg"/>
          <p:cNvPicPr>
            <a:picLocks noChangeAspect="1"/>
          </p:cNvPicPr>
          <p:nvPr/>
        </p:nvPicPr>
        <p:blipFill rotWithShape="1">
          <a:blip r:embed="rId2">
            <a:extLst>
              <a:ext uri="{28A0092B-C50C-407E-A947-70E740481C1C}">
                <a14:useLocalDpi xmlns:a14="http://schemas.microsoft.com/office/drawing/2010/main" val="0"/>
              </a:ext>
            </a:extLst>
          </a:blip>
          <a:srcRect l="65899" r="1966" b="75023"/>
          <a:stretch/>
        </p:blipFill>
        <p:spPr>
          <a:xfrm>
            <a:off x="4918501" y="1896102"/>
            <a:ext cx="796499" cy="726178"/>
          </a:xfrm>
          <a:prstGeom prst="rect">
            <a:avLst/>
          </a:prstGeom>
        </p:spPr>
      </p:pic>
      <p:sp>
        <p:nvSpPr>
          <p:cNvPr id="69" name="Arc 68"/>
          <p:cNvSpPr/>
          <p:nvPr/>
        </p:nvSpPr>
        <p:spPr>
          <a:xfrm>
            <a:off x="654926" y="2831798"/>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0" name="Arc 69"/>
          <p:cNvSpPr/>
          <p:nvPr/>
        </p:nvSpPr>
        <p:spPr>
          <a:xfrm>
            <a:off x="1112437" y="2520167"/>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1" name="Arc 70"/>
          <p:cNvSpPr/>
          <p:nvPr/>
        </p:nvSpPr>
        <p:spPr>
          <a:xfrm>
            <a:off x="1569948" y="2208536"/>
            <a:ext cx="3465348" cy="3727539"/>
          </a:xfrm>
          <a:prstGeom prst="arc">
            <a:avLst>
              <a:gd name="adj1" fmla="val 16306022"/>
              <a:gd name="adj2" fmla="val 0"/>
            </a:avLst>
          </a:prstGeom>
          <a:ln w="31750">
            <a:solidFill>
              <a:srgbClr val="00FF00"/>
            </a:solidFill>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cxnSp>
        <p:nvCxnSpPr>
          <p:cNvPr id="72" name="Straight Arrow Connector 71"/>
          <p:cNvCxnSpPr/>
          <p:nvPr/>
        </p:nvCxnSpPr>
        <p:spPr>
          <a:xfrm flipH="1" flipV="1">
            <a:off x="4085142" y="3623785"/>
            <a:ext cx="509456" cy="705212"/>
          </a:xfrm>
          <a:prstGeom prst="straightConnector1">
            <a:avLst/>
          </a:prstGeom>
          <a:ln w="5080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3828590" y="4144665"/>
            <a:ext cx="756458" cy="177501"/>
          </a:xfrm>
          <a:prstGeom prst="straightConnector1">
            <a:avLst/>
          </a:prstGeom>
          <a:ln w="4762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2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31</a:t>
            </a:fld>
            <a:endParaRPr lang="en-US"/>
          </a:p>
        </p:txBody>
      </p:sp>
      <p:sp>
        <p:nvSpPr>
          <p:cNvPr id="23" name="TextBox 22"/>
          <p:cNvSpPr txBox="1"/>
          <p:nvPr/>
        </p:nvSpPr>
        <p:spPr>
          <a:xfrm>
            <a:off x="0" y="457200"/>
            <a:ext cx="9144000" cy="575264"/>
          </a:xfrm>
          <a:prstGeom prst="rect">
            <a:avLst/>
          </a:prstGeom>
          <a:noFill/>
        </p:spPr>
        <p:txBody>
          <a:bodyPr wrap="square" lIns="81994" tIns="40995" rIns="81994" bIns="40995" rtlCol="0">
            <a:spAutoFit/>
          </a:bodyPr>
          <a:lstStyle/>
          <a:p>
            <a:pPr algn="ctr"/>
            <a:r>
              <a:rPr lang="en-US" sz="3200" b="1">
                <a:latin typeface="Helvetica"/>
                <a:cs typeface="Helvetica"/>
              </a:rPr>
              <a:t>WHAT IT REALLY LOOKS LIKE</a:t>
            </a:r>
          </a:p>
        </p:txBody>
      </p:sp>
      <p:sp>
        <p:nvSpPr>
          <p:cNvPr id="30" name="TextBox 29"/>
          <p:cNvSpPr txBox="1"/>
          <p:nvPr/>
        </p:nvSpPr>
        <p:spPr>
          <a:xfrm>
            <a:off x="5184968" y="2360061"/>
            <a:ext cx="1309818" cy="978459"/>
          </a:xfrm>
          <a:prstGeom prst="rect">
            <a:avLst/>
          </a:prstGeom>
          <a:noFill/>
        </p:spPr>
        <p:txBody>
          <a:bodyPr wrap="square" lIns="82030" tIns="41014" rIns="82030" bIns="41014" rtlCol="0">
            <a:spAutoFit/>
          </a:bodyPr>
          <a:lstStyle/>
          <a:p>
            <a:pPr algn="ctr">
              <a:lnSpc>
                <a:spcPct val="80000"/>
              </a:lnSpc>
            </a:pPr>
            <a:r>
              <a:rPr lang="en-US" b="1">
                <a:latin typeface="Helvetica"/>
                <a:cs typeface="Helvetica"/>
              </a:rPr>
              <a:t>Next</a:t>
            </a:r>
          </a:p>
          <a:p>
            <a:pPr algn="ctr">
              <a:lnSpc>
                <a:spcPct val="80000"/>
              </a:lnSpc>
            </a:pPr>
            <a:r>
              <a:rPr lang="en-US" b="1">
                <a:latin typeface="Helvetica"/>
                <a:cs typeface="Helvetica"/>
              </a:rPr>
              <a:t>Target</a:t>
            </a:r>
          </a:p>
          <a:p>
            <a:pPr algn="ctr">
              <a:lnSpc>
                <a:spcPct val="80000"/>
              </a:lnSpc>
            </a:pPr>
            <a:r>
              <a:rPr lang="en-US" b="1">
                <a:latin typeface="Helvetica"/>
                <a:cs typeface="Helvetica"/>
              </a:rPr>
              <a:t>Condition</a:t>
            </a:r>
          </a:p>
          <a:p>
            <a:pPr algn="ctr">
              <a:lnSpc>
                <a:spcPct val="80000"/>
              </a:lnSpc>
            </a:pPr>
            <a:r>
              <a:rPr lang="en-US">
                <a:latin typeface="Helvetica"/>
                <a:cs typeface="Helvetica"/>
              </a:rPr>
              <a:t>(date)</a:t>
            </a:r>
          </a:p>
        </p:txBody>
      </p:sp>
    </p:spTree>
    <p:extLst>
      <p:ext uri="{BB962C8B-B14F-4D97-AF65-F5344CB8AC3E}">
        <p14:creationId xmlns:p14="http://schemas.microsoft.com/office/powerpoint/2010/main" val="3093686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66" name="Picture 65" descr="Red Numbers.jpg"/>
          <p:cNvPicPr>
            <a:picLocks noChangeAspect="1"/>
          </p:cNvPicPr>
          <p:nvPr/>
        </p:nvPicPr>
        <p:blipFill rotWithShape="1">
          <a:blip r:embed="rId3">
            <a:extLst>
              <a:ext uri="{28A0092B-C50C-407E-A947-70E740481C1C}">
                <a14:useLocalDpi xmlns:a14="http://schemas.microsoft.com/office/drawing/2010/main" val="0"/>
              </a:ext>
            </a:extLst>
          </a:blip>
          <a:srcRect r="69198" b="75609"/>
          <a:stretch/>
        </p:blipFill>
        <p:spPr>
          <a:xfrm>
            <a:off x="7987467" y="1019794"/>
            <a:ext cx="763478" cy="709133"/>
          </a:xfrm>
          <a:prstGeom prst="rect">
            <a:avLst/>
          </a:prstGeom>
        </p:spPr>
      </p:pic>
      <p:grpSp>
        <p:nvGrpSpPr>
          <p:cNvPr id="23" name="Group 22"/>
          <p:cNvGrpSpPr/>
          <p:nvPr/>
        </p:nvGrpSpPr>
        <p:grpSpPr>
          <a:xfrm>
            <a:off x="2315495" y="2597136"/>
            <a:ext cx="3597822" cy="2289379"/>
            <a:chOff x="2286000" y="2684842"/>
            <a:chExt cx="3597822" cy="2289379"/>
          </a:xfrm>
        </p:grpSpPr>
        <p:grpSp>
          <p:nvGrpSpPr>
            <p:cNvPr id="15" name="Group 14"/>
            <p:cNvGrpSpPr/>
            <p:nvPr/>
          </p:nvGrpSpPr>
          <p:grpSpPr>
            <a:xfrm>
              <a:off x="2286000" y="3800233"/>
              <a:ext cx="1633044" cy="1173988"/>
              <a:chOff x="3048000" y="3257809"/>
              <a:chExt cx="1633044" cy="1173988"/>
            </a:xfrm>
          </p:grpSpPr>
          <p:grpSp>
            <p:nvGrpSpPr>
              <p:cNvPr id="11" name="Group 10"/>
              <p:cNvGrpSpPr/>
              <p:nvPr/>
            </p:nvGrpSpPr>
            <p:grpSpPr>
              <a:xfrm>
                <a:off x="3048000" y="3814354"/>
                <a:ext cx="849148" cy="617443"/>
                <a:chOff x="3048000" y="3814354"/>
                <a:chExt cx="849148" cy="617443"/>
              </a:xfrm>
            </p:grpSpPr>
            <p:grpSp>
              <p:nvGrpSpPr>
                <p:cNvPr id="9"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3831896" y="3257809"/>
                <a:ext cx="849148" cy="617443"/>
                <a:chOff x="3048000" y="3814354"/>
                <a:chExt cx="849148" cy="617443"/>
              </a:xfrm>
            </p:grpSpPr>
            <p:grpSp>
              <p:nvGrpSpPr>
                <p:cNvPr id="17"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24" name="Group 23"/>
            <p:cNvGrpSpPr/>
            <p:nvPr/>
          </p:nvGrpSpPr>
          <p:grpSpPr>
            <a:xfrm>
              <a:off x="3854228" y="2684842"/>
              <a:ext cx="1633044" cy="1173988"/>
              <a:chOff x="3048000" y="3257809"/>
              <a:chExt cx="1633044" cy="1173988"/>
            </a:xfrm>
          </p:grpSpPr>
          <p:grpSp>
            <p:nvGrpSpPr>
              <p:cNvPr id="25" name="Group 24"/>
              <p:cNvGrpSpPr/>
              <p:nvPr/>
            </p:nvGrpSpPr>
            <p:grpSpPr>
              <a:xfrm>
                <a:off x="3048000" y="3814354"/>
                <a:ext cx="849148" cy="617443"/>
                <a:chOff x="3048000" y="3814354"/>
                <a:chExt cx="849148" cy="617443"/>
              </a:xfrm>
            </p:grpSpPr>
            <p:grpSp>
              <p:nvGrpSpPr>
                <p:cNvPr id="34"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3831896" y="3257809"/>
                <a:ext cx="849148" cy="617443"/>
                <a:chOff x="3048000" y="3814354"/>
                <a:chExt cx="849148" cy="617443"/>
              </a:xfrm>
            </p:grpSpPr>
            <p:grpSp>
              <p:nvGrpSpPr>
                <p:cNvPr id="27"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solidFill>
                  <a:srgbClr val="FF0000"/>
                </a:solidFill>
                <a:latin typeface="Helvetica"/>
                <a:cs typeface="Helvetica"/>
              </a:rPr>
              <a:t>The</a:t>
            </a:r>
          </a:p>
          <a:p>
            <a:pPr>
              <a:lnSpc>
                <a:spcPct val="80000"/>
              </a:lnSpc>
            </a:pPr>
            <a:r>
              <a:rPr lang="en-US" sz="2000" b="1">
                <a:solidFill>
                  <a:srgbClr val="FF0000"/>
                </a:solidFill>
                <a:latin typeface="Helvetica"/>
                <a:cs typeface="Helvetica"/>
              </a:rPr>
              <a:t>Direction</a:t>
            </a:r>
          </a:p>
          <a:p>
            <a:pPr>
              <a:lnSpc>
                <a:spcPct val="80000"/>
              </a:lnSpc>
            </a:pPr>
            <a:endParaRPr lang="en-US" sz="2000" b="1">
              <a:solidFill>
                <a:srgbClr val="FF0000"/>
              </a:solidFill>
              <a:latin typeface="Helvetica"/>
              <a:cs typeface="Helvetica"/>
            </a:endParaRPr>
          </a:p>
          <a:p>
            <a:pPr>
              <a:lnSpc>
                <a:spcPct val="80000"/>
              </a:lnSpc>
            </a:pPr>
            <a:r>
              <a:rPr lang="en-US" sz="2000" b="1">
                <a:solidFill>
                  <a:srgbClr val="FF0000"/>
                </a:solidFill>
                <a:latin typeface="Helvetica"/>
                <a:cs typeface="Helvetica"/>
              </a:rPr>
              <a:t>or Challenge</a:t>
            </a:r>
          </a:p>
        </p:txBody>
      </p:sp>
      <p:sp>
        <p:nvSpPr>
          <p:cNvPr id="61" name="TextBox 60"/>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 name="Arc 1"/>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51" name="TextBox 50"/>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32</a:t>
            </a:fld>
            <a:endParaRPr lang="en-US"/>
          </a:p>
        </p:txBody>
      </p:sp>
      <p:sp>
        <p:nvSpPr>
          <p:cNvPr id="52" name="TextBox 51"/>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6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3" name="TextBox 2"/>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1</a:t>
            </a:r>
          </a:p>
        </p:txBody>
      </p:sp>
    </p:spTree>
    <p:extLst>
      <p:ext uri="{BB962C8B-B14F-4D97-AF65-F5344CB8AC3E}">
        <p14:creationId xmlns:p14="http://schemas.microsoft.com/office/powerpoint/2010/main" val="17449231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64" name="Picture 63" descr="Red Numbers.jpg"/>
          <p:cNvPicPr>
            <a:picLocks noChangeAspect="1"/>
          </p:cNvPicPr>
          <p:nvPr/>
        </p:nvPicPr>
        <p:blipFill rotWithShape="1">
          <a:blip r:embed="rId3">
            <a:extLst>
              <a:ext uri="{28A0092B-C50C-407E-A947-70E740481C1C}">
                <a14:useLocalDpi xmlns:a14="http://schemas.microsoft.com/office/drawing/2010/main" val="0"/>
              </a:ext>
            </a:extLst>
          </a:blip>
          <a:srcRect l="32741" r="35334" b="75017"/>
          <a:stretch/>
        </p:blipFill>
        <p:spPr>
          <a:xfrm>
            <a:off x="435457" y="4050854"/>
            <a:ext cx="791297" cy="726348"/>
          </a:xfrm>
          <a:prstGeom prst="rect">
            <a:avLst/>
          </a:prstGeom>
        </p:spPr>
      </p:pic>
      <p:grpSp>
        <p:nvGrpSpPr>
          <p:cNvPr id="3" name="Group 22"/>
          <p:cNvGrpSpPr/>
          <p:nvPr/>
        </p:nvGrpSpPr>
        <p:grpSpPr>
          <a:xfrm>
            <a:off x="2315495" y="2597136"/>
            <a:ext cx="3597822" cy="2289379"/>
            <a:chOff x="2286000" y="2684842"/>
            <a:chExt cx="3597822" cy="2289379"/>
          </a:xfrm>
        </p:grpSpPr>
        <p:grpSp>
          <p:nvGrpSpPr>
            <p:cNvPr id="5" name="Group 14"/>
            <p:cNvGrpSpPr/>
            <p:nvPr/>
          </p:nvGrpSpPr>
          <p:grpSpPr>
            <a:xfrm>
              <a:off x="2286000" y="3800233"/>
              <a:ext cx="1633044" cy="1173988"/>
              <a:chOff x="3048000" y="3257809"/>
              <a:chExt cx="1633044" cy="1173988"/>
            </a:xfrm>
          </p:grpSpPr>
          <p:grpSp>
            <p:nvGrpSpPr>
              <p:cNvPr id="6" name="Group 10"/>
              <p:cNvGrpSpPr/>
              <p:nvPr/>
            </p:nvGrpSpPr>
            <p:grpSpPr>
              <a:xfrm>
                <a:off x="3048000" y="3814354"/>
                <a:ext cx="849148" cy="617443"/>
                <a:chOff x="3048000" y="3814354"/>
                <a:chExt cx="849148" cy="617443"/>
              </a:xfrm>
            </p:grpSpPr>
            <p:grpSp>
              <p:nvGrpSpPr>
                <p:cNvPr id="7"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 15"/>
              <p:cNvGrpSpPr/>
              <p:nvPr/>
            </p:nvGrpSpPr>
            <p:grpSpPr>
              <a:xfrm>
                <a:off x="3831896" y="3257809"/>
                <a:ext cx="849148" cy="617443"/>
                <a:chOff x="3048000" y="3814354"/>
                <a:chExt cx="849148" cy="617443"/>
              </a:xfrm>
            </p:grpSpPr>
            <p:grpSp>
              <p:nvGrpSpPr>
                <p:cNvPr id="12"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6" name="Group 23"/>
            <p:cNvGrpSpPr/>
            <p:nvPr/>
          </p:nvGrpSpPr>
          <p:grpSpPr>
            <a:xfrm>
              <a:off x="3854228" y="2684842"/>
              <a:ext cx="1633044" cy="1173988"/>
              <a:chOff x="3048000" y="3257809"/>
              <a:chExt cx="1633044" cy="1173988"/>
            </a:xfrm>
          </p:grpSpPr>
          <p:grpSp>
            <p:nvGrpSpPr>
              <p:cNvPr id="17" name="Group 24"/>
              <p:cNvGrpSpPr/>
              <p:nvPr/>
            </p:nvGrpSpPr>
            <p:grpSpPr>
              <a:xfrm>
                <a:off x="3048000" y="3814354"/>
                <a:ext cx="849148" cy="617443"/>
                <a:chOff x="3048000" y="3814354"/>
                <a:chExt cx="849148" cy="617443"/>
              </a:xfrm>
            </p:grpSpPr>
            <p:grpSp>
              <p:nvGrpSpPr>
                <p:cNvPr id="18"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5"/>
              <p:cNvGrpSpPr/>
              <p:nvPr/>
            </p:nvGrpSpPr>
            <p:grpSpPr>
              <a:xfrm>
                <a:off x="3831896" y="3257809"/>
                <a:ext cx="849148" cy="617443"/>
                <a:chOff x="3048000" y="3814354"/>
                <a:chExt cx="849148" cy="617443"/>
              </a:xfrm>
            </p:grpSpPr>
            <p:grpSp>
              <p:nvGrpSpPr>
                <p:cNvPr id="25"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solidFill>
                  <a:srgbClr val="FF0000"/>
                </a:solidFill>
                <a:latin typeface="Helvetica"/>
                <a:cs typeface="Helvetica"/>
              </a:rPr>
              <a:t>Current</a:t>
            </a:r>
          </a:p>
          <a:p>
            <a:pPr algn="ctr">
              <a:lnSpc>
                <a:spcPct val="90000"/>
              </a:lnSpc>
            </a:pPr>
            <a:r>
              <a:rPr lang="en-US" sz="2000" b="1" spc="-150">
                <a:solidFill>
                  <a:srgbClr val="FF0000"/>
                </a:solidFill>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chemeClr val="tx1">
                <a:lumMod val="75000"/>
                <a:lumOff val="2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33</a:t>
            </a:fld>
            <a:endParaRPr lang="en-US"/>
          </a:p>
        </p:txBody>
      </p:sp>
      <p:sp>
        <p:nvSpPr>
          <p:cNvPr id="53" name="TextBox 52"/>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66"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67" name="TextBox 66"/>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
        <p:nvSpPr>
          <p:cNvPr id="68" name="Arc 67"/>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71" name="TextBox 70"/>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1" name="TextBox 60"/>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2</a:t>
            </a:r>
          </a:p>
        </p:txBody>
      </p:sp>
    </p:spTree>
    <p:extLst>
      <p:ext uri="{BB962C8B-B14F-4D97-AF65-F5344CB8AC3E}">
        <p14:creationId xmlns:p14="http://schemas.microsoft.com/office/powerpoint/2010/main" val="2387980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63" name="Picture 62" descr="Red Numbers.jpg"/>
          <p:cNvPicPr>
            <a:picLocks noChangeAspect="1"/>
          </p:cNvPicPr>
          <p:nvPr/>
        </p:nvPicPr>
        <p:blipFill rotWithShape="1">
          <a:blip r:embed="rId3">
            <a:extLst>
              <a:ext uri="{28A0092B-C50C-407E-A947-70E740481C1C}">
                <a14:useLocalDpi xmlns:a14="http://schemas.microsoft.com/office/drawing/2010/main" val="0"/>
              </a:ext>
            </a:extLst>
          </a:blip>
          <a:srcRect l="65899" b="75023"/>
          <a:stretch/>
        </p:blipFill>
        <p:spPr>
          <a:xfrm>
            <a:off x="5516767" y="1338452"/>
            <a:ext cx="845247" cy="726178"/>
          </a:xfrm>
          <a:prstGeom prst="rect">
            <a:avLst/>
          </a:prstGeom>
        </p:spPr>
      </p:pic>
      <p:grpSp>
        <p:nvGrpSpPr>
          <p:cNvPr id="3" name="Group 22"/>
          <p:cNvGrpSpPr/>
          <p:nvPr/>
        </p:nvGrpSpPr>
        <p:grpSpPr>
          <a:xfrm>
            <a:off x="2315495" y="2597136"/>
            <a:ext cx="3597822" cy="2289379"/>
            <a:chOff x="2286000" y="2684842"/>
            <a:chExt cx="3597822" cy="2289379"/>
          </a:xfrm>
        </p:grpSpPr>
        <p:grpSp>
          <p:nvGrpSpPr>
            <p:cNvPr id="5" name="Group 14"/>
            <p:cNvGrpSpPr/>
            <p:nvPr/>
          </p:nvGrpSpPr>
          <p:grpSpPr>
            <a:xfrm>
              <a:off x="2286000" y="3800233"/>
              <a:ext cx="1633044" cy="1173988"/>
              <a:chOff x="3048000" y="3257809"/>
              <a:chExt cx="1633044" cy="1173988"/>
            </a:xfrm>
          </p:grpSpPr>
          <p:grpSp>
            <p:nvGrpSpPr>
              <p:cNvPr id="6" name="Group 10"/>
              <p:cNvGrpSpPr/>
              <p:nvPr/>
            </p:nvGrpSpPr>
            <p:grpSpPr>
              <a:xfrm>
                <a:off x="3048000" y="3814354"/>
                <a:ext cx="849148" cy="617443"/>
                <a:chOff x="3048000" y="3814354"/>
                <a:chExt cx="849148" cy="617443"/>
              </a:xfrm>
            </p:grpSpPr>
            <p:grpSp>
              <p:nvGrpSpPr>
                <p:cNvPr id="7"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 15"/>
              <p:cNvGrpSpPr/>
              <p:nvPr/>
            </p:nvGrpSpPr>
            <p:grpSpPr>
              <a:xfrm>
                <a:off x="3831896" y="3257809"/>
                <a:ext cx="849148" cy="617443"/>
                <a:chOff x="3048000" y="3814354"/>
                <a:chExt cx="849148" cy="617443"/>
              </a:xfrm>
            </p:grpSpPr>
            <p:grpSp>
              <p:nvGrpSpPr>
                <p:cNvPr id="12"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6" name="Group 23"/>
            <p:cNvGrpSpPr/>
            <p:nvPr/>
          </p:nvGrpSpPr>
          <p:grpSpPr>
            <a:xfrm>
              <a:off x="3854228" y="2684842"/>
              <a:ext cx="1633044" cy="1173988"/>
              <a:chOff x="3048000" y="3257809"/>
              <a:chExt cx="1633044" cy="1173988"/>
            </a:xfrm>
          </p:grpSpPr>
          <p:grpSp>
            <p:nvGrpSpPr>
              <p:cNvPr id="17" name="Group 24"/>
              <p:cNvGrpSpPr/>
              <p:nvPr/>
            </p:nvGrpSpPr>
            <p:grpSpPr>
              <a:xfrm>
                <a:off x="3048000" y="3814354"/>
                <a:ext cx="849148" cy="617443"/>
                <a:chOff x="3048000" y="3814354"/>
                <a:chExt cx="849148" cy="617443"/>
              </a:xfrm>
            </p:grpSpPr>
            <p:grpSp>
              <p:nvGrpSpPr>
                <p:cNvPr id="18"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5"/>
              <p:cNvGrpSpPr/>
              <p:nvPr/>
            </p:nvGrpSpPr>
            <p:grpSpPr>
              <a:xfrm>
                <a:off x="3831896" y="3257809"/>
                <a:ext cx="849148" cy="617443"/>
                <a:chOff x="3048000" y="3814354"/>
                <a:chExt cx="849148" cy="617443"/>
              </a:xfrm>
            </p:grpSpPr>
            <p:grpSp>
              <p:nvGrpSpPr>
                <p:cNvPr id="25"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chemeClr val="tx1">
                <a:lumMod val="75000"/>
                <a:lumOff val="2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0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34</a:t>
            </a:fld>
            <a:endParaRPr lang="en-US"/>
          </a:p>
        </p:txBody>
      </p:sp>
      <p:sp>
        <p:nvSpPr>
          <p:cNvPr id="53" name="TextBox 52"/>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64"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66" name="TextBox 65"/>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solidFill>
                  <a:srgbClr val="FF0000"/>
                </a:solidFill>
                <a:latin typeface="Helvetica"/>
                <a:cs typeface="Helvetica"/>
              </a:rPr>
              <a:t>Next</a:t>
            </a:r>
          </a:p>
          <a:p>
            <a:pPr algn="ctr">
              <a:lnSpc>
                <a:spcPct val="80000"/>
              </a:lnSpc>
            </a:pPr>
            <a:r>
              <a:rPr lang="en-US" sz="2000" b="1">
                <a:solidFill>
                  <a:srgbClr val="FF0000"/>
                </a:solidFill>
                <a:latin typeface="Helvetica"/>
                <a:cs typeface="Helvetica"/>
              </a:rPr>
              <a:t>Target</a:t>
            </a:r>
          </a:p>
          <a:p>
            <a:pPr algn="ctr">
              <a:lnSpc>
                <a:spcPct val="80000"/>
              </a:lnSpc>
            </a:pPr>
            <a:r>
              <a:rPr lang="en-US" sz="2000" b="1" spc="-150">
                <a:solidFill>
                  <a:srgbClr val="FF0000"/>
                </a:solidFill>
                <a:latin typeface="Helvetica"/>
                <a:cs typeface="Helvetica"/>
              </a:rPr>
              <a:t>Condition</a:t>
            </a:r>
          </a:p>
          <a:p>
            <a:pPr algn="ctr">
              <a:lnSpc>
                <a:spcPct val="80000"/>
              </a:lnSpc>
            </a:pPr>
            <a:r>
              <a:rPr lang="en-US" spc="-150">
                <a:solidFill>
                  <a:srgbClr val="FF0000"/>
                </a:solidFill>
                <a:latin typeface="Helvetica"/>
                <a:cs typeface="Helvetica"/>
              </a:rPr>
              <a:t>(dated)</a:t>
            </a:r>
          </a:p>
        </p:txBody>
      </p:sp>
      <p:sp>
        <p:nvSpPr>
          <p:cNvPr id="67" name="Arc 66"/>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9" name="TextBox 68"/>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1" name="TextBox 60"/>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3</a:t>
            </a:r>
          </a:p>
        </p:txBody>
      </p:sp>
    </p:spTree>
    <p:extLst>
      <p:ext uri="{BB962C8B-B14F-4D97-AF65-F5344CB8AC3E}">
        <p14:creationId xmlns:p14="http://schemas.microsoft.com/office/powerpoint/2010/main" val="2573050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Stick Figure Climbing Stairs.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00983" y="3326954"/>
            <a:ext cx="663663" cy="1447800"/>
          </a:xfrm>
          <a:prstGeom prst="rect">
            <a:avLst/>
          </a:prstGeom>
        </p:spPr>
      </p:pic>
      <p:pic>
        <p:nvPicPr>
          <p:cNvPr id="52" name="Picture 51" descr="Red Numbers.jpg"/>
          <p:cNvPicPr>
            <a:picLocks noChangeAspect="1"/>
          </p:cNvPicPr>
          <p:nvPr/>
        </p:nvPicPr>
        <p:blipFill rotWithShape="1">
          <a:blip r:embed="rId3">
            <a:extLst>
              <a:ext uri="{28A0092B-C50C-407E-A947-70E740481C1C}">
                <a14:useLocalDpi xmlns:a14="http://schemas.microsoft.com/office/drawing/2010/main" val="0"/>
              </a:ext>
            </a:extLst>
          </a:blip>
          <a:srcRect t="25026" r="68120" b="50204"/>
          <a:stretch/>
        </p:blipFill>
        <p:spPr>
          <a:xfrm>
            <a:off x="5707500" y="3969896"/>
            <a:ext cx="790206" cy="720151"/>
          </a:xfrm>
          <a:prstGeom prst="rect">
            <a:avLst/>
          </a:prstGeom>
        </p:spPr>
      </p:pic>
      <p:grpSp>
        <p:nvGrpSpPr>
          <p:cNvPr id="3" name="Group 22"/>
          <p:cNvGrpSpPr/>
          <p:nvPr/>
        </p:nvGrpSpPr>
        <p:grpSpPr>
          <a:xfrm>
            <a:off x="2315495" y="2597136"/>
            <a:ext cx="3597822" cy="2289379"/>
            <a:chOff x="2286000" y="2684842"/>
            <a:chExt cx="3597822" cy="2289379"/>
          </a:xfrm>
        </p:grpSpPr>
        <p:grpSp>
          <p:nvGrpSpPr>
            <p:cNvPr id="5" name="Group 14"/>
            <p:cNvGrpSpPr/>
            <p:nvPr/>
          </p:nvGrpSpPr>
          <p:grpSpPr>
            <a:xfrm>
              <a:off x="2286000" y="3800233"/>
              <a:ext cx="1633044" cy="1173988"/>
              <a:chOff x="3048000" y="3257809"/>
              <a:chExt cx="1633044" cy="1173988"/>
            </a:xfrm>
          </p:grpSpPr>
          <p:grpSp>
            <p:nvGrpSpPr>
              <p:cNvPr id="6" name="Group 10"/>
              <p:cNvGrpSpPr/>
              <p:nvPr/>
            </p:nvGrpSpPr>
            <p:grpSpPr>
              <a:xfrm>
                <a:off x="3048000" y="3814354"/>
                <a:ext cx="849148" cy="617443"/>
                <a:chOff x="3048000" y="3814354"/>
                <a:chExt cx="849148" cy="617443"/>
              </a:xfrm>
            </p:grpSpPr>
            <p:grpSp>
              <p:nvGrpSpPr>
                <p:cNvPr id="7" name="Group 8"/>
                <p:cNvGrpSpPr/>
                <p:nvPr/>
              </p:nvGrpSpPr>
              <p:grpSpPr>
                <a:xfrm>
                  <a:off x="3048000" y="4093469"/>
                  <a:ext cx="457200" cy="338328"/>
                  <a:chOff x="3048000" y="4093469"/>
                  <a:chExt cx="457200" cy="338328"/>
                </a:xfrm>
              </p:grpSpPr>
              <p:cxnSp>
                <p:nvCxnSpPr>
                  <p:cNvPr id="8" name="Straight Connector 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11"/>
                <p:cNvGrpSpPr/>
                <p:nvPr/>
              </p:nvGrpSpPr>
              <p:grpSpPr>
                <a:xfrm>
                  <a:off x="3439948" y="3814354"/>
                  <a:ext cx="457200" cy="338328"/>
                  <a:chOff x="3048000" y="4093469"/>
                  <a:chExt cx="457200" cy="338328"/>
                </a:xfrm>
              </p:grpSpPr>
              <p:cxnSp>
                <p:nvCxnSpPr>
                  <p:cNvPr id="13" name="Straight Connector 12"/>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 15"/>
              <p:cNvGrpSpPr/>
              <p:nvPr/>
            </p:nvGrpSpPr>
            <p:grpSpPr>
              <a:xfrm>
                <a:off x="3831896" y="3257809"/>
                <a:ext cx="849148" cy="617443"/>
                <a:chOff x="3048000" y="3814354"/>
                <a:chExt cx="849148" cy="617443"/>
              </a:xfrm>
            </p:grpSpPr>
            <p:grpSp>
              <p:nvGrpSpPr>
                <p:cNvPr id="12" name="Group 16"/>
                <p:cNvGrpSpPr/>
                <p:nvPr/>
              </p:nvGrpSpPr>
              <p:grpSpPr>
                <a:xfrm>
                  <a:off x="3048000" y="4093469"/>
                  <a:ext cx="457200" cy="338328"/>
                  <a:chOff x="3048000" y="4093469"/>
                  <a:chExt cx="457200" cy="338328"/>
                </a:xfrm>
              </p:grpSpPr>
              <p:cxnSp>
                <p:nvCxnSpPr>
                  <p:cNvPr id="21" name="Straight Connector 2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p:nvPr/>
              </p:nvGrpSpPr>
              <p:grpSpPr>
                <a:xfrm>
                  <a:off x="3439948" y="3814354"/>
                  <a:ext cx="457200" cy="338328"/>
                  <a:chOff x="3048000" y="4093469"/>
                  <a:chExt cx="457200" cy="338328"/>
                </a:xfrm>
              </p:grpSpPr>
              <p:cxnSp>
                <p:nvCxnSpPr>
                  <p:cNvPr id="19" name="Straight Connector 1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16" name="Group 23"/>
            <p:cNvGrpSpPr/>
            <p:nvPr/>
          </p:nvGrpSpPr>
          <p:grpSpPr>
            <a:xfrm>
              <a:off x="3854228" y="2684842"/>
              <a:ext cx="1633044" cy="1173988"/>
              <a:chOff x="3048000" y="3257809"/>
              <a:chExt cx="1633044" cy="1173988"/>
            </a:xfrm>
          </p:grpSpPr>
          <p:grpSp>
            <p:nvGrpSpPr>
              <p:cNvPr id="17" name="Group 24"/>
              <p:cNvGrpSpPr/>
              <p:nvPr/>
            </p:nvGrpSpPr>
            <p:grpSpPr>
              <a:xfrm>
                <a:off x="3048000" y="3814354"/>
                <a:ext cx="849148" cy="617443"/>
                <a:chOff x="3048000" y="3814354"/>
                <a:chExt cx="849148" cy="617443"/>
              </a:xfrm>
            </p:grpSpPr>
            <p:grpSp>
              <p:nvGrpSpPr>
                <p:cNvPr id="18" name="Group 33"/>
                <p:cNvGrpSpPr/>
                <p:nvPr/>
              </p:nvGrpSpPr>
              <p:grpSpPr>
                <a:xfrm>
                  <a:off x="3048000" y="4093469"/>
                  <a:ext cx="457200" cy="338328"/>
                  <a:chOff x="3048000" y="4093469"/>
                  <a:chExt cx="457200" cy="338328"/>
                </a:xfrm>
              </p:grpSpPr>
              <p:cxnSp>
                <p:nvCxnSpPr>
                  <p:cNvPr id="38" name="Straight Connector 37"/>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34"/>
                <p:cNvGrpSpPr/>
                <p:nvPr/>
              </p:nvGrpSpPr>
              <p:grpSpPr>
                <a:xfrm>
                  <a:off x="3439948" y="3814354"/>
                  <a:ext cx="457200" cy="338328"/>
                  <a:chOff x="3048000" y="4093469"/>
                  <a:chExt cx="457200" cy="338328"/>
                </a:xfrm>
              </p:grpSpPr>
              <p:cxnSp>
                <p:nvCxnSpPr>
                  <p:cNvPr id="36" name="Straight Connector 35"/>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4" name="Group 25"/>
              <p:cNvGrpSpPr/>
              <p:nvPr/>
            </p:nvGrpSpPr>
            <p:grpSpPr>
              <a:xfrm>
                <a:off x="3831896" y="3257809"/>
                <a:ext cx="849148" cy="617443"/>
                <a:chOff x="3048000" y="3814354"/>
                <a:chExt cx="849148" cy="617443"/>
              </a:xfrm>
            </p:grpSpPr>
            <p:grpSp>
              <p:nvGrpSpPr>
                <p:cNvPr id="25" name="Group 26"/>
                <p:cNvGrpSpPr/>
                <p:nvPr/>
              </p:nvGrpSpPr>
              <p:grpSpPr>
                <a:xfrm>
                  <a:off x="3048000" y="4093469"/>
                  <a:ext cx="457200" cy="338328"/>
                  <a:chOff x="3048000" y="4093469"/>
                  <a:chExt cx="457200" cy="338328"/>
                </a:xfrm>
              </p:grpSpPr>
              <p:cxnSp>
                <p:nvCxnSpPr>
                  <p:cNvPr id="31" name="Straight Connector 30"/>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7"/>
                <p:cNvGrpSpPr/>
                <p:nvPr/>
              </p:nvGrpSpPr>
              <p:grpSpPr>
                <a:xfrm>
                  <a:off x="3439948" y="3814354"/>
                  <a:ext cx="457200" cy="338328"/>
                  <a:chOff x="3048000" y="4093469"/>
                  <a:chExt cx="457200" cy="338328"/>
                </a:xfrm>
              </p:grpSpPr>
              <p:cxnSp>
                <p:nvCxnSpPr>
                  <p:cNvPr id="29" name="Straight Connector 28"/>
                  <p:cNvCxnSpPr/>
                  <p:nvPr/>
                </p:nvCxnSpPr>
                <p:spPr>
                  <a:xfrm>
                    <a:off x="3048000" y="4403649"/>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a:off x="3303192" y="4262633"/>
                    <a:ext cx="338328"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cxnSp>
          <p:nvCxnSpPr>
            <p:cNvPr id="45" name="Straight Connector 44"/>
            <p:cNvCxnSpPr/>
            <p:nvPr/>
          </p:nvCxnSpPr>
          <p:spPr>
            <a:xfrm>
              <a:off x="5426622" y="2715830"/>
              <a:ext cx="457200" cy="0"/>
            </a:xfrm>
            <a:prstGeom prst="line">
              <a:avLst/>
            </a:prstGeom>
            <a:ln w="63500">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55" name="Picture 54" descr="Mad Face.jpe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85899" y="3069551"/>
            <a:ext cx="335789" cy="335789"/>
          </a:xfrm>
          <a:prstGeom prst="rect">
            <a:avLst/>
          </a:prstGeom>
        </p:spPr>
      </p:pic>
      <p:sp>
        <p:nvSpPr>
          <p:cNvPr id="56" name="Oval 55"/>
          <p:cNvSpPr>
            <a:spLocks noChangeAspect="1"/>
          </p:cNvSpPr>
          <p:nvPr/>
        </p:nvSpPr>
        <p:spPr>
          <a:xfrm>
            <a:off x="5798015" y="1999743"/>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Oval 56"/>
          <p:cNvSpPr>
            <a:spLocks noChangeAspect="1"/>
          </p:cNvSpPr>
          <p:nvPr/>
        </p:nvSpPr>
        <p:spPr>
          <a:xfrm>
            <a:off x="1160795" y="4282454"/>
            <a:ext cx="1188720" cy="1188720"/>
          </a:xfrm>
          <a:prstGeom prst="ellipse">
            <a:avLst/>
          </a:prstGeom>
          <a:solidFill>
            <a:srgbClr val="FFFFFF"/>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8" name="TextBox 57"/>
          <p:cNvSpPr txBox="1"/>
          <p:nvPr/>
        </p:nvSpPr>
        <p:spPr>
          <a:xfrm>
            <a:off x="3031065" y="2256695"/>
            <a:ext cx="2068348" cy="430887"/>
          </a:xfrm>
          <a:prstGeom prst="rect">
            <a:avLst/>
          </a:prstGeom>
          <a:noFill/>
        </p:spPr>
        <p:txBody>
          <a:bodyPr wrap="square" lIns="91407" tIns="45704" rIns="91407" bIns="45704" rtlCol="0">
            <a:spAutoFit/>
          </a:bodyPr>
          <a:lstStyle/>
          <a:p>
            <a:r>
              <a:rPr lang="en-US" sz="2200" b="1">
                <a:solidFill>
                  <a:srgbClr val="FF0000"/>
                </a:solidFill>
                <a:latin typeface="Helvetica"/>
                <a:cs typeface="Helvetica"/>
              </a:rPr>
              <a:t>Obstacles</a:t>
            </a:r>
          </a:p>
        </p:txBody>
      </p:sp>
      <p:sp>
        <p:nvSpPr>
          <p:cNvPr id="59" name="TextBox 58"/>
          <p:cNvSpPr txBox="1"/>
          <p:nvPr/>
        </p:nvSpPr>
        <p:spPr>
          <a:xfrm>
            <a:off x="5187584" y="3565607"/>
            <a:ext cx="2068348" cy="430887"/>
          </a:xfrm>
          <a:prstGeom prst="rect">
            <a:avLst/>
          </a:prstGeom>
          <a:noFill/>
        </p:spPr>
        <p:txBody>
          <a:bodyPr wrap="square" lIns="91407" tIns="45704" rIns="91407" bIns="45704" rtlCol="0">
            <a:spAutoFit/>
          </a:bodyPr>
          <a:lstStyle/>
          <a:p>
            <a:r>
              <a:rPr lang="en-US" sz="2200" b="1">
                <a:solidFill>
                  <a:srgbClr val="FF0000"/>
                </a:solidFill>
                <a:latin typeface="Helvetica"/>
                <a:cs typeface="Helvetica"/>
              </a:rPr>
              <a:t>Experiments</a:t>
            </a:r>
          </a:p>
        </p:txBody>
      </p:sp>
      <p:sp>
        <p:nvSpPr>
          <p:cNvPr id="60" name="TextBox 59"/>
          <p:cNvSpPr txBox="1"/>
          <p:nvPr/>
        </p:nvSpPr>
        <p:spPr>
          <a:xfrm rot="20014710">
            <a:off x="6856964" y="1194814"/>
            <a:ext cx="2068348" cy="1087477"/>
          </a:xfrm>
          <a:prstGeom prst="rect">
            <a:avLst/>
          </a:prstGeom>
          <a:noFill/>
        </p:spPr>
        <p:txBody>
          <a:bodyPr wrap="square" lIns="91407" tIns="45704" rIns="91407" bIns="45704" rtlCol="0">
            <a:spAutoFit/>
          </a:bodyPr>
          <a:lstStyle/>
          <a:p>
            <a:pPr>
              <a:lnSpc>
                <a:spcPct val="80000"/>
              </a:lnSpc>
            </a:pPr>
            <a:r>
              <a:rPr lang="en-US" sz="2000" b="1">
                <a:latin typeface="Helvetica"/>
                <a:cs typeface="Helvetica"/>
              </a:rPr>
              <a:t>The</a:t>
            </a:r>
          </a:p>
          <a:p>
            <a:pPr>
              <a:lnSpc>
                <a:spcPct val="80000"/>
              </a:lnSpc>
            </a:pPr>
            <a:r>
              <a:rPr lang="en-US" sz="2000" b="1">
                <a:latin typeface="Helvetica"/>
                <a:cs typeface="Helvetica"/>
              </a:rPr>
              <a:t>Direction</a:t>
            </a:r>
          </a:p>
          <a:p>
            <a:pPr>
              <a:lnSpc>
                <a:spcPct val="80000"/>
              </a:lnSpc>
            </a:pPr>
            <a:endParaRPr lang="en-US" sz="2000" b="1">
              <a:latin typeface="Helvetica"/>
              <a:cs typeface="Helvetica"/>
            </a:endParaRPr>
          </a:p>
          <a:p>
            <a:pPr>
              <a:lnSpc>
                <a:spcPct val="80000"/>
              </a:lnSpc>
            </a:pPr>
            <a:r>
              <a:rPr lang="en-US" sz="2000" b="1">
                <a:latin typeface="Helvetica"/>
                <a:cs typeface="Helvetica"/>
              </a:rPr>
              <a:t>or Challenge</a:t>
            </a:r>
          </a:p>
        </p:txBody>
      </p:sp>
      <p:sp>
        <p:nvSpPr>
          <p:cNvPr id="62" name="TextBox 61"/>
          <p:cNvSpPr txBox="1"/>
          <p:nvPr/>
        </p:nvSpPr>
        <p:spPr>
          <a:xfrm>
            <a:off x="1107635" y="4517064"/>
            <a:ext cx="1295400" cy="651460"/>
          </a:xfrm>
          <a:prstGeom prst="rect">
            <a:avLst/>
          </a:prstGeom>
          <a:noFill/>
        </p:spPr>
        <p:txBody>
          <a:bodyPr wrap="square" lIns="91407" tIns="45704" rIns="91407" bIns="45704" rtlCol="0">
            <a:spAutoFit/>
          </a:bodyPr>
          <a:lstStyle/>
          <a:p>
            <a:pPr algn="ctr">
              <a:lnSpc>
                <a:spcPct val="90000"/>
              </a:lnSpc>
            </a:pPr>
            <a:r>
              <a:rPr lang="en-US" sz="2000" b="1">
                <a:latin typeface="Helvetica"/>
                <a:cs typeface="Helvetica"/>
              </a:rPr>
              <a:t>Current</a:t>
            </a:r>
          </a:p>
          <a:p>
            <a:pPr algn="ctr">
              <a:lnSpc>
                <a:spcPct val="90000"/>
              </a:lnSpc>
            </a:pPr>
            <a:r>
              <a:rPr lang="en-US" sz="2000" b="1" spc="-150">
                <a:latin typeface="Helvetica"/>
                <a:cs typeface="Helvetica"/>
              </a:rPr>
              <a:t>Condition</a:t>
            </a:r>
          </a:p>
        </p:txBody>
      </p:sp>
      <p:cxnSp>
        <p:nvCxnSpPr>
          <p:cNvPr id="65" name="Straight Arrow Connector 64"/>
          <p:cNvCxnSpPr/>
          <p:nvPr/>
        </p:nvCxnSpPr>
        <p:spPr>
          <a:xfrm>
            <a:off x="3998310" y="2674571"/>
            <a:ext cx="301496" cy="394451"/>
          </a:xfrm>
          <a:prstGeom prst="straightConnector1">
            <a:avLst/>
          </a:prstGeom>
          <a:ln w="41275">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807981" y="3371470"/>
            <a:ext cx="387688" cy="403044"/>
          </a:xfrm>
          <a:prstGeom prst="straightConnector1">
            <a:avLst/>
          </a:prstGeom>
          <a:ln w="4445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rot="21240000" flipV="1">
            <a:off x="6986735" y="2033766"/>
            <a:ext cx="630936" cy="248127"/>
          </a:xfrm>
          <a:prstGeom prst="straightConnector1">
            <a:avLst/>
          </a:prstGeom>
          <a:ln w="63500">
            <a:solidFill>
              <a:schemeClr val="tx1">
                <a:lumMod val="75000"/>
                <a:lumOff val="2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4497084" y="3649757"/>
            <a:ext cx="670873" cy="126474"/>
          </a:xfrm>
          <a:prstGeom prst="straightConnector1">
            <a:avLst/>
          </a:prstGeom>
          <a:ln w="41275">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5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35</a:t>
            </a:fld>
            <a:endParaRPr lang="en-US"/>
          </a:p>
        </p:txBody>
      </p:sp>
      <p:sp>
        <p:nvSpPr>
          <p:cNvPr id="63" name="TextBox 62"/>
          <p:cNvSpPr txBox="1"/>
          <p:nvPr/>
        </p:nvSpPr>
        <p:spPr>
          <a:xfrm>
            <a:off x="435455" y="405123"/>
            <a:ext cx="831549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PRACTICING WORKING SCIENTIFICALLY</a:t>
            </a:r>
          </a:p>
        </p:txBody>
      </p:sp>
      <p:sp>
        <p:nvSpPr>
          <p:cNvPr id="5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64" name="TextBox 63"/>
          <p:cNvSpPr txBox="1"/>
          <p:nvPr/>
        </p:nvSpPr>
        <p:spPr>
          <a:xfrm>
            <a:off x="5733155" y="2077715"/>
            <a:ext cx="1295400" cy="1061807"/>
          </a:xfrm>
          <a:prstGeom prst="rect">
            <a:avLst/>
          </a:prstGeom>
          <a:noFill/>
        </p:spPr>
        <p:txBody>
          <a:bodyPr wrap="square" lIns="91407" tIns="45704" rIns="91407" bIns="45704" rtlCol="0">
            <a:spAutoFit/>
          </a:bodyPr>
          <a:lstStyle/>
          <a:p>
            <a:pPr algn="ctr">
              <a:lnSpc>
                <a:spcPct val="80000"/>
              </a:lnSpc>
            </a:pPr>
            <a:r>
              <a:rPr lang="en-US" sz="2000" b="1">
                <a:latin typeface="Helvetica"/>
                <a:cs typeface="Helvetica"/>
              </a:rPr>
              <a:t>Next</a:t>
            </a:r>
          </a:p>
          <a:p>
            <a:pPr algn="ctr">
              <a:lnSpc>
                <a:spcPct val="80000"/>
              </a:lnSpc>
            </a:pPr>
            <a:r>
              <a:rPr lang="en-US" sz="2000" b="1">
                <a:latin typeface="Helvetica"/>
                <a:cs typeface="Helvetica"/>
              </a:rPr>
              <a:t>Target</a:t>
            </a:r>
          </a:p>
          <a:p>
            <a:pPr algn="ctr">
              <a:lnSpc>
                <a:spcPct val="80000"/>
              </a:lnSpc>
            </a:pPr>
            <a:r>
              <a:rPr lang="en-US" sz="2000" b="1" spc="-150">
                <a:latin typeface="Helvetica"/>
                <a:cs typeface="Helvetica"/>
              </a:rPr>
              <a:t>Condition</a:t>
            </a:r>
          </a:p>
          <a:p>
            <a:pPr algn="ctr">
              <a:lnSpc>
                <a:spcPct val="80000"/>
              </a:lnSpc>
            </a:pPr>
            <a:r>
              <a:rPr lang="en-US" spc="-150">
                <a:latin typeface="Helvetica"/>
                <a:cs typeface="Helvetica"/>
              </a:rPr>
              <a:t>(dated)</a:t>
            </a:r>
          </a:p>
        </p:txBody>
      </p:sp>
      <p:sp>
        <p:nvSpPr>
          <p:cNvPr id="66" name="Arc 65"/>
          <p:cNvSpPr/>
          <p:nvPr/>
        </p:nvSpPr>
        <p:spPr>
          <a:xfrm>
            <a:off x="140709" y="2790672"/>
            <a:ext cx="3949512" cy="3581400"/>
          </a:xfrm>
          <a:prstGeom prst="arc">
            <a:avLst/>
          </a:prstGeom>
          <a:ln w="85725">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67" name="TextBox 66"/>
          <p:cNvSpPr txBox="1"/>
          <p:nvPr/>
        </p:nvSpPr>
        <p:spPr>
          <a:xfrm>
            <a:off x="435454" y="2403035"/>
            <a:ext cx="2068348" cy="645305"/>
          </a:xfrm>
          <a:prstGeom prst="rect">
            <a:avLst/>
          </a:prstGeom>
          <a:noFill/>
        </p:spPr>
        <p:txBody>
          <a:bodyPr wrap="square" lIns="91407" tIns="45704" rIns="91407" bIns="45704" rtlCol="0">
            <a:spAutoFit/>
          </a:bodyPr>
          <a:lstStyle/>
          <a:p>
            <a:pPr>
              <a:lnSpc>
                <a:spcPct val="80000"/>
              </a:lnSpc>
            </a:pPr>
            <a:r>
              <a:rPr lang="en-US" sz="2200" b="1">
                <a:latin typeface="Helvetica"/>
                <a:cs typeface="Helvetica"/>
              </a:rPr>
              <a:t>Threshold of Knowledge</a:t>
            </a:r>
          </a:p>
        </p:txBody>
      </p:sp>
      <p:sp>
        <p:nvSpPr>
          <p:cNvPr id="61" name="TextBox 60"/>
          <p:cNvSpPr txBox="1"/>
          <p:nvPr/>
        </p:nvSpPr>
        <p:spPr>
          <a:xfrm>
            <a:off x="0" y="838201"/>
            <a:ext cx="9144000" cy="523220"/>
          </a:xfrm>
          <a:prstGeom prst="rect">
            <a:avLst/>
          </a:prstGeom>
          <a:noFill/>
        </p:spPr>
        <p:txBody>
          <a:bodyPr wrap="square" lIns="91429" tIns="45714" rIns="91429" bIns="45714" rtlCol="0">
            <a:spAutoFit/>
          </a:bodyPr>
          <a:lstStyle/>
          <a:p>
            <a:pPr algn="ctr"/>
            <a:r>
              <a:rPr lang="en-US" sz="2800" b="1">
                <a:solidFill>
                  <a:srgbClr val="FF0000"/>
                </a:solidFill>
              </a:rPr>
              <a:t>STEP 4</a:t>
            </a:r>
          </a:p>
        </p:txBody>
      </p:sp>
    </p:spTree>
    <p:extLst>
      <p:ext uri="{BB962C8B-B14F-4D97-AF65-F5344CB8AC3E}">
        <p14:creationId xmlns:p14="http://schemas.microsoft.com/office/powerpoint/2010/main" val="1378786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19364" y="201706"/>
            <a:ext cx="8704978" cy="6480986"/>
            <a:chOff x="219364" y="201706"/>
            <a:chExt cx="8704978" cy="6480986"/>
          </a:xfrm>
        </p:grpSpPr>
        <p:grpSp>
          <p:nvGrpSpPr>
            <p:cNvPr id="5" name="Group 4"/>
            <p:cNvGrpSpPr/>
            <p:nvPr/>
          </p:nvGrpSpPr>
          <p:grpSpPr>
            <a:xfrm>
              <a:off x="219364" y="201706"/>
              <a:ext cx="4338791" cy="3227294"/>
              <a:chOff x="0" y="0"/>
              <a:chExt cx="5013970" cy="3886200"/>
            </a:xfrm>
          </p:grpSpPr>
          <p:sp>
            <p:nvSpPr>
              <p:cNvPr id="3" name="Rectangle 2"/>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905904" y="1830381"/>
              <a:ext cx="1778983" cy="672484"/>
              <a:chOff x="905904" y="1830381"/>
              <a:chExt cx="1778983" cy="672484"/>
            </a:xfrm>
          </p:grpSpPr>
          <p:sp>
            <p:nvSpPr>
              <p:cNvPr id="24" name="Freeform 23"/>
              <p:cNvSpPr/>
              <p:nvPr/>
            </p:nvSpPr>
            <p:spPr>
              <a:xfrm rot="19440597">
                <a:off x="905904" y="2181118"/>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25" name="Straight Connector 24"/>
              <p:cNvCxnSpPr/>
              <p:nvPr/>
            </p:nvCxnSpPr>
            <p:spPr>
              <a:xfrm>
                <a:off x="2452463" y="1830381"/>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7" name="Oval 26"/>
            <p:cNvSpPr>
              <a:spLocks noChangeAspect="1"/>
            </p:cNvSpPr>
            <p:nvPr/>
          </p:nvSpPr>
          <p:spPr>
            <a:xfrm>
              <a:off x="510445" y="2452835"/>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9" name="TextBox 28"/>
            <p:cNvSpPr txBox="1"/>
            <p:nvPr/>
          </p:nvSpPr>
          <p:spPr>
            <a:xfrm>
              <a:off x="429627" y="2517114"/>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33" name="Oval 32"/>
            <p:cNvSpPr>
              <a:spLocks noChangeAspect="1"/>
            </p:cNvSpPr>
            <p:nvPr/>
          </p:nvSpPr>
          <p:spPr>
            <a:xfrm>
              <a:off x="3195616" y="1469303"/>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2540106" y="149851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36" name="TextBox 35"/>
            <p:cNvSpPr txBox="1"/>
            <p:nvPr/>
          </p:nvSpPr>
          <p:spPr>
            <a:xfrm>
              <a:off x="2440853" y="1524241"/>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37" name="Oval 36"/>
            <p:cNvSpPr>
              <a:spLocks noChangeAspect="1"/>
            </p:cNvSpPr>
            <p:nvPr/>
          </p:nvSpPr>
          <p:spPr>
            <a:xfrm>
              <a:off x="3613943" y="815788"/>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38" name="TextBox 37"/>
            <p:cNvSpPr txBox="1"/>
            <p:nvPr/>
          </p:nvSpPr>
          <p:spPr>
            <a:xfrm>
              <a:off x="3502988" y="934673"/>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44" name="Oval 43"/>
            <p:cNvSpPr>
              <a:spLocks noChangeAspect="1"/>
            </p:cNvSpPr>
            <p:nvPr/>
          </p:nvSpPr>
          <p:spPr>
            <a:xfrm>
              <a:off x="3408975" y="1315085"/>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241715" y="1949824"/>
              <a:ext cx="312347" cy="661353"/>
            </a:xfrm>
            <a:prstGeom prst="rect">
              <a:avLst/>
            </a:prstGeom>
            <a:noFill/>
            <a:ln>
              <a:noFill/>
            </a:ln>
          </p:spPr>
        </p:pic>
        <p:sp>
          <p:nvSpPr>
            <p:cNvPr id="15" name="TextBox 14"/>
            <p:cNvSpPr txBox="1"/>
            <p:nvPr/>
          </p:nvSpPr>
          <p:spPr>
            <a:xfrm>
              <a:off x="456697" y="442055"/>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49" name="TextBox 48"/>
            <p:cNvSpPr txBox="1"/>
            <p:nvPr/>
          </p:nvSpPr>
          <p:spPr>
            <a:xfrm>
              <a:off x="468086" y="717177"/>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155" name="TextBox 154"/>
            <p:cNvSpPr txBox="1"/>
            <p:nvPr/>
          </p:nvSpPr>
          <p:spPr>
            <a:xfrm>
              <a:off x="3428216" y="525553"/>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156" name="TextBox 155"/>
            <p:cNvSpPr txBox="1"/>
            <p:nvPr/>
          </p:nvSpPr>
          <p:spPr>
            <a:xfrm>
              <a:off x="403307" y="2161612"/>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157" name="TextBox 156"/>
            <p:cNvSpPr txBox="1"/>
            <p:nvPr/>
          </p:nvSpPr>
          <p:spPr>
            <a:xfrm>
              <a:off x="2332182" y="1232647"/>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2" name="Group 1"/>
            <p:cNvGrpSpPr/>
            <p:nvPr/>
          </p:nvGrpSpPr>
          <p:grpSpPr>
            <a:xfrm>
              <a:off x="2350025" y="2375294"/>
              <a:ext cx="1951182" cy="476024"/>
              <a:chOff x="2463800" y="2758038"/>
              <a:chExt cx="2146300" cy="539494"/>
            </a:xfrm>
          </p:grpSpPr>
          <p:sp>
            <p:nvSpPr>
              <p:cNvPr id="28" name="TextBox 27"/>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158" name="TextBox 157"/>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30" name="Straight Arrow Connector 29"/>
            <p:cNvCxnSpPr/>
            <p:nvPr/>
          </p:nvCxnSpPr>
          <p:spPr>
            <a:xfrm flipH="1" flipV="1">
              <a:off x="1931733" y="2176375"/>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1847252" y="2405228"/>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p:nvPr/>
          </p:nvCxnSpPr>
          <p:spPr>
            <a:xfrm flipH="1" flipV="1">
              <a:off x="2285127" y="2163694"/>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122523" y="1440472"/>
              <a:ext cx="339046" cy="246221"/>
            </a:xfrm>
            <a:prstGeom prst="rect">
              <a:avLst/>
            </a:prstGeom>
            <a:noFill/>
          </p:spPr>
          <p:txBody>
            <a:bodyPr wrap="square" rtlCol="0">
              <a:spAutoFit/>
            </a:bodyPr>
            <a:lstStyle/>
            <a:p>
              <a:pPr algn="ctr"/>
              <a:r>
                <a:rPr lang="en-US" sz="1000" b="1"/>
                <a:t>TC  </a:t>
              </a:r>
            </a:p>
          </p:txBody>
        </p:sp>
        <p:sp>
          <p:nvSpPr>
            <p:cNvPr id="154" name="TextBox 153"/>
            <p:cNvSpPr txBox="1"/>
            <p:nvPr/>
          </p:nvSpPr>
          <p:spPr>
            <a:xfrm>
              <a:off x="3337324" y="1287651"/>
              <a:ext cx="339046" cy="246221"/>
            </a:xfrm>
            <a:prstGeom prst="rect">
              <a:avLst/>
            </a:prstGeom>
            <a:noFill/>
          </p:spPr>
          <p:txBody>
            <a:bodyPr wrap="square" rtlCol="0">
              <a:spAutoFit/>
            </a:bodyPr>
            <a:lstStyle/>
            <a:p>
              <a:pPr algn="ctr"/>
              <a:r>
                <a:rPr lang="en-US" sz="1000" b="1"/>
                <a:t>TC</a:t>
              </a:r>
            </a:p>
          </p:txBody>
        </p:sp>
        <p:grpSp>
          <p:nvGrpSpPr>
            <p:cNvPr id="161" name="Group 160"/>
            <p:cNvGrpSpPr/>
            <p:nvPr/>
          </p:nvGrpSpPr>
          <p:grpSpPr>
            <a:xfrm>
              <a:off x="4585551" y="206176"/>
              <a:ext cx="4338791" cy="3227294"/>
              <a:chOff x="0" y="0"/>
              <a:chExt cx="5013970" cy="3886200"/>
            </a:xfrm>
          </p:grpSpPr>
          <p:sp>
            <p:nvSpPr>
              <p:cNvPr id="187" name="Rectangle 186"/>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ounded Rectangle 187"/>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272091" y="1834851"/>
              <a:ext cx="1778983" cy="672484"/>
              <a:chOff x="5272091" y="1834851"/>
              <a:chExt cx="1778983" cy="672484"/>
            </a:xfrm>
          </p:grpSpPr>
          <p:sp>
            <p:nvSpPr>
              <p:cNvPr id="185" name="Freeform 184"/>
              <p:cNvSpPr/>
              <p:nvPr/>
            </p:nvSpPr>
            <p:spPr>
              <a:xfrm rot="19440597">
                <a:off x="5272091" y="2185588"/>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186" name="Straight Connector 185"/>
              <p:cNvCxnSpPr/>
              <p:nvPr/>
            </p:nvCxnSpPr>
            <p:spPr>
              <a:xfrm>
                <a:off x="6818650" y="1834851"/>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3" name="Oval 162"/>
            <p:cNvSpPr>
              <a:spLocks noChangeAspect="1"/>
            </p:cNvSpPr>
            <p:nvPr/>
          </p:nvSpPr>
          <p:spPr>
            <a:xfrm>
              <a:off x="4876632" y="2457305"/>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64" name="TextBox 163"/>
            <p:cNvSpPr txBox="1"/>
            <p:nvPr/>
          </p:nvSpPr>
          <p:spPr>
            <a:xfrm>
              <a:off x="4795814" y="2521584"/>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165" name="Oval 164"/>
            <p:cNvSpPr>
              <a:spLocks noChangeAspect="1"/>
            </p:cNvSpPr>
            <p:nvPr/>
          </p:nvSpPr>
          <p:spPr>
            <a:xfrm>
              <a:off x="7561803" y="1473773"/>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a:spLocks noChangeAspect="1"/>
            </p:cNvSpPr>
            <p:nvPr/>
          </p:nvSpPr>
          <p:spPr>
            <a:xfrm>
              <a:off x="6906293" y="150298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67" name="TextBox 166"/>
            <p:cNvSpPr txBox="1"/>
            <p:nvPr/>
          </p:nvSpPr>
          <p:spPr>
            <a:xfrm>
              <a:off x="6807040" y="1528711"/>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168" name="Oval 167"/>
            <p:cNvSpPr>
              <a:spLocks noChangeAspect="1"/>
            </p:cNvSpPr>
            <p:nvPr/>
          </p:nvSpPr>
          <p:spPr>
            <a:xfrm>
              <a:off x="7980130" y="820258"/>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69" name="TextBox 168"/>
            <p:cNvSpPr txBox="1"/>
            <p:nvPr/>
          </p:nvSpPr>
          <p:spPr>
            <a:xfrm>
              <a:off x="7869175" y="939143"/>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170" name="Oval 169"/>
            <p:cNvSpPr>
              <a:spLocks noChangeAspect="1"/>
            </p:cNvSpPr>
            <p:nvPr/>
          </p:nvSpPr>
          <p:spPr>
            <a:xfrm>
              <a:off x="7775162" y="1319555"/>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1" name="Picture 170"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5607902" y="1954294"/>
              <a:ext cx="312347" cy="661353"/>
            </a:xfrm>
            <a:prstGeom prst="rect">
              <a:avLst/>
            </a:prstGeom>
            <a:noFill/>
            <a:ln>
              <a:noFill/>
            </a:ln>
          </p:spPr>
        </p:pic>
        <p:sp>
          <p:nvSpPr>
            <p:cNvPr id="172" name="TextBox 171"/>
            <p:cNvSpPr txBox="1"/>
            <p:nvPr/>
          </p:nvSpPr>
          <p:spPr>
            <a:xfrm>
              <a:off x="4822884" y="446525"/>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173" name="TextBox 172"/>
            <p:cNvSpPr txBox="1"/>
            <p:nvPr/>
          </p:nvSpPr>
          <p:spPr>
            <a:xfrm>
              <a:off x="4834273" y="721647"/>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174" name="TextBox 173"/>
            <p:cNvSpPr txBox="1"/>
            <p:nvPr/>
          </p:nvSpPr>
          <p:spPr>
            <a:xfrm>
              <a:off x="7794403" y="530023"/>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175" name="TextBox 174"/>
            <p:cNvSpPr txBox="1"/>
            <p:nvPr/>
          </p:nvSpPr>
          <p:spPr>
            <a:xfrm>
              <a:off x="4769494" y="2166082"/>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176" name="TextBox 175"/>
            <p:cNvSpPr txBox="1"/>
            <p:nvPr/>
          </p:nvSpPr>
          <p:spPr>
            <a:xfrm>
              <a:off x="6698369" y="1237117"/>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177" name="Group 176"/>
            <p:cNvGrpSpPr/>
            <p:nvPr/>
          </p:nvGrpSpPr>
          <p:grpSpPr>
            <a:xfrm>
              <a:off x="6716212" y="2379764"/>
              <a:ext cx="1951182" cy="476024"/>
              <a:chOff x="2463800" y="2758038"/>
              <a:chExt cx="2146300" cy="539494"/>
            </a:xfrm>
          </p:grpSpPr>
          <p:sp>
            <p:nvSpPr>
              <p:cNvPr id="183" name="TextBox 182"/>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184" name="TextBox 183"/>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178" name="Straight Arrow Connector 177"/>
            <p:cNvCxnSpPr/>
            <p:nvPr/>
          </p:nvCxnSpPr>
          <p:spPr>
            <a:xfrm flipH="1" flipV="1">
              <a:off x="6297920" y="2180845"/>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79" name="Straight Arrow Connector 178"/>
            <p:cNvCxnSpPr/>
            <p:nvPr/>
          </p:nvCxnSpPr>
          <p:spPr>
            <a:xfrm flipH="1" flipV="1">
              <a:off x="6213439" y="2409698"/>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p:cNvCxnSpPr/>
            <p:nvPr/>
          </p:nvCxnSpPr>
          <p:spPr>
            <a:xfrm flipH="1" flipV="1">
              <a:off x="6651314" y="2168164"/>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181" name="TextBox 180"/>
            <p:cNvSpPr txBox="1"/>
            <p:nvPr/>
          </p:nvSpPr>
          <p:spPr>
            <a:xfrm>
              <a:off x="7488710" y="1444942"/>
              <a:ext cx="339046" cy="246221"/>
            </a:xfrm>
            <a:prstGeom prst="rect">
              <a:avLst/>
            </a:prstGeom>
            <a:noFill/>
          </p:spPr>
          <p:txBody>
            <a:bodyPr wrap="square" rtlCol="0">
              <a:spAutoFit/>
            </a:bodyPr>
            <a:lstStyle/>
            <a:p>
              <a:pPr algn="ctr"/>
              <a:r>
                <a:rPr lang="en-US" sz="1000" b="1"/>
                <a:t>TC  </a:t>
              </a:r>
            </a:p>
          </p:txBody>
        </p:sp>
        <p:sp>
          <p:nvSpPr>
            <p:cNvPr id="182" name="TextBox 181"/>
            <p:cNvSpPr txBox="1"/>
            <p:nvPr/>
          </p:nvSpPr>
          <p:spPr>
            <a:xfrm>
              <a:off x="7703511" y="1292121"/>
              <a:ext cx="339046" cy="246221"/>
            </a:xfrm>
            <a:prstGeom prst="rect">
              <a:avLst/>
            </a:prstGeom>
            <a:noFill/>
          </p:spPr>
          <p:txBody>
            <a:bodyPr wrap="square" rtlCol="0">
              <a:spAutoFit/>
            </a:bodyPr>
            <a:lstStyle/>
            <a:p>
              <a:pPr algn="ctr"/>
              <a:r>
                <a:rPr lang="en-US" sz="1000" b="1"/>
                <a:t>TC</a:t>
              </a:r>
            </a:p>
          </p:txBody>
        </p:sp>
        <p:grpSp>
          <p:nvGrpSpPr>
            <p:cNvPr id="190" name="Group 189"/>
            <p:cNvGrpSpPr/>
            <p:nvPr/>
          </p:nvGrpSpPr>
          <p:grpSpPr>
            <a:xfrm>
              <a:off x="219364" y="3446942"/>
              <a:ext cx="4338791" cy="3227294"/>
              <a:chOff x="0" y="0"/>
              <a:chExt cx="5013970" cy="3886200"/>
            </a:xfrm>
          </p:grpSpPr>
          <p:sp>
            <p:nvSpPr>
              <p:cNvPr id="216" name="Rectangle 215"/>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Rounded Rectangle 216"/>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5904" y="5075616"/>
              <a:ext cx="1778983" cy="672484"/>
              <a:chOff x="905904" y="5075616"/>
              <a:chExt cx="1778983" cy="672484"/>
            </a:xfrm>
          </p:grpSpPr>
          <p:sp>
            <p:nvSpPr>
              <p:cNvPr id="214" name="Freeform 213"/>
              <p:cNvSpPr/>
              <p:nvPr/>
            </p:nvSpPr>
            <p:spPr>
              <a:xfrm rot="19440597">
                <a:off x="905904" y="5426353"/>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215" name="Straight Connector 214"/>
              <p:cNvCxnSpPr/>
              <p:nvPr/>
            </p:nvCxnSpPr>
            <p:spPr>
              <a:xfrm>
                <a:off x="2452463" y="5075616"/>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2" name="Oval 191"/>
            <p:cNvSpPr>
              <a:spLocks noChangeAspect="1"/>
            </p:cNvSpPr>
            <p:nvPr/>
          </p:nvSpPr>
          <p:spPr>
            <a:xfrm>
              <a:off x="510445" y="569807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93" name="TextBox 192"/>
            <p:cNvSpPr txBox="1"/>
            <p:nvPr/>
          </p:nvSpPr>
          <p:spPr>
            <a:xfrm>
              <a:off x="429627" y="5762349"/>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194" name="Oval 193"/>
            <p:cNvSpPr>
              <a:spLocks noChangeAspect="1"/>
            </p:cNvSpPr>
            <p:nvPr/>
          </p:nvSpPr>
          <p:spPr>
            <a:xfrm>
              <a:off x="3195616" y="4714539"/>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a:spLocks noChangeAspect="1"/>
            </p:cNvSpPr>
            <p:nvPr/>
          </p:nvSpPr>
          <p:spPr>
            <a:xfrm>
              <a:off x="2540106" y="4743747"/>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96" name="TextBox 195"/>
            <p:cNvSpPr txBox="1"/>
            <p:nvPr/>
          </p:nvSpPr>
          <p:spPr>
            <a:xfrm>
              <a:off x="2440853" y="4769477"/>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197" name="Oval 196"/>
            <p:cNvSpPr>
              <a:spLocks noChangeAspect="1"/>
            </p:cNvSpPr>
            <p:nvPr/>
          </p:nvSpPr>
          <p:spPr>
            <a:xfrm>
              <a:off x="3613943" y="4061024"/>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198" name="TextBox 197"/>
            <p:cNvSpPr txBox="1"/>
            <p:nvPr/>
          </p:nvSpPr>
          <p:spPr>
            <a:xfrm>
              <a:off x="3502988" y="4179909"/>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199" name="Oval 198"/>
            <p:cNvSpPr>
              <a:spLocks noChangeAspect="1"/>
            </p:cNvSpPr>
            <p:nvPr/>
          </p:nvSpPr>
          <p:spPr>
            <a:xfrm>
              <a:off x="3408975" y="4560321"/>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0" name="Picture 199"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1241715" y="5195059"/>
              <a:ext cx="312347" cy="661353"/>
            </a:xfrm>
            <a:prstGeom prst="rect">
              <a:avLst/>
            </a:prstGeom>
            <a:noFill/>
            <a:ln>
              <a:noFill/>
            </a:ln>
          </p:spPr>
        </p:pic>
        <p:sp>
          <p:nvSpPr>
            <p:cNvPr id="201" name="TextBox 200"/>
            <p:cNvSpPr txBox="1"/>
            <p:nvPr/>
          </p:nvSpPr>
          <p:spPr>
            <a:xfrm>
              <a:off x="456697" y="3687290"/>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202" name="TextBox 201"/>
            <p:cNvSpPr txBox="1"/>
            <p:nvPr/>
          </p:nvSpPr>
          <p:spPr>
            <a:xfrm>
              <a:off x="468086" y="3962413"/>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203" name="TextBox 202"/>
            <p:cNvSpPr txBox="1"/>
            <p:nvPr/>
          </p:nvSpPr>
          <p:spPr>
            <a:xfrm>
              <a:off x="3440546" y="3783118"/>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204" name="TextBox 203"/>
            <p:cNvSpPr txBox="1"/>
            <p:nvPr/>
          </p:nvSpPr>
          <p:spPr>
            <a:xfrm>
              <a:off x="403307" y="5406848"/>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205" name="TextBox 204"/>
            <p:cNvSpPr txBox="1"/>
            <p:nvPr/>
          </p:nvSpPr>
          <p:spPr>
            <a:xfrm>
              <a:off x="2332182" y="4477883"/>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206" name="Group 205"/>
            <p:cNvGrpSpPr/>
            <p:nvPr/>
          </p:nvGrpSpPr>
          <p:grpSpPr>
            <a:xfrm>
              <a:off x="2350025" y="5620530"/>
              <a:ext cx="1951182" cy="476024"/>
              <a:chOff x="2463800" y="2758038"/>
              <a:chExt cx="2146300" cy="539494"/>
            </a:xfrm>
          </p:grpSpPr>
          <p:sp>
            <p:nvSpPr>
              <p:cNvPr id="212" name="TextBox 211"/>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213" name="TextBox 212"/>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207" name="Straight Arrow Connector 206"/>
            <p:cNvCxnSpPr/>
            <p:nvPr/>
          </p:nvCxnSpPr>
          <p:spPr>
            <a:xfrm flipH="1" flipV="1">
              <a:off x="1931733" y="5421610"/>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08" name="Straight Arrow Connector 207"/>
            <p:cNvCxnSpPr/>
            <p:nvPr/>
          </p:nvCxnSpPr>
          <p:spPr>
            <a:xfrm flipH="1" flipV="1">
              <a:off x="1847252" y="5650464"/>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flipH="1" flipV="1">
              <a:off x="2285127" y="5408930"/>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3122523" y="4685708"/>
              <a:ext cx="339046" cy="246221"/>
            </a:xfrm>
            <a:prstGeom prst="rect">
              <a:avLst/>
            </a:prstGeom>
            <a:noFill/>
          </p:spPr>
          <p:txBody>
            <a:bodyPr wrap="square" rtlCol="0">
              <a:spAutoFit/>
            </a:bodyPr>
            <a:lstStyle/>
            <a:p>
              <a:pPr algn="ctr"/>
              <a:r>
                <a:rPr lang="en-US" sz="1000" b="1"/>
                <a:t>TC  </a:t>
              </a:r>
            </a:p>
          </p:txBody>
        </p:sp>
        <p:sp>
          <p:nvSpPr>
            <p:cNvPr id="211" name="TextBox 210"/>
            <p:cNvSpPr txBox="1"/>
            <p:nvPr/>
          </p:nvSpPr>
          <p:spPr>
            <a:xfrm>
              <a:off x="3337324" y="4532887"/>
              <a:ext cx="339046" cy="246221"/>
            </a:xfrm>
            <a:prstGeom prst="rect">
              <a:avLst/>
            </a:prstGeom>
            <a:noFill/>
          </p:spPr>
          <p:txBody>
            <a:bodyPr wrap="square" rtlCol="0">
              <a:spAutoFit/>
            </a:bodyPr>
            <a:lstStyle/>
            <a:p>
              <a:pPr algn="ctr"/>
              <a:r>
                <a:rPr lang="en-US" sz="1000" b="1"/>
                <a:t>TC</a:t>
              </a:r>
            </a:p>
          </p:txBody>
        </p:sp>
        <p:grpSp>
          <p:nvGrpSpPr>
            <p:cNvPr id="219" name="Group 218"/>
            <p:cNvGrpSpPr/>
            <p:nvPr/>
          </p:nvGrpSpPr>
          <p:grpSpPr>
            <a:xfrm>
              <a:off x="4585551" y="3451412"/>
              <a:ext cx="4338791" cy="3227294"/>
              <a:chOff x="0" y="0"/>
              <a:chExt cx="5013970" cy="3886200"/>
            </a:xfrm>
          </p:grpSpPr>
          <p:sp>
            <p:nvSpPr>
              <p:cNvPr id="245" name="Rectangle 244"/>
              <p:cNvSpPr/>
              <p:nvPr/>
            </p:nvSpPr>
            <p:spPr>
              <a:xfrm>
                <a:off x="0" y="0"/>
                <a:ext cx="5013970" cy="3886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ounded Rectangle 245"/>
              <p:cNvSpPr/>
              <p:nvPr/>
            </p:nvSpPr>
            <p:spPr>
              <a:xfrm>
                <a:off x="221070" y="195580"/>
                <a:ext cx="4572000" cy="3474720"/>
              </a:xfrm>
              <a:prstGeom prst="roundRect">
                <a:avLst>
                  <a:gd name="adj" fmla="val 5575"/>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272091" y="5080086"/>
              <a:ext cx="1778983" cy="672484"/>
              <a:chOff x="5272091" y="5080086"/>
              <a:chExt cx="1778983" cy="672484"/>
            </a:xfrm>
          </p:grpSpPr>
          <p:sp>
            <p:nvSpPr>
              <p:cNvPr id="243" name="Freeform 242"/>
              <p:cNvSpPr/>
              <p:nvPr/>
            </p:nvSpPr>
            <p:spPr>
              <a:xfrm rot="19440597">
                <a:off x="5272091" y="5430823"/>
                <a:ext cx="1730281" cy="321747"/>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txBody>
              <a:bodyPr lIns="82003" tIns="41000" rIns="82003" bIns="41000" rtlCol="0" anchor="ctr"/>
              <a:lstStyle/>
              <a:p>
                <a:pPr algn="ctr"/>
                <a:endParaRPr lang="en-US"/>
              </a:p>
            </p:txBody>
          </p:sp>
          <p:cxnSp>
            <p:nvCxnSpPr>
              <p:cNvPr id="244" name="Straight Connector 243"/>
              <p:cNvCxnSpPr/>
              <p:nvPr/>
            </p:nvCxnSpPr>
            <p:spPr>
              <a:xfrm>
                <a:off x="6818650" y="5080086"/>
                <a:ext cx="232424"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21" name="Oval 220"/>
            <p:cNvSpPr>
              <a:spLocks noChangeAspect="1"/>
            </p:cNvSpPr>
            <p:nvPr/>
          </p:nvSpPr>
          <p:spPr>
            <a:xfrm>
              <a:off x="4876632" y="5702541"/>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22" name="TextBox 221"/>
            <p:cNvSpPr txBox="1"/>
            <p:nvPr/>
          </p:nvSpPr>
          <p:spPr>
            <a:xfrm>
              <a:off x="4795814" y="5766819"/>
              <a:ext cx="805885" cy="4560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Grasp the </a:t>
              </a:r>
              <a:r>
                <a:rPr lang="en-US" sz="1000" b="1">
                  <a:latin typeface="Helvetica"/>
                  <a:cs typeface="Helvetica"/>
                </a:rPr>
                <a:t>Current</a:t>
              </a:r>
            </a:p>
            <a:p>
              <a:pPr algn="ctr">
                <a:lnSpc>
                  <a:spcPct val="80000"/>
                </a:lnSpc>
              </a:pPr>
              <a:r>
                <a:rPr lang="en-US" sz="1000" b="1">
                  <a:latin typeface="Helvetica"/>
                  <a:cs typeface="Helvetica"/>
                </a:rPr>
                <a:t>Condition</a:t>
              </a:r>
            </a:p>
          </p:txBody>
        </p:sp>
        <p:sp>
          <p:nvSpPr>
            <p:cNvPr id="223" name="Oval 222"/>
            <p:cNvSpPr>
              <a:spLocks noChangeAspect="1"/>
            </p:cNvSpPr>
            <p:nvPr/>
          </p:nvSpPr>
          <p:spPr>
            <a:xfrm>
              <a:off x="7561803" y="4719009"/>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Oval 223"/>
            <p:cNvSpPr>
              <a:spLocks noChangeAspect="1"/>
            </p:cNvSpPr>
            <p:nvPr/>
          </p:nvSpPr>
          <p:spPr>
            <a:xfrm>
              <a:off x="6906293" y="4748217"/>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25" name="TextBox 224"/>
            <p:cNvSpPr txBox="1"/>
            <p:nvPr/>
          </p:nvSpPr>
          <p:spPr>
            <a:xfrm>
              <a:off x="6807040" y="4773947"/>
              <a:ext cx="847624" cy="511400"/>
            </a:xfrm>
            <a:prstGeom prst="rect">
              <a:avLst/>
            </a:prstGeom>
            <a:noFill/>
          </p:spPr>
          <p:txBody>
            <a:bodyPr wrap="square" lIns="91418" tIns="45709" rIns="91418" bIns="45709" rtlCol="0">
              <a:spAutoFit/>
            </a:bodyPr>
            <a:lstStyle/>
            <a:p>
              <a:pPr algn="ctr">
                <a:lnSpc>
                  <a:spcPct val="90000"/>
                </a:lnSpc>
              </a:pPr>
              <a:r>
                <a:rPr lang="en-US" sz="700" b="1">
                  <a:latin typeface="Helvetica"/>
                  <a:cs typeface="Helvetica"/>
                </a:rPr>
                <a:t>Establish</a:t>
              </a:r>
            </a:p>
            <a:p>
              <a:pPr algn="ctr">
                <a:lnSpc>
                  <a:spcPct val="80000"/>
                </a:lnSpc>
              </a:pPr>
              <a:r>
                <a:rPr lang="en-US" sz="700" b="1">
                  <a:latin typeface="Helvetica"/>
                  <a:cs typeface="Helvetica"/>
                </a:rPr>
                <a:t>Your Next</a:t>
              </a:r>
            </a:p>
            <a:p>
              <a:pPr algn="ctr">
                <a:lnSpc>
                  <a:spcPct val="70000"/>
                </a:lnSpc>
              </a:pPr>
              <a:r>
                <a:rPr lang="en-US" sz="1000" b="1">
                  <a:latin typeface="Helvetica"/>
                  <a:cs typeface="Helvetica"/>
                </a:rPr>
                <a:t>Target</a:t>
              </a:r>
            </a:p>
            <a:p>
              <a:pPr algn="ctr">
                <a:lnSpc>
                  <a:spcPct val="80000"/>
                </a:lnSpc>
              </a:pPr>
              <a:r>
                <a:rPr lang="en-US" sz="1000" b="1">
                  <a:latin typeface="Helvetica"/>
                  <a:cs typeface="Helvetica"/>
                </a:rPr>
                <a:t>Condition</a:t>
              </a:r>
            </a:p>
          </p:txBody>
        </p:sp>
        <p:sp>
          <p:nvSpPr>
            <p:cNvPr id="226" name="Oval 225"/>
            <p:cNvSpPr>
              <a:spLocks noChangeAspect="1"/>
            </p:cNvSpPr>
            <p:nvPr/>
          </p:nvSpPr>
          <p:spPr>
            <a:xfrm>
              <a:off x="7980130" y="4065494"/>
              <a:ext cx="656705" cy="637391"/>
            </a:xfrm>
            <a:prstGeom prst="ellipse">
              <a:avLst/>
            </a:prstGeom>
            <a:solidFill>
              <a:srgbClr val="FF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lIns="91418" tIns="45709" rIns="91418" bIns="45709" rtlCol="0" anchor="ctr"/>
            <a:lstStyle/>
            <a:p>
              <a:pPr algn="ctr"/>
              <a:endParaRPr lang="en-US" sz="1600"/>
            </a:p>
          </p:txBody>
        </p:sp>
        <p:sp>
          <p:nvSpPr>
            <p:cNvPr id="227" name="TextBox 226"/>
            <p:cNvSpPr txBox="1"/>
            <p:nvPr/>
          </p:nvSpPr>
          <p:spPr>
            <a:xfrm>
              <a:off x="7869175" y="4184379"/>
              <a:ext cx="848480" cy="379722"/>
            </a:xfrm>
            <a:prstGeom prst="rect">
              <a:avLst/>
            </a:prstGeom>
            <a:noFill/>
          </p:spPr>
          <p:txBody>
            <a:bodyPr wrap="square" lIns="91418" tIns="45709" rIns="91418" bIns="45709" rtlCol="0">
              <a:spAutoFit/>
            </a:bodyPr>
            <a:lstStyle/>
            <a:p>
              <a:pPr algn="ctr">
                <a:lnSpc>
                  <a:spcPct val="80000"/>
                </a:lnSpc>
              </a:pPr>
              <a:r>
                <a:rPr lang="en-US" sz="700" b="1">
                  <a:latin typeface="Helvetica"/>
                  <a:cs typeface="Helvetica"/>
                </a:rPr>
                <a:t>Understand</a:t>
              </a:r>
            </a:p>
            <a:p>
              <a:pPr algn="ctr">
                <a:lnSpc>
                  <a:spcPct val="80000"/>
                </a:lnSpc>
              </a:pPr>
              <a:r>
                <a:rPr lang="en-US" sz="700" b="1">
                  <a:latin typeface="Helvetica"/>
                  <a:cs typeface="Helvetica"/>
                </a:rPr>
                <a:t>the</a:t>
              </a:r>
            </a:p>
            <a:p>
              <a:pPr algn="ctr">
                <a:lnSpc>
                  <a:spcPct val="70000"/>
                </a:lnSpc>
              </a:pPr>
              <a:r>
                <a:rPr lang="en-US" sz="1000" b="1">
                  <a:latin typeface="Helvetica"/>
                  <a:cs typeface="Helvetica"/>
                </a:rPr>
                <a:t>Challenge</a:t>
              </a:r>
              <a:endParaRPr lang="en-US" sz="1100" spc="-135">
                <a:latin typeface="Helvetica"/>
                <a:cs typeface="Helvetica"/>
              </a:endParaRPr>
            </a:p>
          </p:txBody>
        </p:sp>
        <p:sp>
          <p:nvSpPr>
            <p:cNvPr id="228" name="Oval 227"/>
            <p:cNvSpPr>
              <a:spLocks noChangeAspect="1"/>
            </p:cNvSpPr>
            <p:nvPr/>
          </p:nvSpPr>
          <p:spPr>
            <a:xfrm>
              <a:off x="7775162" y="4564791"/>
              <a:ext cx="197923" cy="193638"/>
            </a:xfrm>
            <a:prstGeom prst="ellipse">
              <a:avLst/>
            </a:prstGeom>
            <a:solidFill>
              <a:schemeClr val="bg1"/>
            </a:solidFill>
            <a:ln w="1905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9" name="Picture 228"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5607902" y="5199529"/>
              <a:ext cx="312347" cy="661353"/>
            </a:xfrm>
            <a:prstGeom prst="rect">
              <a:avLst/>
            </a:prstGeom>
            <a:noFill/>
            <a:ln>
              <a:noFill/>
            </a:ln>
          </p:spPr>
        </p:pic>
        <p:sp>
          <p:nvSpPr>
            <p:cNvPr id="230" name="TextBox 229"/>
            <p:cNvSpPr txBox="1"/>
            <p:nvPr/>
          </p:nvSpPr>
          <p:spPr>
            <a:xfrm>
              <a:off x="4822884" y="3691760"/>
              <a:ext cx="3205988" cy="361637"/>
            </a:xfrm>
            <a:prstGeom prst="rect">
              <a:avLst/>
            </a:prstGeom>
            <a:noFill/>
          </p:spPr>
          <p:txBody>
            <a:bodyPr wrap="square" rtlCol="0">
              <a:spAutoFit/>
            </a:bodyPr>
            <a:lstStyle/>
            <a:p>
              <a:pPr>
                <a:lnSpc>
                  <a:spcPct val="80000"/>
                </a:lnSpc>
              </a:pPr>
              <a:r>
                <a:rPr lang="en-US" sz="2100" b="1">
                  <a:latin typeface="Arial"/>
                  <a:cs typeface="Arial"/>
                </a:rPr>
                <a:t>The Improvement Kata</a:t>
              </a:r>
            </a:p>
          </p:txBody>
        </p:sp>
        <p:sp>
          <p:nvSpPr>
            <p:cNvPr id="231" name="TextBox 230"/>
            <p:cNvSpPr txBox="1"/>
            <p:nvPr/>
          </p:nvSpPr>
          <p:spPr>
            <a:xfrm>
              <a:off x="4834273" y="3966883"/>
              <a:ext cx="3194599" cy="259045"/>
            </a:xfrm>
            <a:prstGeom prst="rect">
              <a:avLst/>
            </a:prstGeom>
            <a:noFill/>
          </p:spPr>
          <p:txBody>
            <a:bodyPr wrap="square" rtlCol="0">
              <a:spAutoFit/>
            </a:bodyPr>
            <a:lstStyle/>
            <a:p>
              <a:pPr>
                <a:lnSpc>
                  <a:spcPct val="80000"/>
                </a:lnSpc>
              </a:pPr>
              <a:r>
                <a:rPr lang="en-US" sz="1300" b="1">
                  <a:latin typeface="Arial"/>
                  <a:cs typeface="Arial"/>
                </a:rPr>
                <a:t>Four steps for achieving goals</a:t>
              </a:r>
            </a:p>
          </p:txBody>
        </p:sp>
        <p:sp>
          <p:nvSpPr>
            <p:cNvPr id="232" name="TextBox 231"/>
            <p:cNvSpPr txBox="1"/>
            <p:nvPr/>
          </p:nvSpPr>
          <p:spPr>
            <a:xfrm>
              <a:off x="7794403" y="3775259"/>
              <a:ext cx="505398" cy="400110"/>
            </a:xfrm>
            <a:prstGeom prst="rect">
              <a:avLst/>
            </a:prstGeom>
            <a:noFill/>
          </p:spPr>
          <p:txBody>
            <a:bodyPr wrap="square" rtlCol="0">
              <a:spAutoFit/>
            </a:bodyPr>
            <a:lstStyle/>
            <a:p>
              <a:pPr algn="ctr"/>
              <a:r>
                <a:rPr lang="en-US" sz="2000" b="1">
                  <a:latin typeface="Helvetica"/>
                  <a:cs typeface="Helvetica"/>
                </a:rPr>
                <a:t>1.</a:t>
              </a:r>
            </a:p>
          </p:txBody>
        </p:sp>
        <p:sp>
          <p:nvSpPr>
            <p:cNvPr id="233" name="TextBox 232"/>
            <p:cNvSpPr txBox="1"/>
            <p:nvPr/>
          </p:nvSpPr>
          <p:spPr>
            <a:xfrm>
              <a:off x="4769494" y="5411318"/>
              <a:ext cx="396368" cy="400110"/>
            </a:xfrm>
            <a:prstGeom prst="rect">
              <a:avLst/>
            </a:prstGeom>
            <a:noFill/>
          </p:spPr>
          <p:txBody>
            <a:bodyPr wrap="square" rtlCol="0">
              <a:spAutoFit/>
            </a:bodyPr>
            <a:lstStyle/>
            <a:p>
              <a:pPr algn="ctr"/>
              <a:r>
                <a:rPr lang="en-US" sz="2000" b="1">
                  <a:latin typeface="Helvetica"/>
                  <a:cs typeface="Helvetica"/>
                </a:rPr>
                <a:t>2.</a:t>
              </a:r>
            </a:p>
          </p:txBody>
        </p:sp>
        <p:sp>
          <p:nvSpPr>
            <p:cNvPr id="234" name="TextBox 233"/>
            <p:cNvSpPr txBox="1"/>
            <p:nvPr/>
          </p:nvSpPr>
          <p:spPr>
            <a:xfrm>
              <a:off x="6698369" y="4482353"/>
              <a:ext cx="505398" cy="400110"/>
            </a:xfrm>
            <a:prstGeom prst="rect">
              <a:avLst/>
            </a:prstGeom>
            <a:noFill/>
          </p:spPr>
          <p:txBody>
            <a:bodyPr wrap="square" rtlCol="0">
              <a:spAutoFit/>
            </a:bodyPr>
            <a:lstStyle/>
            <a:p>
              <a:pPr algn="ctr"/>
              <a:r>
                <a:rPr lang="en-US" sz="2000" b="1">
                  <a:latin typeface="Helvetica"/>
                  <a:cs typeface="Helvetica"/>
                </a:rPr>
                <a:t>3.</a:t>
              </a:r>
            </a:p>
          </p:txBody>
        </p:sp>
        <p:grpSp>
          <p:nvGrpSpPr>
            <p:cNvPr id="235" name="Group 234"/>
            <p:cNvGrpSpPr/>
            <p:nvPr/>
          </p:nvGrpSpPr>
          <p:grpSpPr>
            <a:xfrm>
              <a:off x="6716212" y="5625000"/>
              <a:ext cx="1951182" cy="476024"/>
              <a:chOff x="2463800" y="2758038"/>
              <a:chExt cx="2146300" cy="539494"/>
            </a:xfrm>
          </p:grpSpPr>
          <p:sp>
            <p:nvSpPr>
              <p:cNvPr id="241" name="TextBox 240"/>
              <p:cNvSpPr txBox="1"/>
              <p:nvPr/>
            </p:nvSpPr>
            <p:spPr>
              <a:xfrm>
                <a:off x="2794000" y="2844100"/>
                <a:ext cx="1816100" cy="453432"/>
              </a:xfrm>
              <a:prstGeom prst="rect">
                <a:avLst/>
              </a:prstGeom>
              <a:noFill/>
            </p:spPr>
            <p:txBody>
              <a:bodyPr wrap="square" lIns="91418" tIns="45709" rIns="91418" bIns="45709" rtlCol="0">
                <a:spAutoFit/>
              </a:bodyPr>
              <a:lstStyle/>
              <a:p>
                <a:r>
                  <a:rPr lang="en-US" sz="1300" b="1">
                    <a:latin typeface="Helvetica"/>
                    <a:cs typeface="Helvetica"/>
                  </a:rPr>
                  <a:t>Experiments</a:t>
                </a:r>
              </a:p>
              <a:p>
                <a:r>
                  <a:rPr lang="en-US" sz="700" b="1">
                    <a:latin typeface="Helvetica"/>
                    <a:cs typeface="Helvetica"/>
                  </a:rPr>
                  <a:t>Toward the Target Condition</a:t>
                </a:r>
              </a:p>
            </p:txBody>
          </p:sp>
          <p:sp>
            <p:nvSpPr>
              <p:cNvPr id="242" name="TextBox 241"/>
              <p:cNvSpPr txBox="1"/>
              <p:nvPr/>
            </p:nvSpPr>
            <p:spPr>
              <a:xfrm>
                <a:off x="2463800" y="2758038"/>
                <a:ext cx="555938" cy="453458"/>
              </a:xfrm>
              <a:prstGeom prst="rect">
                <a:avLst/>
              </a:prstGeom>
              <a:noFill/>
            </p:spPr>
            <p:txBody>
              <a:bodyPr wrap="square" rtlCol="0">
                <a:spAutoFit/>
              </a:bodyPr>
              <a:lstStyle/>
              <a:p>
                <a:pPr algn="ctr"/>
                <a:r>
                  <a:rPr lang="en-US" sz="2000" b="1">
                    <a:latin typeface="Helvetica"/>
                    <a:cs typeface="Helvetica"/>
                  </a:rPr>
                  <a:t>4.</a:t>
                </a:r>
              </a:p>
            </p:txBody>
          </p:sp>
        </p:grpSp>
        <p:cxnSp>
          <p:nvCxnSpPr>
            <p:cNvPr id="236" name="Straight Arrow Connector 235"/>
            <p:cNvCxnSpPr/>
            <p:nvPr/>
          </p:nvCxnSpPr>
          <p:spPr>
            <a:xfrm flipH="1" flipV="1">
              <a:off x="6297920" y="5426080"/>
              <a:ext cx="555302" cy="372249"/>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37" name="Straight Arrow Connector 236"/>
            <p:cNvCxnSpPr/>
            <p:nvPr/>
          </p:nvCxnSpPr>
          <p:spPr>
            <a:xfrm flipH="1" flipV="1">
              <a:off x="6213439" y="5654934"/>
              <a:ext cx="637624" cy="13847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38" name="Straight Arrow Connector 237"/>
            <p:cNvCxnSpPr/>
            <p:nvPr/>
          </p:nvCxnSpPr>
          <p:spPr>
            <a:xfrm flipH="1" flipV="1">
              <a:off x="6651314" y="5413400"/>
              <a:ext cx="194260" cy="380041"/>
            </a:xfrm>
            <a:prstGeom prst="straightConnector1">
              <a:avLst/>
            </a:prstGeom>
            <a:ln w="28575">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39" name="TextBox 238"/>
            <p:cNvSpPr txBox="1"/>
            <p:nvPr/>
          </p:nvSpPr>
          <p:spPr>
            <a:xfrm>
              <a:off x="7488710" y="4690178"/>
              <a:ext cx="339046" cy="246221"/>
            </a:xfrm>
            <a:prstGeom prst="rect">
              <a:avLst/>
            </a:prstGeom>
            <a:noFill/>
          </p:spPr>
          <p:txBody>
            <a:bodyPr wrap="square" rtlCol="0">
              <a:spAutoFit/>
            </a:bodyPr>
            <a:lstStyle/>
            <a:p>
              <a:pPr algn="ctr"/>
              <a:r>
                <a:rPr lang="en-US" sz="1000" b="1"/>
                <a:t>TC  </a:t>
              </a:r>
            </a:p>
          </p:txBody>
        </p:sp>
        <p:sp>
          <p:nvSpPr>
            <p:cNvPr id="240" name="TextBox 239"/>
            <p:cNvSpPr txBox="1"/>
            <p:nvPr/>
          </p:nvSpPr>
          <p:spPr>
            <a:xfrm>
              <a:off x="7703511" y="4537357"/>
              <a:ext cx="339046" cy="246221"/>
            </a:xfrm>
            <a:prstGeom prst="rect">
              <a:avLst/>
            </a:prstGeom>
            <a:noFill/>
          </p:spPr>
          <p:txBody>
            <a:bodyPr wrap="square" rtlCol="0">
              <a:spAutoFit/>
            </a:bodyPr>
            <a:lstStyle/>
            <a:p>
              <a:pPr algn="ctr"/>
              <a:r>
                <a:rPr lang="en-US" sz="1000" b="1"/>
                <a:t>TC</a:t>
              </a:r>
            </a:p>
          </p:txBody>
        </p:sp>
        <p:sp>
          <p:nvSpPr>
            <p:cNvPr id="118" name="TextBox 117"/>
            <p:cNvSpPr txBox="1"/>
            <p:nvPr/>
          </p:nvSpPr>
          <p:spPr>
            <a:xfrm>
              <a:off x="330969" y="3247355"/>
              <a:ext cx="1815604" cy="184666"/>
            </a:xfrm>
            <a:prstGeom prst="rect">
              <a:avLst/>
            </a:prstGeom>
            <a:noFill/>
          </p:spPr>
          <p:txBody>
            <a:bodyPr wrap="square" rtlCol="0">
              <a:spAutoFit/>
            </a:bodyPr>
            <a:lstStyle/>
            <a:p>
              <a:r>
                <a:rPr lang="en-US" sz="600" b="1">
                  <a:solidFill>
                    <a:schemeClr val="bg1"/>
                  </a:solidFill>
                </a:rPr>
                <a:t>Mike Rother</a:t>
              </a:r>
            </a:p>
          </p:txBody>
        </p:sp>
        <p:sp>
          <p:nvSpPr>
            <p:cNvPr id="119" name="TextBox 118"/>
            <p:cNvSpPr txBox="1"/>
            <p:nvPr/>
          </p:nvSpPr>
          <p:spPr>
            <a:xfrm>
              <a:off x="327094" y="6491940"/>
              <a:ext cx="1815604" cy="184666"/>
            </a:xfrm>
            <a:prstGeom prst="rect">
              <a:avLst/>
            </a:prstGeom>
            <a:noFill/>
          </p:spPr>
          <p:txBody>
            <a:bodyPr wrap="square" rtlCol="0">
              <a:spAutoFit/>
            </a:bodyPr>
            <a:lstStyle/>
            <a:p>
              <a:r>
                <a:rPr lang="en-US" sz="600" b="1">
                  <a:solidFill>
                    <a:schemeClr val="bg1"/>
                  </a:solidFill>
                </a:rPr>
                <a:t>Mike Rother</a:t>
              </a:r>
            </a:p>
          </p:txBody>
        </p:sp>
        <p:sp>
          <p:nvSpPr>
            <p:cNvPr id="120" name="TextBox 119"/>
            <p:cNvSpPr txBox="1"/>
            <p:nvPr/>
          </p:nvSpPr>
          <p:spPr>
            <a:xfrm>
              <a:off x="4703728" y="3253442"/>
              <a:ext cx="1815604" cy="184666"/>
            </a:xfrm>
            <a:prstGeom prst="rect">
              <a:avLst/>
            </a:prstGeom>
            <a:noFill/>
          </p:spPr>
          <p:txBody>
            <a:bodyPr wrap="square" rtlCol="0">
              <a:spAutoFit/>
            </a:bodyPr>
            <a:lstStyle/>
            <a:p>
              <a:r>
                <a:rPr lang="en-US" sz="600" b="1">
                  <a:solidFill>
                    <a:schemeClr val="bg1"/>
                  </a:solidFill>
                </a:rPr>
                <a:t>Mike Rother</a:t>
              </a:r>
            </a:p>
          </p:txBody>
        </p:sp>
        <p:sp>
          <p:nvSpPr>
            <p:cNvPr id="121" name="TextBox 120"/>
            <p:cNvSpPr txBox="1"/>
            <p:nvPr/>
          </p:nvSpPr>
          <p:spPr>
            <a:xfrm>
              <a:off x="4699852" y="6498026"/>
              <a:ext cx="1815604" cy="184666"/>
            </a:xfrm>
            <a:prstGeom prst="rect">
              <a:avLst/>
            </a:prstGeom>
            <a:noFill/>
          </p:spPr>
          <p:txBody>
            <a:bodyPr wrap="square" rtlCol="0">
              <a:spAutoFit/>
            </a:bodyPr>
            <a:lstStyle/>
            <a:p>
              <a:r>
                <a:rPr lang="en-US" sz="600" b="1">
                  <a:solidFill>
                    <a:schemeClr val="bg1"/>
                  </a:solidFill>
                </a:rPr>
                <a:t>Mike Rother</a:t>
              </a:r>
            </a:p>
          </p:txBody>
        </p:sp>
      </p:grpSp>
    </p:spTree>
    <p:extLst>
      <p:ext uri="{BB962C8B-B14F-4D97-AF65-F5344CB8AC3E}">
        <p14:creationId xmlns:p14="http://schemas.microsoft.com/office/powerpoint/2010/main" val="712222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03119" y="3698544"/>
            <a:ext cx="359912" cy="678744"/>
          </a:xfrm>
          <a:prstGeom prst="rect">
            <a:avLst/>
          </a:prstGeom>
        </p:spPr>
      </p:pic>
      <p:pic>
        <p:nvPicPr>
          <p:cNvPr id="166" name="Picture 165"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1991231" y="4765126"/>
            <a:ext cx="359912" cy="678744"/>
          </a:xfrm>
          <a:prstGeom prst="rect">
            <a:avLst/>
          </a:prstGeom>
        </p:spPr>
      </p:pic>
      <p:cxnSp>
        <p:nvCxnSpPr>
          <p:cNvPr id="99" name="Straight Connector 98"/>
          <p:cNvCxnSpPr/>
          <p:nvPr/>
        </p:nvCxnSpPr>
        <p:spPr>
          <a:xfrm>
            <a:off x="2727846" y="5804681"/>
            <a:ext cx="3714044" cy="0"/>
          </a:xfrm>
          <a:prstGeom prst="line">
            <a:avLst/>
          </a:prstGeom>
          <a:ln w="19050" cmpd="sng">
            <a:solidFill>
              <a:schemeClr val="tx1">
                <a:lumMod val="75000"/>
                <a:lumOff val="25000"/>
              </a:schemeClr>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137" name="Rechthoek 79"/>
          <p:cNvSpPr/>
          <p:nvPr/>
        </p:nvSpPr>
        <p:spPr>
          <a:xfrm>
            <a:off x="3909282" y="5587194"/>
            <a:ext cx="1345310" cy="390636"/>
          </a:xfrm>
          <a:prstGeom prst="rect">
            <a:avLst/>
          </a:prstGeom>
          <a:solidFill>
            <a:schemeClr val="bg1"/>
          </a:solidFill>
        </p:spPr>
        <p:txBody>
          <a:bodyPr wrap="square" lIns="82030" tIns="41015" rIns="82030" bIns="41015">
            <a:spAutoFit/>
          </a:bodyPr>
          <a:lstStyle/>
          <a:p>
            <a:pPr algn="ctr"/>
            <a:r>
              <a:rPr lang="nl-NL" sz="2000" b="1" dirty="0">
                <a:solidFill>
                  <a:schemeClr val="tx1">
                    <a:lumMod val="65000"/>
                    <a:lumOff val="35000"/>
                  </a:schemeClr>
                </a:solidFill>
              </a:rPr>
              <a:t>PLANNING</a:t>
            </a:r>
            <a:endParaRPr lang="en-US" sz="2000" b="1" dirty="0">
              <a:solidFill>
                <a:schemeClr val="tx1">
                  <a:lumMod val="65000"/>
                  <a:lumOff val="35000"/>
                </a:schemeClr>
              </a:solidFill>
            </a:endParaRPr>
          </a:p>
        </p:txBody>
      </p:sp>
      <p:sp>
        <p:nvSpPr>
          <p:cNvPr id="138" name="Rechthoek 67"/>
          <p:cNvSpPr/>
          <p:nvPr/>
        </p:nvSpPr>
        <p:spPr>
          <a:xfrm>
            <a:off x="6565304" y="5587194"/>
            <a:ext cx="1969920" cy="390636"/>
          </a:xfrm>
          <a:prstGeom prst="rect">
            <a:avLst/>
          </a:prstGeom>
        </p:spPr>
        <p:txBody>
          <a:bodyPr wrap="square" lIns="82030" tIns="41015" rIns="82030" bIns="41015">
            <a:spAutoFit/>
          </a:bodyPr>
          <a:lstStyle/>
          <a:p>
            <a:pPr algn="ctr"/>
            <a:r>
              <a:rPr lang="nl-NL" sz="2000" b="1" dirty="0" err="1">
                <a:solidFill>
                  <a:srgbClr val="595959"/>
                </a:solidFill>
              </a:rPr>
              <a:t>EXECUTING</a:t>
            </a:r>
            <a:endParaRPr lang="en-US" sz="2000" b="1" dirty="0">
              <a:solidFill>
                <a:srgbClr val="595959"/>
              </a:solidFill>
            </a:endParaRPr>
          </a:p>
        </p:txBody>
      </p:sp>
      <p:grpSp>
        <p:nvGrpSpPr>
          <p:cNvPr id="10" name="Group 9"/>
          <p:cNvGrpSpPr/>
          <p:nvPr/>
        </p:nvGrpSpPr>
        <p:grpSpPr>
          <a:xfrm>
            <a:off x="2510303" y="2565867"/>
            <a:ext cx="5958475" cy="847910"/>
            <a:chOff x="2652125" y="1066800"/>
            <a:chExt cx="5958475" cy="847910"/>
          </a:xfrm>
        </p:grpSpPr>
        <p:sp>
          <p:nvSpPr>
            <p:cNvPr id="5" name="Rectangle 4"/>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2451796" y="1640180"/>
            <a:ext cx="1535290" cy="923843"/>
          </a:xfrm>
          <a:prstGeom prst="rect">
            <a:avLst/>
          </a:prstGeom>
          <a:noFill/>
        </p:spPr>
        <p:txBody>
          <a:bodyPr wrap="square" lIns="91407" tIns="45704" rIns="91407" bIns="45704" rtlCol="0">
            <a:spAutoFit/>
          </a:bodyPr>
          <a:lstStyle/>
          <a:p>
            <a:pPr algn="ctr">
              <a:lnSpc>
                <a:spcPct val="80000"/>
              </a:lnSpc>
            </a:pPr>
            <a:r>
              <a:rPr lang="en-US" b="1"/>
              <a:t>Understand</a:t>
            </a:r>
          </a:p>
          <a:p>
            <a:pPr algn="ctr">
              <a:lnSpc>
                <a:spcPct val="80000"/>
              </a:lnSpc>
            </a:pPr>
            <a:r>
              <a:rPr lang="en-US" b="1"/>
              <a:t>the Direction</a:t>
            </a:r>
          </a:p>
          <a:p>
            <a:pPr algn="ctr">
              <a:lnSpc>
                <a:spcPct val="80000"/>
              </a:lnSpc>
            </a:pPr>
            <a:r>
              <a:rPr lang="en-US" b="1"/>
              <a:t>or Challenge</a:t>
            </a:r>
          </a:p>
          <a:p>
            <a:pPr algn="ctr">
              <a:lnSpc>
                <a:spcPct val="80000"/>
              </a:lnSpc>
            </a:pPr>
            <a:r>
              <a:rPr lang="en-US" sz="1300" b="1"/>
              <a:t>(from level above)</a:t>
            </a:r>
          </a:p>
        </p:txBody>
      </p:sp>
      <p:sp>
        <p:nvSpPr>
          <p:cNvPr id="67" name="TextBox 66"/>
          <p:cNvSpPr txBox="1"/>
          <p:nvPr/>
        </p:nvSpPr>
        <p:spPr>
          <a:xfrm>
            <a:off x="3937190" y="1783093"/>
            <a:ext cx="1371600" cy="766364"/>
          </a:xfrm>
          <a:prstGeom prst="rect">
            <a:avLst/>
          </a:prstGeom>
          <a:noFill/>
        </p:spPr>
        <p:txBody>
          <a:bodyPr wrap="square" lIns="91407" tIns="45704" rIns="91407" bIns="45704" rtlCol="0">
            <a:spAutoFit/>
          </a:bodyPr>
          <a:lstStyle/>
          <a:p>
            <a:pPr algn="ctr">
              <a:lnSpc>
                <a:spcPct val="80000"/>
              </a:lnSpc>
            </a:pPr>
            <a:r>
              <a:rPr lang="en-US" b="1"/>
              <a:t>Grasp the</a:t>
            </a:r>
          </a:p>
          <a:p>
            <a:pPr algn="ctr">
              <a:lnSpc>
                <a:spcPct val="80000"/>
              </a:lnSpc>
            </a:pPr>
            <a:r>
              <a:rPr lang="en-US" b="1"/>
              <a:t>Current</a:t>
            </a:r>
          </a:p>
          <a:p>
            <a:pPr algn="ctr">
              <a:lnSpc>
                <a:spcPct val="80000"/>
              </a:lnSpc>
            </a:pPr>
            <a:r>
              <a:rPr lang="en-US" b="1"/>
              <a:t>Condition</a:t>
            </a:r>
          </a:p>
        </p:txBody>
      </p:sp>
      <p:sp>
        <p:nvSpPr>
          <p:cNvPr id="68" name="TextBox 67"/>
          <p:cNvSpPr txBox="1"/>
          <p:nvPr/>
        </p:nvSpPr>
        <p:spPr>
          <a:xfrm>
            <a:off x="5197820" y="1771804"/>
            <a:ext cx="1580444" cy="766364"/>
          </a:xfrm>
          <a:prstGeom prst="rect">
            <a:avLst/>
          </a:prstGeom>
          <a:noFill/>
        </p:spPr>
        <p:txBody>
          <a:bodyPr wrap="square" lIns="91407" tIns="45704" rIns="91407" bIns="45704" rtlCol="0">
            <a:spAutoFit/>
          </a:bodyPr>
          <a:lstStyle/>
          <a:p>
            <a:pPr algn="ctr">
              <a:lnSpc>
                <a:spcPct val="80000"/>
              </a:lnSpc>
            </a:pPr>
            <a:r>
              <a:rPr lang="en-US" b="1"/>
              <a:t>Establish the Next Target Condition</a:t>
            </a:r>
          </a:p>
        </p:txBody>
      </p:sp>
      <p:sp>
        <p:nvSpPr>
          <p:cNvPr id="69" name="TextBox 68"/>
          <p:cNvSpPr txBox="1"/>
          <p:nvPr/>
        </p:nvSpPr>
        <p:spPr>
          <a:xfrm>
            <a:off x="6877041" y="1563982"/>
            <a:ext cx="1371600" cy="987930"/>
          </a:xfrm>
          <a:prstGeom prst="rect">
            <a:avLst/>
          </a:prstGeom>
          <a:noFill/>
        </p:spPr>
        <p:txBody>
          <a:bodyPr wrap="square" lIns="91407" tIns="45704" rIns="91407" bIns="45704" rtlCol="0">
            <a:spAutoFit/>
          </a:bodyPr>
          <a:lstStyle/>
          <a:p>
            <a:pPr algn="ctr">
              <a:lnSpc>
                <a:spcPct val="80000"/>
              </a:lnSpc>
            </a:pPr>
            <a:r>
              <a:rPr lang="en-US" b="1"/>
              <a:t>ExperimentToward the Target Condition</a:t>
            </a:r>
          </a:p>
        </p:txBody>
      </p:sp>
      <p:grpSp>
        <p:nvGrpSpPr>
          <p:cNvPr id="86" name="Group 85"/>
          <p:cNvGrpSpPr/>
          <p:nvPr/>
        </p:nvGrpSpPr>
        <p:grpSpPr>
          <a:xfrm>
            <a:off x="2501836" y="3617745"/>
            <a:ext cx="5958475" cy="847910"/>
            <a:chOff x="2652125" y="1066800"/>
            <a:chExt cx="5958475" cy="847910"/>
          </a:xfrm>
        </p:grpSpPr>
        <p:sp>
          <p:nvSpPr>
            <p:cNvPr id="87" name="Rectangle 86"/>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51" name="Group 150"/>
          <p:cNvGrpSpPr/>
          <p:nvPr/>
        </p:nvGrpSpPr>
        <p:grpSpPr>
          <a:xfrm>
            <a:off x="2495664" y="4666825"/>
            <a:ext cx="5958475" cy="847910"/>
            <a:chOff x="2652125" y="1066800"/>
            <a:chExt cx="5958475" cy="847910"/>
          </a:xfrm>
        </p:grpSpPr>
        <p:sp>
          <p:nvSpPr>
            <p:cNvPr id="152" name="Rectangle 151"/>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42" name="Rectangle 141"/>
          <p:cNvSpPr/>
          <p:nvPr/>
        </p:nvSpPr>
        <p:spPr>
          <a:xfrm>
            <a:off x="382604" y="3728664"/>
            <a:ext cx="1620556" cy="595035"/>
          </a:xfrm>
          <a:prstGeom prst="rect">
            <a:avLst/>
          </a:prstGeom>
        </p:spPr>
        <p:txBody>
          <a:bodyPr wrap="none" lIns="91407" tIns="45704" rIns="91407" bIns="45704">
            <a:spAutoFit/>
          </a:bodyPr>
          <a:lstStyle/>
          <a:p>
            <a:pPr>
              <a:lnSpc>
                <a:spcPct val="80000"/>
              </a:lnSpc>
            </a:pPr>
            <a:r>
              <a:rPr lang="de-DE" sz="2000" b="1" dirty="0"/>
              <a:t>Value Stream</a:t>
            </a:r>
          </a:p>
          <a:p>
            <a:pPr>
              <a:lnSpc>
                <a:spcPct val="80000"/>
              </a:lnSpc>
            </a:pPr>
            <a:r>
              <a:rPr lang="de-DE" sz="2000" b="1" dirty="0"/>
              <a:t>Level</a:t>
            </a:r>
          </a:p>
        </p:txBody>
      </p:sp>
      <p:sp>
        <p:nvSpPr>
          <p:cNvPr id="144" name="Rectangle 143"/>
          <p:cNvSpPr/>
          <p:nvPr/>
        </p:nvSpPr>
        <p:spPr>
          <a:xfrm>
            <a:off x="386815" y="4784314"/>
            <a:ext cx="992579" cy="595035"/>
          </a:xfrm>
          <a:prstGeom prst="rect">
            <a:avLst/>
          </a:prstGeom>
        </p:spPr>
        <p:txBody>
          <a:bodyPr wrap="none" lIns="91407" tIns="45704" rIns="91407" bIns="45704">
            <a:spAutoFit/>
          </a:bodyPr>
          <a:lstStyle/>
          <a:p>
            <a:pPr>
              <a:lnSpc>
                <a:spcPct val="80000"/>
              </a:lnSpc>
            </a:pPr>
            <a:r>
              <a:rPr lang="de-DE" sz="2000" b="1" dirty="0"/>
              <a:t>Process</a:t>
            </a:r>
          </a:p>
          <a:p>
            <a:pPr>
              <a:lnSpc>
                <a:spcPct val="80000"/>
              </a:lnSpc>
            </a:pPr>
            <a:r>
              <a:rPr lang="de-DE" sz="2000" b="1" dirty="0"/>
              <a:t>Level</a:t>
            </a:r>
          </a:p>
        </p:txBody>
      </p:sp>
      <p:sp>
        <p:nvSpPr>
          <p:cNvPr id="141" name="Rectangle 140"/>
          <p:cNvSpPr/>
          <p:nvPr/>
        </p:nvSpPr>
        <p:spPr>
          <a:xfrm>
            <a:off x="382604" y="2667151"/>
            <a:ext cx="1556436" cy="595035"/>
          </a:xfrm>
          <a:prstGeom prst="rect">
            <a:avLst/>
          </a:prstGeom>
        </p:spPr>
        <p:txBody>
          <a:bodyPr wrap="none" lIns="91407" tIns="45704" rIns="91407" bIns="45704">
            <a:spAutoFit/>
          </a:bodyPr>
          <a:lstStyle/>
          <a:p>
            <a:pPr>
              <a:lnSpc>
                <a:spcPct val="80000"/>
              </a:lnSpc>
            </a:pPr>
            <a:r>
              <a:rPr lang="de-DE" sz="2000" b="1" dirty="0"/>
              <a:t>Organization</a:t>
            </a:r>
          </a:p>
          <a:p>
            <a:pPr>
              <a:lnSpc>
                <a:spcPct val="80000"/>
              </a:lnSpc>
            </a:pPr>
            <a:r>
              <a:rPr lang="de-DE" sz="2000" b="1" dirty="0"/>
              <a:t>Level</a:t>
            </a:r>
          </a:p>
        </p:txBody>
      </p:sp>
      <p:pic>
        <p:nvPicPr>
          <p:cNvPr id="17" name="Picture 16"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00331" y="2636947"/>
            <a:ext cx="359912" cy="678744"/>
          </a:xfrm>
          <a:prstGeom prst="rect">
            <a:avLst/>
          </a:prstGeom>
        </p:spPr>
      </p:pic>
      <p:sp>
        <p:nvSpPr>
          <p:cNvPr id="169" name="TextBox 168"/>
          <p:cNvSpPr txBox="1"/>
          <p:nvPr/>
        </p:nvSpPr>
        <p:spPr>
          <a:xfrm>
            <a:off x="0" y="221124"/>
            <a:ext cx="9143999" cy="932254"/>
          </a:xfrm>
          <a:prstGeom prst="rect">
            <a:avLst/>
          </a:prstGeom>
          <a:noFill/>
        </p:spPr>
        <p:txBody>
          <a:bodyPr wrap="square" lIns="81994" tIns="40995" rIns="81994" bIns="40995" rtlCol="0">
            <a:spAutoFit/>
          </a:bodyPr>
          <a:lstStyle/>
          <a:p>
            <a:pPr algn="ctr">
              <a:lnSpc>
                <a:spcPct val="85000"/>
              </a:lnSpc>
            </a:pPr>
            <a:r>
              <a:rPr lang="en-US" sz="3200" b="1">
                <a:latin typeface="Helvetica"/>
                <a:cs typeface="Helvetica"/>
              </a:rPr>
              <a:t>THE IK PATTERN IS PRACTICED</a:t>
            </a:r>
          </a:p>
          <a:p>
            <a:pPr algn="ctr">
              <a:lnSpc>
                <a:spcPct val="85000"/>
              </a:lnSpc>
            </a:pPr>
            <a:r>
              <a:rPr lang="en-US" sz="3200" b="1">
                <a:latin typeface="Helvetica"/>
                <a:cs typeface="Helvetica"/>
              </a:rPr>
              <a:t>AT ALL LEVELS</a:t>
            </a:r>
          </a:p>
        </p:txBody>
      </p:sp>
      <p:sp>
        <p:nvSpPr>
          <p:cNvPr id="50" name="TextBox 49"/>
          <p:cNvSpPr txBox="1"/>
          <p:nvPr/>
        </p:nvSpPr>
        <p:spPr>
          <a:xfrm>
            <a:off x="-1" y="1079030"/>
            <a:ext cx="9143999" cy="390598"/>
          </a:xfrm>
          <a:prstGeom prst="rect">
            <a:avLst/>
          </a:prstGeom>
          <a:noFill/>
        </p:spPr>
        <p:txBody>
          <a:bodyPr wrap="square" lIns="82021" tIns="41010" rIns="82021" bIns="41010" rtlCol="0">
            <a:spAutoFit/>
          </a:bodyPr>
          <a:lstStyle/>
          <a:p>
            <a:pPr algn="ctr">
              <a:lnSpc>
                <a:spcPct val="80000"/>
              </a:lnSpc>
            </a:pPr>
            <a:r>
              <a:rPr lang="en-US" sz="2400" b="1" dirty="0"/>
              <a:t>The content differs, but the pattern of thinking is the same</a:t>
            </a:r>
          </a:p>
        </p:txBody>
      </p:sp>
      <p:sp>
        <p:nvSpPr>
          <p:cNvPr id="41"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42"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37</a:t>
            </a:fld>
            <a:endParaRPr lang="en-US"/>
          </a:p>
        </p:txBody>
      </p:sp>
      <p:sp>
        <p:nvSpPr>
          <p:cNvPr id="2" name="TextBox 1"/>
          <p:cNvSpPr txBox="1"/>
          <p:nvPr/>
        </p:nvSpPr>
        <p:spPr>
          <a:xfrm>
            <a:off x="2484644" y="2754038"/>
            <a:ext cx="5958475" cy="400110"/>
          </a:xfrm>
          <a:prstGeom prst="rect">
            <a:avLst/>
          </a:prstGeom>
          <a:noFill/>
        </p:spPr>
        <p:txBody>
          <a:bodyPr wrap="square" lIns="91407" tIns="45704" rIns="91407" bIns="45704" rtlCol="0">
            <a:spAutoFit/>
          </a:bodyPr>
          <a:lstStyle/>
          <a:p>
            <a:pPr algn="ctr"/>
            <a:r>
              <a:rPr lang="en-US" sz="2000" b="1" i="1">
                <a:solidFill>
                  <a:schemeClr val="tx1">
                    <a:lumMod val="50000"/>
                    <a:lumOff val="50000"/>
                  </a:schemeClr>
                </a:solidFill>
              </a:rPr>
              <a:t>(Organization’s vision and strategic objectives)</a:t>
            </a:r>
          </a:p>
        </p:txBody>
      </p:sp>
    </p:spTree>
    <p:extLst>
      <p:ext uri="{BB962C8B-B14F-4D97-AF65-F5344CB8AC3E}">
        <p14:creationId xmlns:p14="http://schemas.microsoft.com/office/powerpoint/2010/main" val="94426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46167" y="3589544"/>
            <a:ext cx="359912" cy="678744"/>
          </a:xfrm>
          <a:prstGeom prst="rect">
            <a:avLst/>
          </a:prstGeom>
        </p:spPr>
      </p:pic>
      <p:pic>
        <p:nvPicPr>
          <p:cNvPr id="166" name="Picture 165"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34279" y="4654696"/>
            <a:ext cx="359912" cy="678744"/>
          </a:xfrm>
          <a:prstGeom prst="rect">
            <a:avLst/>
          </a:prstGeom>
        </p:spPr>
      </p:pic>
      <p:cxnSp>
        <p:nvCxnSpPr>
          <p:cNvPr id="99" name="Straight Connector 98"/>
          <p:cNvCxnSpPr/>
          <p:nvPr/>
        </p:nvCxnSpPr>
        <p:spPr>
          <a:xfrm>
            <a:off x="2770894" y="5694251"/>
            <a:ext cx="3714044" cy="0"/>
          </a:xfrm>
          <a:prstGeom prst="line">
            <a:avLst/>
          </a:prstGeom>
          <a:ln w="19050" cmpd="sng">
            <a:solidFill>
              <a:schemeClr val="tx1">
                <a:lumMod val="75000"/>
                <a:lumOff val="25000"/>
              </a:schemeClr>
            </a:solidFill>
            <a:headEnd type="none"/>
            <a:tailEnd type="none" w="sm" len="sm"/>
          </a:ln>
        </p:spPr>
        <p:style>
          <a:lnRef idx="1">
            <a:schemeClr val="accent1"/>
          </a:lnRef>
          <a:fillRef idx="0">
            <a:schemeClr val="accent1"/>
          </a:fillRef>
          <a:effectRef idx="0">
            <a:schemeClr val="accent1"/>
          </a:effectRef>
          <a:fontRef idx="minor">
            <a:schemeClr val="tx1"/>
          </a:fontRef>
        </p:style>
      </p:cxnSp>
      <p:sp>
        <p:nvSpPr>
          <p:cNvPr id="137" name="Rechthoek 79"/>
          <p:cNvSpPr/>
          <p:nvPr/>
        </p:nvSpPr>
        <p:spPr>
          <a:xfrm>
            <a:off x="3963092" y="5476764"/>
            <a:ext cx="1345310" cy="390636"/>
          </a:xfrm>
          <a:prstGeom prst="rect">
            <a:avLst/>
          </a:prstGeom>
          <a:solidFill>
            <a:schemeClr val="bg1"/>
          </a:solidFill>
        </p:spPr>
        <p:txBody>
          <a:bodyPr wrap="square" lIns="82030" tIns="41015" rIns="82030" bIns="41015">
            <a:spAutoFit/>
          </a:bodyPr>
          <a:lstStyle/>
          <a:p>
            <a:pPr algn="ctr"/>
            <a:r>
              <a:rPr lang="nl-NL" sz="2000" b="1" dirty="0">
                <a:solidFill>
                  <a:schemeClr val="tx1">
                    <a:lumMod val="65000"/>
                    <a:lumOff val="35000"/>
                  </a:schemeClr>
                </a:solidFill>
              </a:rPr>
              <a:t>PLANNING</a:t>
            </a:r>
            <a:endParaRPr lang="en-US" sz="2000" b="1" dirty="0">
              <a:solidFill>
                <a:schemeClr val="tx1">
                  <a:lumMod val="65000"/>
                  <a:lumOff val="35000"/>
                </a:schemeClr>
              </a:solidFill>
            </a:endParaRPr>
          </a:p>
        </p:txBody>
      </p:sp>
      <p:sp>
        <p:nvSpPr>
          <p:cNvPr id="138" name="Rechthoek 67"/>
          <p:cNvSpPr/>
          <p:nvPr/>
        </p:nvSpPr>
        <p:spPr>
          <a:xfrm>
            <a:off x="6619114" y="5476764"/>
            <a:ext cx="1969920" cy="390636"/>
          </a:xfrm>
          <a:prstGeom prst="rect">
            <a:avLst/>
          </a:prstGeom>
        </p:spPr>
        <p:txBody>
          <a:bodyPr wrap="square" lIns="82030" tIns="41015" rIns="82030" bIns="41015">
            <a:spAutoFit/>
          </a:bodyPr>
          <a:lstStyle/>
          <a:p>
            <a:pPr algn="ctr"/>
            <a:r>
              <a:rPr lang="nl-NL" sz="2000" b="1" dirty="0" err="1">
                <a:solidFill>
                  <a:srgbClr val="595959"/>
                </a:solidFill>
              </a:rPr>
              <a:t>EXECUTING</a:t>
            </a:r>
            <a:endParaRPr lang="en-US" sz="2000" b="1" dirty="0">
              <a:solidFill>
                <a:srgbClr val="595959"/>
              </a:solidFill>
            </a:endParaRPr>
          </a:p>
        </p:txBody>
      </p:sp>
      <p:grpSp>
        <p:nvGrpSpPr>
          <p:cNvPr id="10" name="Group 9"/>
          <p:cNvGrpSpPr/>
          <p:nvPr/>
        </p:nvGrpSpPr>
        <p:grpSpPr>
          <a:xfrm>
            <a:off x="2553351" y="2456867"/>
            <a:ext cx="5958475" cy="847910"/>
            <a:chOff x="2652125" y="1066800"/>
            <a:chExt cx="5958475" cy="847910"/>
          </a:xfrm>
        </p:grpSpPr>
        <p:sp>
          <p:nvSpPr>
            <p:cNvPr id="5" name="Rectangle 4"/>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2494844" y="1531180"/>
            <a:ext cx="1535290" cy="923843"/>
          </a:xfrm>
          <a:prstGeom prst="rect">
            <a:avLst/>
          </a:prstGeom>
          <a:noFill/>
        </p:spPr>
        <p:txBody>
          <a:bodyPr wrap="square" lIns="91407" tIns="45704" rIns="91407" bIns="45704" rtlCol="0">
            <a:spAutoFit/>
          </a:bodyPr>
          <a:lstStyle/>
          <a:p>
            <a:pPr algn="ctr">
              <a:lnSpc>
                <a:spcPct val="80000"/>
              </a:lnSpc>
            </a:pPr>
            <a:r>
              <a:rPr lang="en-US" b="1"/>
              <a:t>Understand</a:t>
            </a:r>
          </a:p>
          <a:p>
            <a:pPr algn="ctr">
              <a:lnSpc>
                <a:spcPct val="80000"/>
              </a:lnSpc>
            </a:pPr>
            <a:r>
              <a:rPr lang="en-US" b="1"/>
              <a:t>the Direction</a:t>
            </a:r>
          </a:p>
          <a:p>
            <a:pPr algn="ctr">
              <a:lnSpc>
                <a:spcPct val="80000"/>
              </a:lnSpc>
            </a:pPr>
            <a:r>
              <a:rPr lang="en-US" b="1"/>
              <a:t>or Challenge</a:t>
            </a:r>
          </a:p>
          <a:p>
            <a:pPr algn="ctr">
              <a:lnSpc>
                <a:spcPct val="80000"/>
              </a:lnSpc>
            </a:pPr>
            <a:r>
              <a:rPr lang="en-US" sz="1300" b="1"/>
              <a:t>(from level above)</a:t>
            </a:r>
          </a:p>
        </p:txBody>
      </p:sp>
      <p:sp>
        <p:nvSpPr>
          <p:cNvPr id="67" name="TextBox 66"/>
          <p:cNvSpPr txBox="1"/>
          <p:nvPr/>
        </p:nvSpPr>
        <p:spPr>
          <a:xfrm>
            <a:off x="3980238" y="1674093"/>
            <a:ext cx="1371600" cy="766364"/>
          </a:xfrm>
          <a:prstGeom prst="rect">
            <a:avLst/>
          </a:prstGeom>
          <a:noFill/>
        </p:spPr>
        <p:txBody>
          <a:bodyPr wrap="square" lIns="91407" tIns="45704" rIns="91407" bIns="45704" rtlCol="0">
            <a:spAutoFit/>
          </a:bodyPr>
          <a:lstStyle/>
          <a:p>
            <a:pPr algn="ctr">
              <a:lnSpc>
                <a:spcPct val="80000"/>
              </a:lnSpc>
            </a:pPr>
            <a:r>
              <a:rPr lang="en-US" b="1"/>
              <a:t>Grasp the</a:t>
            </a:r>
          </a:p>
          <a:p>
            <a:pPr algn="ctr">
              <a:lnSpc>
                <a:spcPct val="80000"/>
              </a:lnSpc>
            </a:pPr>
            <a:r>
              <a:rPr lang="en-US" b="1"/>
              <a:t>Current</a:t>
            </a:r>
          </a:p>
          <a:p>
            <a:pPr algn="ctr">
              <a:lnSpc>
                <a:spcPct val="80000"/>
              </a:lnSpc>
            </a:pPr>
            <a:r>
              <a:rPr lang="en-US" b="1"/>
              <a:t>Condition</a:t>
            </a:r>
          </a:p>
        </p:txBody>
      </p:sp>
      <p:sp>
        <p:nvSpPr>
          <p:cNvPr id="68" name="TextBox 67"/>
          <p:cNvSpPr txBox="1"/>
          <p:nvPr/>
        </p:nvSpPr>
        <p:spPr>
          <a:xfrm>
            <a:off x="5240868" y="1662804"/>
            <a:ext cx="1580444" cy="766364"/>
          </a:xfrm>
          <a:prstGeom prst="rect">
            <a:avLst/>
          </a:prstGeom>
          <a:noFill/>
        </p:spPr>
        <p:txBody>
          <a:bodyPr wrap="square" lIns="91407" tIns="45704" rIns="91407" bIns="45704" rtlCol="0">
            <a:spAutoFit/>
          </a:bodyPr>
          <a:lstStyle/>
          <a:p>
            <a:pPr algn="ctr">
              <a:lnSpc>
                <a:spcPct val="80000"/>
              </a:lnSpc>
            </a:pPr>
            <a:r>
              <a:rPr lang="en-US" b="1"/>
              <a:t>Establish the Next Target Condition</a:t>
            </a:r>
          </a:p>
        </p:txBody>
      </p:sp>
      <p:sp>
        <p:nvSpPr>
          <p:cNvPr id="69" name="TextBox 68"/>
          <p:cNvSpPr txBox="1"/>
          <p:nvPr/>
        </p:nvSpPr>
        <p:spPr>
          <a:xfrm>
            <a:off x="6920089" y="1454982"/>
            <a:ext cx="1371600" cy="987930"/>
          </a:xfrm>
          <a:prstGeom prst="rect">
            <a:avLst/>
          </a:prstGeom>
          <a:noFill/>
        </p:spPr>
        <p:txBody>
          <a:bodyPr wrap="square" lIns="91407" tIns="45704" rIns="91407" bIns="45704" rtlCol="0">
            <a:spAutoFit/>
          </a:bodyPr>
          <a:lstStyle/>
          <a:p>
            <a:pPr algn="ctr">
              <a:lnSpc>
                <a:spcPct val="80000"/>
              </a:lnSpc>
            </a:pPr>
            <a:r>
              <a:rPr lang="en-US" b="1"/>
              <a:t>ExperimentToward the Target Condition</a:t>
            </a:r>
          </a:p>
        </p:txBody>
      </p:sp>
      <p:grpSp>
        <p:nvGrpSpPr>
          <p:cNvPr id="86" name="Group 85"/>
          <p:cNvGrpSpPr/>
          <p:nvPr/>
        </p:nvGrpSpPr>
        <p:grpSpPr>
          <a:xfrm>
            <a:off x="2544884" y="3508745"/>
            <a:ext cx="5958475" cy="847910"/>
            <a:chOff x="2652125" y="1066800"/>
            <a:chExt cx="5958475" cy="847910"/>
          </a:xfrm>
        </p:grpSpPr>
        <p:sp>
          <p:nvSpPr>
            <p:cNvPr id="87" name="Rectangle 86"/>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51" name="Group 150"/>
          <p:cNvGrpSpPr/>
          <p:nvPr/>
        </p:nvGrpSpPr>
        <p:grpSpPr>
          <a:xfrm>
            <a:off x="2538712" y="4556395"/>
            <a:ext cx="5958475" cy="847910"/>
            <a:chOff x="2652125" y="1066800"/>
            <a:chExt cx="5958475" cy="847910"/>
          </a:xfrm>
        </p:grpSpPr>
        <p:sp>
          <p:nvSpPr>
            <p:cNvPr id="152" name="Rectangle 151"/>
            <p:cNvSpPr/>
            <p:nvPr/>
          </p:nvSpPr>
          <p:spPr>
            <a:xfrm>
              <a:off x="2652125" y="1066800"/>
              <a:ext cx="5958475" cy="838200"/>
            </a:xfrm>
            <a:prstGeom prst="rect">
              <a:avLst/>
            </a:prstGeom>
            <a:solidFill>
              <a:srgbClr val="EEECE1"/>
            </a:solidFill>
            <a:ln>
              <a:solidFill>
                <a:schemeClr val="tx1"/>
              </a:solidFill>
            </a:ln>
            <a:effectLst>
              <a:outerShdw blurRad="40000" dist="23000" dir="396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Connector 152"/>
            <p:cNvCxnSpPr/>
            <p:nvPr/>
          </p:nvCxnSpPr>
          <p:spPr>
            <a:xfrm>
              <a:off x="4064903"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438422" y="1285127"/>
              <a:ext cx="0" cy="38404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6797830" y="1073462"/>
              <a:ext cx="0" cy="841248"/>
            </a:xfrm>
            <a:prstGeom prst="line">
              <a:avLst/>
            </a:prstGeom>
            <a:ln w="1905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56" name="TextBox 155"/>
          <p:cNvSpPr txBox="1"/>
          <p:nvPr/>
        </p:nvSpPr>
        <p:spPr>
          <a:xfrm>
            <a:off x="3952015" y="3585965"/>
            <a:ext cx="1371600" cy="691471"/>
          </a:xfrm>
          <a:prstGeom prst="rect">
            <a:avLst/>
          </a:prstGeom>
          <a:noFill/>
        </p:spPr>
        <p:txBody>
          <a:bodyPr wrap="square" lIns="91407" tIns="45704" rIns="91407" bIns="45704" rtlCol="0">
            <a:spAutoFit/>
          </a:bodyPr>
          <a:lstStyle/>
          <a:p>
            <a:pPr algn="ctr">
              <a:lnSpc>
                <a:spcPct val="80000"/>
              </a:lnSpc>
            </a:pPr>
            <a:r>
              <a:rPr lang="en-US" sz="1600" b="1">
                <a:solidFill>
                  <a:srgbClr val="FF0000"/>
                </a:solidFill>
              </a:rPr>
              <a:t>Current State</a:t>
            </a:r>
            <a:r>
              <a:rPr lang="en-US" sz="1600" b="1"/>
              <a:t> Value Stream Mapping</a:t>
            </a:r>
          </a:p>
        </p:txBody>
      </p:sp>
      <p:sp>
        <p:nvSpPr>
          <p:cNvPr id="157" name="TextBox 156"/>
          <p:cNvSpPr txBox="1"/>
          <p:nvPr/>
        </p:nvSpPr>
        <p:spPr>
          <a:xfrm>
            <a:off x="5323616" y="3590751"/>
            <a:ext cx="1371600" cy="691471"/>
          </a:xfrm>
          <a:prstGeom prst="rect">
            <a:avLst/>
          </a:prstGeom>
          <a:noFill/>
        </p:spPr>
        <p:txBody>
          <a:bodyPr wrap="square" lIns="91407" tIns="45704" rIns="91407" bIns="45704" rtlCol="0">
            <a:spAutoFit/>
          </a:bodyPr>
          <a:lstStyle/>
          <a:p>
            <a:pPr algn="ctr">
              <a:lnSpc>
                <a:spcPct val="80000"/>
              </a:lnSpc>
            </a:pPr>
            <a:r>
              <a:rPr lang="en-US" sz="1600" b="1">
                <a:solidFill>
                  <a:srgbClr val="FF0000"/>
                </a:solidFill>
              </a:rPr>
              <a:t>Future State </a:t>
            </a:r>
            <a:r>
              <a:rPr lang="en-US" sz="1600" b="1"/>
              <a:t>Value Stream Mapping</a:t>
            </a:r>
          </a:p>
        </p:txBody>
      </p:sp>
      <p:sp>
        <p:nvSpPr>
          <p:cNvPr id="13" name="Oval 12"/>
          <p:cNvSpPr/>
          <p:nvPr/>
        </p:nvSpPr>
        <p:spPr>
          <a:xfrm>
            <a:off x="5365044" y="2485612"/>
            <a:ext cx="1325880" cy="77724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60" name="Oval 159"/>
          <p:cNvSpPr/>
          <p:nvPr/>
        </p:nvSpPr>
        <p:spPr>
          <a:xfrm>
            <a:off x="5348102" y="3532674"/>
            <a:ext cx="1325880" cy="77724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15" name="Straight Arrow Connector 14"/>
          <p:cNvCxnSpPr>
            <a:stCxn id="13" idx="2"/>
          </p:cNvCxnSpPr>
          <p:nvPr/>
        </p:nvCxnSpPr>
        <p:spPr>
          <a:xfrm flipH="1">
            <a:off x="3265450" y="2874232"/>
            <a:ext cx="2099597" cy="940130"/>
          </a:xfrm>
          <a:prstGeom prst="straightConnector1">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flipH="1">
            <a:off x="3234397" y="3941548"/>
            <a:ext cx="2099597" cy="940130"/>
          </a:xfrm>
          <a:prstGeom prst="straightConnector1">
            <a:avLst/>
          </a:prstGeom>
          <a:ln w="381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42" name="Rectangle 141"/>
          <p:cNvSpPr/>
          <p:nvPr/>
        </p:nvSpPr>
        <p:spPr>
          <a:xfrm>
            <a:off x="425652" y="3619664"/>
            <a:ext cx="1620556" cy="595035"/>
          </a:xfrm>
          <a:prstGeom prst="rect">
            <a:avLst/>
          </a:prstGeom>
        </p:spPr>
        <p:txBody>
          <a:bodyPr wrap="none" lIns="91407" tIns="45704" rIns="91407" bIns="45704">
            <a:spAutoFit/>
          </a:bodyPr>
          <a:lstStyle/>
          <a:p>
            <a:pPr>
              <a:lnSpc>
                <a:spcPct val="80000"/>
              </a:lnSpc>
            </a:pPr>
            <a:r>
              <a:rPr lang="de-DE" sz="2000" b="1" dirty="0"/>
              <a:t>Value Stream</a:t>
            </a:r>
          </a:p>
          <a:p>
            <a:pPr>
              <a:lnSpc>
                <a:spcPct val="80000"/>
              </a:lnSpc>
            </a:pPr>
            <a:r>
              <a:rPr lang="de-DE" sz="2000" b="1" dirty="0"/>
              <a:t>Level</a:t>
            </a:r>
          </a:p>
        </p:txBody>
      </p:sp>
      <p:sp>
        <p:nvSpPr>
          <p:cNvPr id="144" name="Rectangle 143"/>
          <p:cNvSpPr/>
          <p:nvPr/>
        </p:nvSpPr>
        <p:spPr>
          <a:xfrm>
            <a:off x="429863" y="4663122"/>
            <a:ext cx="992579" cy="595035"/>
          </a:xfrm>
          <a:prstGeom prst="rect">
            <a:avLst/>
          </a:prstGeom>
        </p:spPr>
        <p:txBody>
          <a:bodyPr wrap="none" lIns="91407" tIns="45704" rIns="91407" bIns="45704">
            <a:spAutoFit/>
          </a:bodyPr>
          <a:lstStyle/>
          <a:p>
            <a:pPr>
              <a:lnSpc>
                <a:spcPct val="80000"/>
              </a:lnSpc>
            </a:pPr>
            <a:r>
              <a:rPr lang="de-DE" sz="2000" b="1" dirty="0"/>
              <a:t>Process</a:t>
            </a:r>
          </a:p>
          <a:p>
            <a:pPr>
              <a:lnSpc>
                <a:spcPct val="80000"/>
              </a:lnSpc>
            </a:pPr>
            <a:r>
              <a:rPr lang="de-DE" sz="2000" b="1" dirty="0"/>
              <a:t>Level</a:t>
            </a:r>
          </a:p>
        </p:txBody>
      </p:sp>
      <p:sp>
        <p:nvSpPr>
          <p:cNvPr id="141" name="Rectangle 140"/>
          <p:cNvSpPr/>
          <p:nvPr/>
        </p:nvSpPr>
        <p:spPr>
          <a:xfrm>
            <a:off x="425652" y="2558151"/>
            <a:ext cx="1556436" cy="595035"/>
          </a:xfrm>
          <a:prstGeom prst="rect">
            <a:avLst/>
          </a:prstGeom>
        </p:spPr>
        <p:txBody>
          <a:bodyPr wrap="none" lIns="91407" tIns="45704" rIns="91407" bIns="45704">
            <a:spAutoFit/>
          </a:bodyPr>
          <a:lstStyle/>
          <a:p>
            <a:pPr>
              <a:lnSpc>
                <a:spcPct val="80000"/>
              </a:lnSpc>
            </a:pPr>
            <a:r>
              <a:rPr lang="de-DE" sz="2000" b="1" dirty="0"/>
              <a:t>Organization</a:t>
            </a:r>
          </a:p>
          <a:p>
            <a:pPr>
              <a:lnSpc>
                <a:spcPct val="80000"/>
              </a:lnSpc>
            </a:pPr>
            <a:r>
              <a:rPr lang="de-DE" sz="2000" b="1" dirty="0"/>
              <a:t>Level</a:t>
            </a:r>
          </a:p>
        </p:txBody>
      </p:sp>
      <p:pic>
        <p:nvPicPr>
          <p:cNvPr id="17" name="Picture 16" descr="Stick Person.jpeg"/>
          <p:cNvPicPr>
            <a:picLocks noChangeAspect="1"/>
          </p:cNvPicPr>
          <p:nvPr/>
        </p:nvPicPr>
        <p:blipFill rotWithShape="1">
          <a:blip r:embed="rId2">
            <a:extLst>
              <a:ext uri="{28A0092B-C50C-407E-A947-70E740481C1C}">
                <a14:useLocalDpi xmlns:a14="http://schemas.microsoft.com/office/drawing/2010/main" val="0"/>
              </a:ext>
            </a:extLst>
          </a:blip>
          <a:srcRect l="18168" r="42509"/>
          <a:stretch/>
        </p:blipFill>
        <p:spPr>
          <a:xfrm>
            <a:off x="2043379" y="2527947"/>
            <a:ext cx="359912" cy="678744"/>
          </a:xfrm>
          <a:prstGeom prst="rect">
            <a:avLst/>
          </a:prstGeom>
        </p:spPr>
      </p:pic>
      <p:sp>
        <p:nvSpPr>
          <p:cNvPr id="169" name="TextBox 168"/>
          <p:cNvSpPr txBox="1"/>
          <p:nvPr/>
        </p:nvSpPr>
        <p:spPr>
          <a:xfrm>
            <a:off x="335852" y="331617"/>
            <a:ext cx="8503351" cy="534196"/>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IK PATTERN CONNECTS THE LEVELS</a:t>
            </a:r>
          </a:p>
        </p:txBody>
      </p:sp>
      <p:sp>
        <p:nvSpPr>
          <p:cNvPr id="50" name="TextBox 49"/>
          <p:cNvSpPr txBox="1"/>
          <p:nvPr/>
        </p:nvSpPr>
        <p:spPr>
          <a:xfrm>
            <a:off x="275122" y="828572"/>
            <a:ext cx="8564078" cy="390628"/>
          </a:xfrm>
          <a:prstGeom prst="rect">
            <a:avLst/>
          </a:prstGeom>
          <a:noFill/>
        </p:spPr>
        <p:txBody>
          <a:bodyPr wrap="square" lIns="82021" tIns="41010" rIns="82021" bIns="41010" rtlCol="0">
            <a:spAutoFit/>
          </a:bodyPr>
          <a:lstStyle/>
          <a:p>
            <a:pPr algn="ctr">
              <a:lnSpc>
                <a:spcPct val="80000"/>
              </a:lnSpc>
            </a:pPr>
            <a:r>
              <a:rPr lang="en-US" sz="2400" b="1" dirty="0"/>
              <a:t>A </a:t>
            </a:r>
            <a:r>
              <a:rPr lang="en-US" sz="2400" b="1" i="1" dirty="0"/>
              <a:t>Target Condition</a:t>
            </a:r>
            <a:r>
              <a:rPr lang="en-US" sz="2400" b="1" dirty="0"/>
              <a:t> at one level is the </a:t>
            </a:r>
            <a:r>
              <a:rPr lang="en-US" sz="2400" b="1" i="1" dirty="0"/>
              <a:t>Direction</a:t>
            </a:r>
            <a:r>
              <a:rPr lang="en-US" sz="2400" b="1" dirty="0"/>
              <a:t> for the next level</a:t>
            </a:r>
          </a:p>
        </p:txBody>
      </p:sp>
      <p:sp>
        <p:nvSpPr>
          <p:cNvPr id="3" name="TextBox 2"/>
          <p:cNvSpPr txBox="1"/>
          <p:nvPr/>
        </p:nvSpPr>
        <p:spPr>
          <a:xfrm rot="20525140">
            <a:off x="544937" y="1700808"/>
            <a:ext cx="1674165" cy="544765"/>
          </a:xfrm>
          <a:prstGeom prst="rect">
            <a:avLst/>
          </a:prstGeom>
          <a:solidFill>
            <a:schemeClr val="bg1"/>
          </a:solidFill>
          <a:ln>
            <a:solidFill>
              <a:srgbClr val="FF0000"/>
            </a:solidFill>
          </a:ln>
          <a:effectLst>
            <a:outerShdw blurRad="50800" dist="38100" dir="2700000" algn="tl" rotWithShape="0">
              <a:srgbClr val="000000">
                <a:alpha val="43000"/>
              </a:srgbClr>
            </a:outerShdw>
          </a:effectLst>
        </p:spPr>
        <p:txBody>
          <a:bodyPr wrap="square" lIns="91407" tIns="45704" rIns="91407" bIns="45704" rtlCol="0">
            <a:spAutoFit/>
          </a:bodyPr>
          <a:lstStyle/>
          <a:p>
            <a:pPr algn="ctr">
              <a:lnSpc>
                <a:spcPct val="80000"/>
              </a:lnSpc>
            </a:pPr>
            <a:r>
              <a:rPr lang="en-US" b="1">
                <a:solidFill>
                  <a:srgbClr val="FF0000"/>
                </a:solidFill>
              </a:rPr>
              <a:t>Coach/Learner</a:t>
            </a:r>
          </a:p>
          <a:p>
            <a:pPr algn="ctr">
              <a:lnSpc>
                <a:spcPct val="80000"/>
              </a:lnSpc>
            </a:pPr>
            <a:r>
              <a:rPr lang="en-US" b="1">
                <a:solidFill>
                  <a:srgbClr val="FF0000"/>
                </a:solidFill>
              </a:rPr>
              <a:t>relationships</a:t>
            </a:r>
          </a:p>
        </p:txBody>
      </p:sp>
      <p:cxnSp>
        <p:nvCxnSpPr>
          <p:cNvPr id="6" name="Straight Arrow Connector 5"/>
          <p:cNvCxnSpPr/>
          <p:nvPr/>
        </p:nvCxnSpPr>
        <p:spPr>
          <a:xfrm>
            <a:off x="1828026" y="2119132"/>
            <a:ext cx="146304" cy="411480"/>
          </a:xfrm>
          <a:prstGeom prst="straightConnector1">
            <a:avLst/>
          </a:prstGeom>
          <a:ln w="38100">
            <a:solidFill>
              <a:srgbClr val="FF0000"/>
            </a:solidFill>
            <a:tailEnd type="triangle" w="lg" len="lg"/>
          </a:ln>
          <a:effectLst>
            <a:outerShdw blurRad="40005" dist="19939" dir="27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2149642" y="3245505"/>
            <a:ext cx="126742" cy="310896"/>
            <a:chOff x="2175300" y="2835012"/>
            <a:chExt cx="126742" cy="334404"/>
          </a:xfrm>
        </p:grpSpPr>
        <p:cxnSp>
          <p:nvCxnSpPr>
            <p:cNvPr id="11" name="Straight Arrow Connector 10"/>
            <p:cNvCxnSpPr/>
            <p:nvPr/>
          </p:nvCxnSpPr>
          <p:spPr>
            <a:xfrm>
              <a:off x="2175300" y="2849376"/>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302042" y="2835012"/>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2161733" y="4303323"/>
            <a:ext cx="126742" cy="310896"/>
            <a:chOff x="2175300" y="2835012"/>
            <a:chExt cx="126742" cy="334404"/>
          </a:xfrm>
        </p:grpSpPr>
        <p:cxnSp>
          <p:nvCxnSpPr>
            <p:cNvPr id="66" name="Straight Arrow Connector 65"/>
            <p:cNvCxnSpPr/>
            <p:nvPr/>
          </p:nvCxnSpPr>
          <p:spPr>
            <a:xfrm>
              <a:off x="2175300" y="2849376"/>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2302042" y="2835012"/>
              <a:ext cx="0" cy="320040"/>
            </a:xfrm>
            <a:prstGeom prst="straightConnector1">
              <a:avLst/>
            </a:prstGeom>
            <a:ln w="41275">
              <a:solidFill>
                <a:srgbClr val="FF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6719877" y="2566620"/>
            <a:ext cx="1766547" cy="595002"/>
          </a:xfrm>
          <a:prstGeom prst="rect">
            <a:avLst/>
          </a:prstGeom>
          <a:noFill/>
        </p:spPr>
        <p:txBody>
          <a:bodyPr wrap="square" lIns="91407" tIns="45704" rIns="91407" bIns="45704" rtlCol="0">
            <a:spAutoFit/>
          </a:bodyPr>
          <a:lstStyle/>
          <a:p>
            <a:pPr algn="ctr">
              <a:lnSpc>
                <a:spcPct val="80000"/>
              </a:lnSpc>
            </a:pPr>
            <a:r>
              <a:rPr lang="en-US" sz="2000" b="1">
                <a:solidFill>
                  <a:srgbClr val="FF0000"/>
                </a:solidFill>
              </a:rPr>
              <a:t>Longer-Cycle Experiments</a:t>
            </a:r>
            <a:endParaRPr lang="en-US" sz="2000" b="1"/>
          </a:p>
        </p:txBody>
      </p:sp>
      <p:sp>
        <p:nvSpPr>
          <p:cNvPr id="121" name="TextBox 120"/>
          <p:cNvSpPr txBox="1"/>
          <p:nvPr/>
        </p:nvSpPr>
        <p:spPr>
          <a:xfrm>
            <a:off x="6717710" y="4662370"/>
            <a:ext cx="1779475" cy="595002"/>
          </a:xfrm>
          <a:prstGeom prst="rect">
            <a:avLst/>
          </a:prstGeom>
          <a:noFill/>
        </p:spPr>
        <p:txBody>
          <a:bodyPr wrap="square" lIns="91407" tIns="45704" rIns="91407" bIns="45704" rtlCol="0">
            <a:spAutoFit/>
          </a:bodyPr>
          <a:lstStyle/>
          <a:p>
            <a:pPr algn="ctr">
              <a:lnSpc>
                <a:spcPct val="80000"/>
              </a:lnSpc>
            </a:pPr>
            <a:r>
              <a:rPr lang="en-US" sz="2000" b="1">
                <a:solidFill>
                  <a:srgbClr val="FF0000"/>
                </a:solidFill>
              </a:rPr>
              <a:t>Short-Cycle Experiments</a:t>
            </a:r>
            <a:endParaRPr lang="en-US" sz="2000" b="1"/>
          </a:p>
        </p:txBody>
      </p:sp>
      <p:sp>
        <p:nvSpPr>
          <p:cNvPr id="123"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24"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38</a:t>
            </a:fld>
            <a:endParaRPr lang="en-US"/>
          </a:p>
        </p:txBody>
      </p:sp>
    </p:spTree>
    <p:extLst>
      <p:ext uri="{BB962C8B-B14F-4D97-AF65-F5344CB8AC3E}">
        <p14:creationId xmlns:p14="http://schemas.microsoft.com/office/powerpoint/2010/main" val="226396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794001" y="3786601"/>
            <a:ext cx="1149639" cy="1039400"/>
            <a:chOff x="2794001" y="3240501"/>
            <a:chExt cx="1149639" cy="1039400"/>
          </a:xfrm>
        </p:grpSpPr>
        <p:pic>
          <p:nvPicPr>
            <p:cNvPr id="46" name="Picture 45" descr="Guy with Magnifying Glass.jpg"/>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94001" y="3240501"/>
              <a:ext cx="1149639" cy="1039400"/>
            </a:xfrm>
            <a:prstGeom prst="rect">
              <a:avLst/>
            </a:prstGeom>
          </p:spPr>
        </p:pic>
        <p:sp>
          <p:nvSpPr>
            <p:cNvPr id="47" name="Rectangle 46"/>
            <p:cNvSpPr/>
            <p:nvPr/>
          </p:nvSpPr>
          <p:spPr>
            <a:xfrm>
              <a:off x="3699133" y="3567211"/>
              <a:ext cx="244507" cy="2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899073" y="3304001"/>
              <a:ext cx="288627" cy="2858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627718" y="2476500"/>
            <a:ext cx="1691405" cy="2476500"/>
            <a:chOff x="627718" y="2857500"/>
            <a:chExt cx="1691405" cy="2476500"/>
          </a:xfrm>
        </p:grpSpPr>
        <p:pic>
          <p:nvPicPr>
            <p:cNvPr id="38" name="Picture 37" descr="Compass_1.gif"/>
            <p:cNvPicPr>
              <a:picLocks noChangeAspect="1"/>
            </p:cNvPicPr>
            <p:nvPr/>
          </p:nvPicPr>
          <p:blipFill rotWithShape="1">
            <a:blip r:embed="rId3">
              <a:extLst>
                <a:ext uri="{28A0092B-C50C-407E-A947-70E740481C1C}">
                  <a14:useLocalDpi xmlns:a14="http://schemas.microsoft.com/office/drawing/2010/main" val="0"/>
                </a:ext>
              </a:extLst>
            </a:blip>
            <a:srcRect l="9341" t="10277" r="6923" b="7274"/>
            <a:stretch/>
          </p:blipFill>
          <p:spPr>
            <a:xfrm>
              <a:off x="950986" y="4215778"/>
              <a:ext cx="1020229" cy="927847"/>
            </a:xfrm>
            <a:prstGeom prst="rect">
              <a:avLst/>
            </a:prstGeom>
          </p:spPr>
        </p:pic>
        <p:sp>
          <p:nvSpPr>
            <p:cNvPr id="39" name="Rounded Rectangle 38"/>
            <p:cNvSpPr>
              <a:spLocks noChangeAspect="1"/>
            </p:cNvSpPr>
            <p:nvPr/>
          </p:nvSpPr>
          <p:spPr>
            <a:xfrm>
              <a:off x="627718" y="3316941"/>
              <a:ext cx="1691405" cy="2017059"/>
            </a:xfrm>
            <a:prstGeom prst="roundRect">
              <a:avLst>
                <a:gd name="adj" fmla="val 7086"/>
              </a:avLst>
            </a:prstGeom>
            <a:no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2003" tIns="41000" rIns="82003" bIns="41000" rtlCol="0" anchor="ctr"/>
            <a:lstStyle/>
            <a:p>
              <a:pPr algn="ctr"/>
              <a:endParaRPr lang="en-US"/>
            </a:p>
          </p:txBody>
        </p:sp>
        <p:sp>
          <p:nvSpPr>
            <p:cNvPr id="40" name="TextBox 39"/>
            <p:cNvSpPr txBox="1"/>
            <p:nvPr/>
          </p:nvSpPr>
          <p:spPr>
            <a:xfrm>
              <a:off x="627718" y="3363101"/>
              <a:ext cx="1691405" cy="835335"/>
            </a:xfrm>
            <a:prstGeom prst="rect">
              <a:avLst/>
            </a:prstGeom>
            <a:noFill/>
          </p:spPr>
          <p:txBody>
            <a:bodyPr wrap="square" lIns="82003" tIns="41000" rIns="82003" bIns="41000" rtlCol="0">
              <a:spAutoFit/>
            </a:bodyPr>
            <a:lstStyle/>
            <a:p>
              <a:pPr algn="ctr">
                <a:lnSpc>
                  <a:spcPct val="90000"/>
                </a:lnSpc>
              </a:pPr>
              <a:r>
                <a:rPr lang="en-US" b="1">
                  <a:latin typeface="Helvetica"/>
                  <a:cs typeface="Helvetica"/>
                </a:rPr>
                <a:t>Understand</a:t>
              </a:r>
            </a:p>
            <a:p>
              <a:pPr algn="ctr">
                <a:lnSpc>
                  <a:spcPct val="90000"/>
                </a:lnSpc>
              </a:pPr>
              <a:r>
                <a:rPr lang="en-US" b="1">
                  <a:latin typeface="Helvetica"/>
                  <a:cs typeface="Helvetica"/>
                </a:rPr>
                <a:t>the </a:t>
              </a:r>
              <a:r>
                <a:rPr lang="en-US" b="1">
                  <a:solidFill>
                    <a:srgbClr val="FF0000"/>
                  </a:solidFill>
                  <a:latin typeface="Helvetica"/>
                  <a:cs typeface="Helvetica"/>
                </a:rPr>
                <a:t>Direction</a:t>
              </a:r>
            </a:p>
            <a:p>
              <a:pPr algn="ctr">
                <a:lnSpc>
                  <a:spcPct val="90000"/>
                </a:lnSpc>
              </a:pPr>
              <a:r>
                <a:rPr lang="en-US" b="1">
                  <a:solidFill>
                    <a:srgbClr val="FF0000"/>
                  </a:solidFill>
                  <a:latin typeface="Helvetica"/>
                  <a:cs typeface="Helvetica"/>
                </a:rPr>
                <a:t>or Challenge</a:t>
              </a:r>
            </a:p>
          </p:txBody>
        </p:sp>
        <p:sp>
          <p:nvSpPr>
            <p:cNvPr id="41" name="TextBox 40"/>
            <p:cNvSpPr txBox="1"/>
            <p:nvPr/>
          </p:nvSpPr>
          <p:spPr>
            <a:xfrm>
              <a:off x="812800" y="2857500"/>
              <a:ext cx="1291821" cy="461665"/>
            </a:xfrm>
            <a:prstGeom prst="rect">
              <a:avLst/>
            </a:prstGeom>
            <a:noFill/>
          </p:spPr>
          <p:txBody>
            <a:bodyPr wrap="square" rtlCol="0">
              <a:spAutoFit/>
            </a:bodyPr>
            <a:lstStyle/>
            <a:p>
              <a:pPr algn="ctr"/>
              <a:r>
                <a:rPr lang="en-US" sz="2400" b="1" i="1"/>
                <a:t>Frames</a:t>
              </a:r>
              <a:endParaRPr lang="en-US" b="1" i="1"/>
            </a:p>
          </p:txBody>
        </p:sp>
      </p:grpSp>
      <p:grpSp>
        <p:nvGrpSpPr>
          <p:cNvPr id="33" name="Group 32"/>
          <p:cNvGrpSpPr/>
          <p:nvPr/>
        </p:nvGrpSpPr>
        <p:grpSpPr>
          <a:xfrm>
            <a:off x="4941890" y="3743998"/>
            <a:ext cx="502920" cy="502920"/>
            <a:chOff x="4929190" y="4112298"/>
            <a:chExt cx="502920" cy="502920"/>
          </a:xfrm>
        </p:grpSpPr>
        <p:sp>
          <p:nvSpPr>
            <p:cNvPr id="34" name="Oval 33"/>
            <p:cNvSpPr/>
            <p:nvPr/>
          </p:nvSpPr>
          <p:spPr>
            <a:xfrm>
              <a:off x="4929190" y="4112298"/>
              <a:ext cx="502920" cy="502920"/>
            </a:xfrm>
            <a:prstGeom prst="ellipse">
              <a:avLst/>
            </a:prstGeom>
            <a:noFill/>
            <a:ln w="571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5042768" y="4225760"/>
              <a:ext cx="274320" cy="274320"/>
            </a:xfrm>
            <a:prstGeom prst="ellipse">
              <a:avLst/>
            </a:prstGeom>
            <a:noFill/>
            <a:ln w="571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5142102" y="4319972"/>
              <a:ext cx="82296" cy="82296"/>
            </a:xfrm>
            <a:prstGeom prst="ellipse">
              <a:avLst/>
            </a:prstGeom>
            <a:solidFill>
              <a:schemeClr val="bg1">
                <a:lumMod val="65000"/>
              </a:schemeClr>
            </a:solidFill>
            <a:ln w="63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9" name="Picture 28" descr="curved_arrow_blue_preview.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320515">
            <a:off x="3101288" y="2057578"/>
            <a:ext cx="1676400" cy="763993"/>
          </a:xfrm>
          <a:prstGeom prst="rect">
            <a:avLst/>
          </a:prstGeom>
        </p:spPr>
      </p:pic>
      <p:sp>
        <p:nvSpPr>
          <p:cNvPr id="30" name="TextBox 29"/>
          <p:cNvSpPr txBox="1"/>
          <p:nvPr/>
        </p:nvSpPr>
        <p:spPr>
          <a:xfrm>
            <a:off x="2705101" y="2476585"/>
            <a:ext cx="1291821" cy="461665"/>
          </a:xfrm>
          <a:prstGeom prst="rect">
            <a:avLst/>
          </a:prstGeom>
          <a:noFill/>
        </p:spPr>
        <p:txBody>
          <a:bodyPr wrap="square" lIns="91429" tIns="45714" rIns="91429" bIns="45714" rtlCol="0">
            <a:spAutoFit/>
          </a:bodyPr>
          <a:lstStyle/>
          <a:p>
            <a:pPr algn="ctr"/>
            <a:r>
              <a:rPr lang="en-US" sz="2400" b="1" i="1">
                <a:solidFill>
                  <a:schemeClr val="bg1">
                    <a:lumMod val="65000"/>
                  </a:schemeClr>
                </a:solidFill>
              </a:rPr>
              <a:t>Frames</a:t>
            </a:r>
            <a:endParaRPr lang="en-US" b="1" i="1">
              <a:solidFill>
                <a:schemeClr val="bg1">
                  <a:lumMod val="65000"/>
                </a:schemeClr>
              </a:solidFill>
            </a:endParaRPr>
          </a:p>
        </p:txBody>
      </p:sp>
      <p:pic>
        <p:nvPicPr>
          <p:cNvPr id="31" name="Picture 30" descr="curved_arrow_blue_preview.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320515">
            <a:off x="5178288" y="2057578"/>
            <a:ext cx="1676400" cy="763993"/>
          </a:xfrm>
          <a:prstGeom prst="rect">
            <a:avLst/>
          </a:prstGeom>
        </p:spPr>
      </p:pic>
      <p:sp>
        <p:nvSpPr>
          <p:cNvPr id="32" name="TextBox 31"/>
          <p:cNvSpPr txBox="1"/>
          <p:nvPr/>
        </p:nvSpPr>
        <p:spPr>
          <a:xfrm>
            <a:off x="4673601" y="2476585"/>
            <a:ext cx="1291821" cy="461665"/>
          </a:xfrm>
          <a:prstGeom prst="rect">
            <a:avLst/>
          </a:prstGeom>
          <a:noFill/>
        </p:spPr>
        <p:txBody>
          <a:bodyPr wrap="square" lIns="91429" tIns="45714" rIns="91429" bIns="45714" rtlCol="0">
            <a:spAutoFit/>
          </a:bodyPr>
          <a:lstStyle/>
          <a:p>
            <a:pPr algn="ctr"/>
            <a:r>
              <a:rPr lang="en-US" sz="2400" b="1" i="1">
                <a:solidFill>
                  <a:srgbClr val="A6A6A6"/>
                </a:solidFill>
              </a:rPr>
              <a:t>Frames</a:t>
            </a:r>
            <a:endParaRPr lang="en-US" b="1" i="1">
              <a:solidFill>
                <a:srgbClr val="A6A6A6"/>
              </a:solidFill>
            </a:endParaRPr>
          </a:p>
        </p:txBody>
      </p:sp>
      <p:sp>
        <p:nvSpPr>
          <p:cNvPr id="15" name="Rounded Rectangle 14"/>
          <p:cNvSpPr>
            <a:spLocks noChangeAspect="1"/>
          </p:cNvSpPr>
          <p:nvPr/>
        </p:nvSpPr>
        <p:spPr>
          <a:xfrm>
            <a:off x="6494471" y="2935941"/>
            <a:ext cx="2043855" cy="2017059"/>
          </a:xfrm>
          <a:prstGeom prst="roundRect">
            <a:avLst>
              <a:gd name="adj" fmla="val 7086"/>
            </a:avLst>
          </a:prstGeom>
          <a:noFill/>
          <a:ln w="412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6" name="Rounded Rectangle 15"/>
          <p:cNvSpPr>
            <a:spLocks noChangeAspect="1"/>
          </p:cNvSpPr>
          <p:nvPr/>
        </p:nvSpPr>
        <p:spPr>
          <a:xfrm>
            <a:off x="2480999" y="2935941"/>
            <a:ext cx="1691405" cy="2017059"/>
          </a:xfrm>
          <a:prstGeom prst="roundRect">
            <a:avLst>
              <a:gd name="adj" fmla="val 7086"/>
            </a:avLst>
          </a:prstGeom>
          <a:noFill/>
          <a:ln w="412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7" name="Rounded Rectangle 16"/>
          <p:cNvSpPr>
            <a:spLocks noChangeAspect="1"/>
          </p:cNvSpPr>
          <p:nvPr/>
        </p:nvSpPr>
        <p:spPr>
          <a:xfrm>
            <a:off x="4341908" y="2935941"/>
            <a:ext cx="1691405" cy="2017059"/>
          </a:xfrm>
          <a:prstGeom prst="roundRect">
            <a:avLst>
              <a:gd name="adj" fmla="val 7086"/>
            </a:avLst>
          </a:prstGeom>
          <a:noFill/>
          <a:ln w="412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p>
        </p:txBody>
      </p:sp>
      <p:sp>
        <p:nvSpPr>
          <p:cNvPr id="18" name="TextBox 17"/>
          <p:cNvSpPr txBox="1"/>
          <p:nvPr/>
        </p:nvSpPr>
        <p:spPr>
          <a:xfrm>
            <a:off x="2481002" y="2996613"/>
            <a:ext cx="1691406" cy="756890"/>
          </a:xfrm>
          <a:prstGeom prst="rect">
            <a:avLst/>
          </a:prstGeom>
          <a:noFill/>
        </p:spPr>
        <p:txBody>
          <a:bodyPr wrap="square" lIns="81994" tIns="40995" rIns="81994" bIns="40995" rtlCol="0">
            <a:spAutoFit/>
          </a:bodyPr>
          <a:lstStyle/>
          <a:p>
            <a:pPr algn="ctr">
              <a:lnSpc>
                <a:spcPct val="80000"/>
              </a:lnSpc>
            </a:pPr>
            <a:r>
              <a:rPr lang="en-US" b="1">
                <a:solidFill>
                  <a:srgbClr val="A6A6A6"/>
                </a:solidFill>
                <a:latin typeface="Helvetica"/>
                <a:cs typeface="Helvetica"/>
              </a:rPr>
              <a:t>Grasp the</a:t>
            </a:r>
          </a:p>
          <a:p>
            <a:pPr algn="ctr">
              <a:lnSpc>
                <a:spcPct val="80000"/>
              </a:lnSpc>
            </a:pPr>
            <a:r>
              <a:rPr lang="en-US" b="1">
                <a:solidFill>
                  <a:schemeClr val="accent2">
                    <a:lumMod val="60000"/>
                    <a:lumOff val="40000"/>
                  </a:schemeClr>
                </a:solidFill>
                <a:latin typeface="Helvetica"/>
                <a:cs typeface="Helvetica"/>
              </a:rPr>
              <a:t>Current</a:t>
            </a:r>
          </a:p>
          <a:p>
            <a:pPr algn="ctr">
              <a:lnSpc>
                <a:spcPct val="80000"/>
              </a:lnSpc>
            </a:pPr>
            <a:r>
              <a:rPr lang="en-US" b="1">
                <a:solidFill>
                  <a:schemeClr val="accent2">
                    <a:lumMod val="60000"/>
                    <a:lumOff val="40000"/>
                  </a:schemeClr>
                </a:solidFill>
                <a:latin typeface="Helvetica"/>
                <a:cs typeface="Helvetica"/>
              </a:rPr>
              <a:t>Condition</a:t>
            </a:r>
          </a:p>
        </p:txBody>
      </p:sp>
      <p:sp>
        <p:nvSpPr>
          <p:cNvPr id="19" name="TextBox 18"/>
          <p:cNvSpPr txBox="1"/>
          <p:nvPr/>
        </p:nvSpPr>
        <p:spPr>
          <a:xfrm>
            <a:off x="4341908" y="2994927"/>
            <a:ext cx="1691405" cy="756890"/>
          </a:xfrm>
          <a:prstGeom prst="rect">
            <a:avLst/>
          </a:prstGeom>
          <a:noFill/>
        </p:spPr>
        <p:txBody>
          <a:bodyPr wrap="square" lIns="81994" tIns="40995" rIns="81994" bIns="40995" rtlCol="0">
            <a:spAutoFit/>
          </a:bodyPr>
          <a:lstStyle/>
          <a:p>
            <a:pPr algn="ctr">
              <a:lnSpc>
                <a:spcPct val="80000"/>
              </a:lnSpc>
            </a:pPr>
            <a:r>
              <a:rPr lang="en-US" b="1">
                <a:solidFill>
                  <a:srgbClr val="A6A6A6"/>
                </a:solidFill>
                <a:latin typeface="Helvetica"/>
                <a:cs typeface="Helvetica"/>
              </a:rPr>
              <a:t>Establish the</a:t>
            </a:r>
          </a:p>
          <a:p>
            <a:pPr algn="ctr">
              <a:lnSpc>
                <a:spcPct val="80000"/>
              </a:lnSpc>
            </a:pPr>
            <a:r>
              <a:rPr lang="en-US" b="1">
                <a:solidFill>
                  <a:srgbClr val="D99694"/>
                </a:solidFill>
                <a:latin typeface="Helvetica"/>
                <a:cs typeface="Helvetica"/>
              </a:rPr>
              <a:t>Next Target</a:t>
            </a:r>
          </a:p>
          <a:p>
            <a:pPr algn="ctr">
              <a:lnSpc>
                <a:spcPct val="80000"/>
              </a:lnSpc>
            </a:pPr>
            <a:r>
              <a:rPr lang="en-US" b="1">
                <a:solidFill>
                  <a:srgbClr val="D99694"/>
                </a:solidFill>
                <a:latin typeface="Helvetica"/>
                <a:cs typeface="Helvetica"/>
              </a:rPr>
              <a:t>Condition</a:t>
            </a:r>
          </a:p>
        </p:txBody>
      </p:sp>
      <p:pic>
        <p:nvPicPr>
          <p:cNvPr id="20" name="Picture 19" descr="stock-vector-stick-figure-positions-set-vector-113066176.jpg"/>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a:off x="4464726" y="3965944"/>
            <a:ext cx="489149" cy="911711"/>
          </a:xfrm>
          <a:prstGeom prst="rect">
            <a:avLst/>
          </a:prstGeom>
        </p:spPr>
      </p:pic>
      <p:pic>
        <p:nvPicPr>
          <p:cNvPr id="21" name="Picture 20" descr="stock-vector-stick-figure-positions-set-vector-113066176.jpg"/>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7">
                    <a14:imgEffect>
                      <a14:backgroundRemoval t="55349" b="95116" l="28000" r="48000">
                        <a14:foregroundMark x1="38444" y1="61628" x2="38444" y2="61628"/>
                      </a14:backgroundRemoval>
                    </a14:imgEffect>
                  </a14:imgLayer>
                </a14:imgProps>
              </a:ext>
              <a:ext uri="{28A0092B-C50C-407E-A947-70E740481C1C}">
                <a14:useLocalDpi xmlns:a14="http://schemas.microsoft.com/office/drawing/2010/main" val="0"/>
              </a:ext>
            </a:extLst>
          </a:blip>
          <a:srcRect l="28110" t="54498" r="51528" b="4581"/>
          <a:stretch/>
        </p:blipFill>
        <p:spPr>
          <a:xfrm flipH="1">
            <a:off x="5432110" y="3961014"/>
            <a:ext cx="489150" cy="911711"/>
          </a:xfrm>
          <a:prstGeom prst="rect">
            <a:avLst/>
          </a:prstGeom>
        </p:spPr>
      </p:pic>
      <p:pic>
        <p:nvPicPr>
          <p:cNvPr id="24" name="Picture 23" descr="man-on-stairs.png"/>
          <p:cNvPicPr>
            <a:picLocks noChangeAspect="1"/>
          </p:cNvPicPr>
          <p:nvPr/>
        </p:nvPicPr>
        <p:blipFill rotWithShape="1">
          <a:blip r:embed="rId8">
            <a:duotone>
              <a:schemeClr val="bg2">
                <a:shade val="45000"/>
                <a:satMod val="135000"/>
              </a:schemeClr>
              <a:prstClr val="white"/>
            </a:duotone>
            <a:extLst>
              <a:ext uri="{28A0092B-C50C-407E-A947-70E740481C1C}">
                <a14:useLocalDpi xmlns:a14="http://schemas.microsoft.com/office/drawing/2010/main" val="0"/>
              </a:ext>
            </a:extLst>
          </a:blip>
          <a:srcRect l="4600" t="12000" r="2400" b="13600"/>
          <a:stretch/>
        </p:blipFill>
        <p:spPr>
          <a:xfrm>
            <a:off x="6919501" y="3700895"/>
            <a:ext cx="1379313" cy="1070996"/>
          </a:xfrm>
          <a:prstGeom prst="rect">
            <a:avLst/>
          </a:prstGeom>
        </p:spPr>
      </p:pic>
      <p:sp>
        <p:nvSpPr>
          <p:cNvPr id="25" name="Oval 24"/>
          <p:cNvSpPr>
            <a:spLocks noChangeAspect="1"/>
          </p:cNvSpPr>
          <p:nvPr/>
        </p:nvSpPr>
        <p:spPr>
          <a:xfrm>
            <a:off x="6651499" y="4555231"/>
            <a:ext cx="354025" cy="339763"/>
          </a:xfrm>
          <a:prstGeom prst="ellipse">
            <a:avLst/>
          </a:prstGeom>
          <a:solidFill>
            <a:srgbClr val="FFFFFF"/>
          </a:solidFill>
          <a:ln w="12700">
            <a:solidFill>
              <a:srgbClr val="A6A6A6"/>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6" name="TextBox 25"/>
          <p:cNvSpPr txBox="1"/>
          <p:nvPr/>
        </p:nvSpPr>
        <p:spPr>
          <a:xfrm>
            <a:off x="6575401" y="4603958"/>
            <a:ext cx="497749" cy="271869"/>
          </a:xfrm>
          <a:prstGeom prst="rect">
            <a:avLst/>
          </a:prstGeom>
          <a:noFill/>
        </p:spPr>
        <p:txBody>
          <a:bodyPr wrap="square" lIns="91429" tIns="45714" rIns="91429" bIns="45714" rtlCol="0">
            <a:spAutoFit/>
          </a:bodyPr>
          <a:lstStyle/>
          <a:p>
            <a:pPr algn="ctr">
              <a:lnSpc>
                <a:spcPct val="80000"/>
              </a:lnSpc>
            </a:pPr>
            <a:r>
              <a:rPr lang="en-US" sz="1400" b="1">
                <a:solidFill>
                  <a:schemeClr val="bg1">
                    <a:lumMod val="65000"/>
                  </a:schemeClr>
                </a:solidFill>
                <a:latin typeface="Helvetica"/>
                <a:cs typeface="Helvetica"/>
              </a:rPr>
              <a:t>CC</a:t>
            </a:r>
          </a:p>
        </p:txBody>
      </p:sp>
      <p:sp>
        <p:nvSpPr>
          <p:cNvPr id="27" name="Oval 26"/>
          <p:cNvSpPr>
            <a:spLocks noChangeAspect="1"/>
          </p:cNvSpPr>
          <p:nvPr/>
        </p:nvSpPr>
        <p:spPr>
          <a:xfrm>
            <a:off x="8035635" y="3816613"/>
            <a:ext cx="354025" cy="339763"/>
          </a:xfrm>
          <a:prstGeom prst="ellipse">
            <a:avLst/>
          </a:prstGeom>
          <a:solidFill>
            <a:srgbClr val="FFFFFF"/>
          </a:solidFill>
          <a:ln w="12700">
            <a:solidFill>
              <a:srgbClr val="A6A6A6"/>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sp>
        <p:nvSpPr>
          <p:cNvPr id="28" name="TextBox 27"/>
          <p:cNvSpPr txBox="1"/>
          <p:nvPr/>
        </p:nvSpPr>
        <p:spPr>
          <a:xfrm>
            <a:off x="7959697" y="3863206"/>
            <a:ext cx="506062" cy="271869"/>
          </a:xfrm>
          <a:prstGeom prst="rect">
            <a:avLst/>
          </a:prstGeom>
          <a:noFill/>
        </p:spPr>
        <p:txBody>
          <a:bodyPr wrap="square" lIns="91429" tIns="45714" rIns="91429" bIns="45714" rtlCol="0">
            <a:spAutoFit/>
          </a:bodyPr>
          <a:lstStyle/>
          <a:p>
            <a:pPr algn="ctr">
              <a:lnSpc>
                <a:spcPct val="80000"/>
              </a:lnSpc>
            </a:pPr>
            <a:r>
              <a:rPr lang="en-US" sz="1400" b="1">
                <a:solidFill>
                  <a:srgbClr val="A6A6A6"/>
                </a:solidFill>
                <a:latin typeface="Helvetica"/>
                <a:cs typeface="Helvetica"/>
              </a:rPr>
              <a:t>TC</a:t>
            </a:r>
          </a:p>
        </p:txBody>
      </p:sp>
      <p:sp>
        <p:nvSpPr>
          <p:cNvPr id="23" name="TextBox 22"/>
          <p:cNvSpPr txBox="1"/>
          <p:nvPr/>
        </p:nvSpPr>
        <p:spPr>
          <a:xfrm>
            <a:off x="6494471" y="2971437"/>
            <a:ext cx="2043855" cy="756890"/>
          </a:xfrm>
          <a:prstGeom prst="rect">
            <a:avLst/>
          </a:prstGeom>
          <a:noFill/>
        </p:spPr>
        <p:txBody>
          <a:bodyPr wrap="square" lIns="81994" tIns="40995" rIns="81994" bIns="40995" rtlCol="0">
            <a:spAutoFit/>
          </a:bodyPr>
          <a:lstStyle/>
          <a:p>
            <a:pPr algn="ctr">
              <a:lnSpc>
                <a:spcPct val="80000"/>
              </a:lnSpc>
            </a:pPr>
            <a:r>
              <a:rPr lang="en-US" b="1">
                <a:solidFill>
                  <a:srgbClr val="D99694"/>
                </a:solidFill>
                <a:latin typeface="Helvetica"/>
                <a:cs typeface="Helvetica"/>
              </a:rPr>
              <a:t>Experiment</a:t>
            </a:r>
          </a:p>
          <a:p>
            <a:pPr algn="ctr">
              <a:lnSpc>
                <a:spcPct val="80000"/>
              </a:lnSpc>
            </a:pPr>
            <a:r>
              <a:rPr lang="en-US" b="1">
                <a:solidFill>
                  <a:srgbClr val="A6A6A6"/>
                </a:solidFill>
                <a:latin typeface="Helvetica"/>
                <a:cs typeface="Helvetica"/>
              </a:rPr>
              <a:t>Toward the Target Condition</a:t>
            </a:r>
          </a:p>
        </p:txBody>
      </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39</a:t>
            </a:fld>
            <a:endParaRPr lang="en-US"/>
          </a:p>
        </p:txBody>
      </p:sp>
      <p:sp>
        <p:nvSpPr>
          <p:cNvPr id="76" name="TextBox 75"/>
          <p:cNvSpPr txBox="1"/>
          <p:nvPr/>
        </p:nvSpPr>
        <p:spPr>
          <a:xfrm>
            <a:off x="0" y="254218"/>
            <a:ext cx="9144000" cy="97740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ROLE OF</a:t>
            </a:r>
          </a:p>
          <a:p>
            <a:pPr algn="ctr">
              <a:lnSpc>
                <a:spcPct val="90000"/>
              </a:lnSpc>
            </a:pPr>
            <a:r>
              <a:rPr lang="en-US" sz="3200" b="1">
                <a:latin typeface="Helvetica"/>
                <a:cs typeface="Helvetica"/>
              </a:rPr>
              <a:t>VALUE STREAM MAPPING</a:t>
            </a:r>
          </a:p>
        </p:txBody>
      </p:sp>
      <p:sp>
        <p:nvSpPr>
          <p:cNvPr id="77" name="TextBox 76"/>
          <p:cNvSpPr txBox="1"/>
          <p:nvPr/>
        </p:nvSpPr>
        <p:spPr>
          <a:xfrm>
            <a:off x="1" y="1184921"/>
            <a:ext cx="9143999" cy="695553"/>
          </a:xfrm>
          <a:prstGeom prst="rect">
            <a:avLst/>
          </a:prstGeom>
          <a:noFill/>
        </p:spPr>
        <p:txBody>
          <a:bodyPr wrap="square" lIns="91407" tIns="45704" rIns="91407" bIns="45704" rtlCol="0">
            <a:spAutoFit/>
          </a:bodyPr>
          <a:lstStyle/>
          <a:p>
            <a:pPr algn="ctr">
              <a:lnSpc>
                <a:spcPct val="80000"/>
              </a:lnSpc>
            </a:pPr>
            <a:r>
              <a:rPr lang="en-US" sz="2400" b="1"/>
              <a:t>The Future-State Map helps provide</a:t>
            </a:r>
          </a:p>
          <a:p>
            <a:pPr algn="ctr">
              <a:lnSpc>
                <a:spcPct val="80000"/>
              </a:lnSpc>
            </a:pPr>
            <a:r>
              <a:rPr lang="en-US" sz="2400" b="1"/>
              <a:t>an overarching Challenge to strive for</a:t>
            </a:r>
            <a:endParaRPr lang="en-US" sz="2400" b="1">
              <a:latin typeface="Helvetica"/>
              <a:cs typeface="Helvetica"/>
            </a:endParaRPr>
          </a:p>
        </p:txBody>
      </p:sp>
      <p:sp>
        <p:nvSpPr>
          <p:cNvPr id="78" name="TextBox 77"/>
          <p:cNvSpPr txBox="1"/>
          <p:nvPr/>
        </p:nvSpPr>
        <p:spPr>
          <a:xfrm>
            <a:off x="509729" y="5572778"/>
            <a:ext cx="1941372" cy="369310"/>
          </a:xfrm>
          <a:prstGeom prst="rect">
            <a:avLst/>
          </a:prstGeom>
          <a:noFill/>
        </p:spPr>
        <p:txBody>
          <a:bodyPr wrap="square" lIns="91407" tIns="45704" rIns="91407" bIns="45704" rtlCol="0">
            <a:spAutoFit/>
          </a:bodyPr>
          <a:lstStyle/>
          <a:p>
            <a:pPr algn="ctr">
              <a:lnSpc>
                <a:spcPct val="70000"/>
              </a:lnSpc>
            </a:pPr>
            <a:r>
              <a:rPr lang="en-US" sz="2400" b="1" i="1">
                <a:solidFill>
                  <a:srgbClr val="FF0000"/>
                </a:solidFill>
              </a:rPr>
              <a:t>VSM Here</a:t>
            </a:r>
          </a:p>
        </p:txBody>
      </p:sp>
      <p:sp>
        <p:nvSpPr>
          <p:cNvPr id="79" name="TextBox 78"/>
          <p:cNvSpPr txBox="1"/>
          <p:nvPr/>
        </p:nvSpPr>
        <p:spPr>
          <a:xfrm>
            <a:off x="3182162" y="5146970"/>
            <a:ext cx="4475938" cy="991018"/>
          </a:xfrm>
          <a:prstGeom prst="rect">
            <a:avLst/>
          </a:prstGeom>
          <a:noFill/>
        </p:spPr>
        <p:txBody>
          <a:bodyPr wrap="square" lIns="91407" tIns="45704" rIns="91407" bIns="45704" rtlCol="0">
            <a:spAutoFit/>
          </a:bodyPr>
          <a:lstStyle/>
          <a:p>
            <a:pPr>
              <a:lnSpc>
                <a:spcPct val="80000"/>
              </a:lnSpc>
            </a:pPr>
            <a:r>
              <a:rPr lang="en-US" sz="2400" b="1" i="1"/>
              <a:t>In what direction should process teams improve, using the Improvement Kata pattern?</a:t>
            </a:r>
          </a:p>
        </p:txBody>
      </p:sp>
      <p:pic>
        <p:nvPicPr>
          <p:cNvPr id="82" name="Picture 81" descr="curved_arrow_blue_preview.png"/>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320515">
            <a:off x="1183588" y="2057494"/>
            <a:ext cx="1676400" cy="763993"/>
          </a:xfrm>
          <a:prstGeom prst="rect">
            <a:avLst/>
          </a:prstGeom>
        </p:spPr>
      </p:pic>
      <p:pic>
        <p:nvPicPr>
          <p:cNvPr id="83" name="Picture 82" descr="LTS Cover (sharp).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0140" y="3860926"/>
            <a:ext cx="1350115" cy="1650507"/>
          </a:xfrm>
          <a:prstGeom prst="rect">
            <a:avLst/>
          </a:prstGeom>
        </p:spPr>
      </p:pic>
    </p:spTree>
    <p:extLst>
      <p:ext uri="{BB962C8B-B14F-4D97-AF65-F5344CB8AC3E}">
        <p14:creationId xmlns:p14="http://schemas.microsoft.com/office/powerpoint/2010/main" val="3311278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pyr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0494" cy="6858000"/>
          </a:xfrm>
          <a:prstGeom prst="rect">
            <a:avLst/>
          </a:prstGeom>
        </p:spPr>
      </p:pic>
      <p:sp>
        <p:nvSpPr>
          <p:cNvPr id="10"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a:t>
            </a:fld>
            <a:endParaRPr lang="en-US"/>
          </a:p>
        </p:txBody>
      </p:sp>
      <p:sp>
        <p:nvSpPr>
          <p:cNvPr id="4" name="Rectangle 3"/>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304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am Silhou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38" y="1676401"/>
            <a:ext cx="1737360" cy="1135593"/>
          </a:xfrm>
          <a:prstGeom prst="rect">
            <a:avLst/>
          </a:prstGeom>
        </p:spPr>
      </p:pic>
      <p:pic>
        <p:nvPicPr>
          <p:cNvPr id="71" name="Picture 70" descr="Team Silhou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42" y="2965065"/>
            <a:ext cx="1737360" cy="1135593"/>
          </a:xfrm>
          <a:prstGeom prst="rect">
            <a:avLst/>
          </a:prstGeom>
        </p:spPr>
      </p:pic>
      <p:pic>
        <p:nvPicPr>
          <p:cNvPr id="72" name="Picture 71" descr="Team Silhoue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46" y="4253729"/>
            <a:ext cx="1737360" cy="1135593"/>
          </a:xfrm>
          <a:prstGeom prst="rect">
            <a:avLst/>
          </a:prstGeom>
        </p:spPr>
      </p:pic>
      <p:sp>
        <p:nvSpPr>
          <p:cNvPr id="2" name="Rectangle 1"/>
          <p:cNvSpPr/>
          <p:nvPr/>
        </p:nvSpPr>
        <p:spPr>
          <a:xfrm>
            <a:off x="317629" y="2171535"/>
            <a:ext cx="1783080" cy="274320"/>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6" name="Rectangle 55"/>
          <p:cNvSpPr/>
          <p:nvPr/>
        </p:nvSpPr>
        <p:spPr>
          <a:xfrm>
            <a:off x="304800" y="3464660"/>
            <a:ext cx="1783080" cy="274320"/>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57" name="Rectangle 56"/>
          <p:cNvSpPr/>
          <p:nvPr/>
        </p:nvSpPr>
        <p:spPr>
          <a:xfrm>
            <a:off x="304800" y="4757785"/>
            <a:ext cx="1783080" cy="274320"/>
          </a:xfrm>
          <a:prstGeom prst="rect">
            <a:avLst/>
          </a:prstGeom>
          <a:solidFill>
            <a:schemeClr val="bg1"/>
          </a:solidFill>
          <a:ln w="0">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6" name="TextBox 15"/>
          <p:cNvSpPr txBox="1"/>
          <p:nvPr/>
        </p:nvSpPr>
        <p:spPr>
          <a:xfrm>
            <a:off x="228600" y="2171654"/>
            <a:ext cx="1856222" cy="297517"/>
          </a:xfrm>
          <a:prstGeom prst="rect">
            <a:avLst/>
          </a:prstGeom>
          <a:noFill/>
        </p:spPr>
        <p:txBody>
          <a:bodyPr wrap="square" lIns="91407" tIns="45704" rIns="91407" bIns="45704" rtlCol="0">
            <a:spAutoFit/>
          </a:bodyPr>
          <a:lstStyle/>
          <a:p>
            <a:pPr algn="ctr">
              <a:lnSpc>
                <a:spcPct val="60000"/>
              </a:lnSpc>
            </a:pPr>
            <a:r>
              <a:rPr lang="en-US" sz="2000" b="1"/>
              <a:t>Process Team A</a:t>
            </a:r>
          </a:p>
        </p:txBody>
      </p:sp>
      <p:sp>
        <p:nvSpPr>
          <p:cNvPr id="73" name="TextBox 72"/>
          <p:cNvSpPr txBox="1"/>
          <p:nvPr/>
        </p:nvSpPr>
        <p:spPr>
          <a:xfrm>
            <a:off x="228600" y="3473451"/>
            <a:ext cx="1856222" cy="297517"/>
          </a:xfrm>
          <a:prstGeom prst="rect">
            <a:avLst/>
          </a:prstGeom>
          <a:noFill/>
        </p:spPr>
        <p:txBody>
          <a:bodyPr wrap="square" lIns="91407" tIns="45704" rIns="91407" bIns="45704" rtlCol="0">
            <a:spAutoFit/>
          </a:bodyPr>
          <a:lstStyle/>
          <a:p>
            <a:pPr algn="ctr">
              <a:lnSpc>
                <a:spcPct val="60000"/>
              </a:lnSpc>
            </a:pPr>
            <a:r>
              <a:rPr lang="en-US" sz="2000" b="1"/>
              <a:t>Process Team B</a:t>
            </a:r>
          </a:p>
        </p:txBody>
      </p:sp>
      <p:sp>
        <p:nvSpPr>
          <p:cNvPr id="74" name="TextBox 73"/>
          <p:cNvSpPr txBox="1"/>
          <p:nvPr/>
        </p:nvSpPr>
        <p:spPr>
          <a:xfrm>
            <a:off x="228600" y="4762419"/>
            <a:ext cx="1856222" cy="297517"/>
          </a:xfrm>
          <a:prstGeom prst="rect">
            <a:avLst/>
          </a:prstGeom>
          <a:noFill/>
        </p:spPr>
        <p:txBody>
          <a:bodyPr wrap="square" lIns="91407" tIns="45704" rIns="91407" bIns="45704" rtlCol="0">
            <a:spAutoFit/>
          </a:bodyPr>
          <a:lstStyle/>
          <a:p>
            <a:pPr algn="ctr">
              <a:lnSpc>
                <a:spcPct val="60000"/>
              </a:lnSpc>
            </a:pPr>
            <a:r>
              <a:rPr lang="en-US" sz="2000" b="1"/>
              <a:t>Process Team C</a:t>
            </a:r>
          </a:p>
        </p:txBody>
      </p:sp>
      <p:sp>
        <p:nvSpPr>
          <p:cNvPr id="69" name="Right Arrow 68"/>
          <p:cNvSpPr/>
          <p:nvPr/>
        </p:nvSpPr>
        <p:spPr>
          <a:xfrm rot="19386722">
            <a:off x="3969108" y="3880205"/>
            <a:ext cx="247700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68" name="Right Arrow 67"/>
          <p:cNvSpPr/>
          <p:nvPr/>
        </p:nvSpPr>
        <p:spPr>
          <a:xfrm rot="2147915">
            <a:off x="3893288" y="2580705"/>
            <a:ext cx="247700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67" name="Right Arrow 66"/>
          <p:cNvSpPr/>
          <p:nvPr/>
        </p:nvSpPr>
        <p:spPr>
          <a:xfrm>
            <a:off x="2532207" y="4542951"/>
            <a:ext cx="186568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66" name="Right Arrow 65"/>
          <p:cNvSpPr/>
          <p:nvPr/>
        </p:nvSpPr>
        <p:spPr>
          <a:xfrm>
            <a:off x="2553918" y="1938219"/>
            <a:ext cx="1865685"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51" name="Right Arrow 50"/>
          <p:cNvSpPr/>
          <p:nvPr/>
        </p:nvSpPr>
        <p:spPr>
          <a:xfrm>
            <a:off x="2667002" y="3271494"/>
            <a:ext cx="5216079" cy="731520"/>
          </a:xfrm>
          <a:prstGeom prst="rightArrow">
            <a:avLst/>
          </a:prstGeom>
          <a:solidFill>
            <a:srgbClr val="FFFFFF"/>
          </a:solid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a:lstStyle/>
          <a:p>
            <a:endParaRPr lang="en-US"/>
          </a:p>
        </p:txBody>
      </p:sp>
      <p:sp>
        <p:nvSpPr>
          <p:cNvPr id="47" name="Oval 46"/>
          <p:cNvSpPr>
            <a:spLocks noChangeAspect="1"/>
          </p:cNvSpPr>
          <p:nvPr/>
        </p:nvSpPr>
        <p:spPr>
          <a:xfrm>
            <a:off x="7961879" y="3086811"/>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48" name="TextBox 47"/>
          <p:cNvSpPr txBox="1"/>
          <p:nvPr/>
        </p:nvSpPr>
        <p:spPr>
          <a:xfrm>
            <a:off x="7949052" y="3466522"/>
            <a:ext cx="1051561" cy="297517"/>
          </a:xfrm>
          <a:prstGeom prst="rect">
            <a:avLst/>
          </a:prstGeom>
          <a:noFill/>
        </p:spPr>
        <p:txBody>
          <a:bodyPr wrap="square" lIns="91407" tIns="45704" rIns="91407" bIns="45704" rtlCol="0">
            <a:spAutoFit/>
          </a:bodyPr>
          <a:lstStyle/>
          <a:p>
            <a:pPr algn="ctr">
              <a:lnSpc>
                <a:spcPct val="80000"/>
              </a:lnSpc>
            </a:pPr>
            <a:r>
              <a:rPr lang="en-US" sz="1600" b="1" i="1">
                <a:latin typeface="Helvetica"/>
                <a:cs typeface="Helvetica"/>
              </a:rPr>
              <a:t>Vision</a:t>
            </a:r>
          </a:p>
        </p:txBody>
      </p:sp>
      <p:sp>
        <p:nvSpPr>
          <p:cNvPr id="55" name="Rectangle 54"/>
          <p:cNvSpPr/>
          <p:nvPr/>
        </p:nvSpPr>
        <p:spPr>
          <a:xfrm rot="1140000">
            <a:off x="6847981" y="3301843"/>
            <a:ext cx="2286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cxnSp>
        <p:nvCxnSpPr>
          <p:cNvPr id="53" name="Straight Connector 52"/>
          <p:cNvCxnSpPr/>
          <p:nvPr/>
        </p:nvCxnSpPr>
        <p:spPr>
          <a:xfrm flipH="1">
            <a:off x="6685663" y="3181698"/>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6939147" y="3181698"/>
            <a:ext cx="304800" cy="914400"/>
          </a:xfrm>
          <a:prstGeom prst="line">
            <a:avLst/>
          </a:prstGeom>
          <a:ln w="412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3468143" y="3099639"/>
            <a:ext cx="1143118" cy="1051560"/>
            <a:chOff x="2552313" y="2866205"/>
            <a:chExt cx="1143118" cy="1051560"/>
          </a:xfrm>
        </p:grpSpPr>
        <p:sp>
          <p:nvSpPr>
            <p:cNvPr id="40" name="Oval 3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2552313" y="3015425"/>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sp>
        <p:nvSpPr>
          <p:cNvPr id="52"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58"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40</a:t>
            </a:fld>
            <a:endParaRPr lang="en-US"/>
          </a:p>
        </p:txBody>
      </p:sp>
      <p:grpSp>
        <p:nvGrpSpPr>
          <p:cNvPr id="30" name="Group 29"/>
          <p:cNvGrpSpPr/>
          <p:nvPr/>
        </p:nvGrpSpPr>
        <p:grpSpPr>
          <a:xfrm>
            <a:off x="2107942" y="3097995"/>
            <a:ext cx="1143118" cy="1051560"/>
            <a:chOff x="2552313" y="2866205"/>
            <a:chExt cx="1143118" cy="1051560"/>
          </a:xfrm>
        </p:grpSpPr>
        <p:sp>
          <p:nvSpPr>
            <p:cNvPr id="31" name="Oval 30"/>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552313"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34" name="Group 33"/>
          <p:cNvGrpSpPr/>
          <p:nvPr/>
        </p:nvGrpSpPr>
        <p:grpSpPr>
          <a:xfrm>
            <a:off x="3466595" y="4380903"/>
            <a:ext cx="1143118" cy="1051560"/>
            <a:chOff x="2552313" y="2866205"/>
            <a:chExt cx="1143118" cy="1051560"/>
          </a:xfrm>
        </p:grpSpPr>
        <p:sp>
          <p:nvSpPr>
            <p:cNvPr id="35" name="Oval 34"/>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2552313" y="3015425"/>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49" name="Group 48"/>
          <p:cNvGrpSpPr/>
          <p:nvPr/>
        </p:nvGrpSpPr>
        <p:grpSpPr>
          <a:xfrm>
            <a:off x="2106394" y="4379259"/>
            <a:ext cx="1143118" cy="1051560"/>
            <a:chOff x="2552313" y="2866205"/>
            <a:chExt cx="1143118" cy="1051560"/>
          </a:xfrm>
        </p:grpSpPr>
        <p:sp>
          <p:nvSpPr>
            <p:cNvPr id="50" name="Oval 49"/>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2552313"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60" name="Group 59"/>
          <p:cNvGrpSpPr/>
          <p:nvPr/>
        </p:nvGrpSpPr>
        <p:grpSpPr>
          <a:xfrm>
            <a:off x="3465047" y="1788999"/>
            <a:ext cx="1143118" cy="1051560"/>
            <a:chOff x="2552313" y="2866205"/>
            <a:chExt cx="1143118" cy="1051560"/>
          </a:xfrm>
        </p:grpSpPr>
        <p:sp>
          <p:nvSpPr>
            <p:cNvPr id="61" name="Oval 60"/>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2552313" y="3015425"/>
              <a:ext cx="1143118" cy="691471"/>
            </a:xfrm>
            <a:prstGeom prst="rect">
              <a:avLst/>
            </a:prstGeom>
            <a:noFill/>
          </p:spPr>
          <p:txBody>
            <a:bodyPr wrap="square" rtlCol="0">
              <a:spAutoFit/>
            </a:bodyPr>
            <a:lstStyle/>
            <a:p>
              <a:pPr algn="ctr">
                <a:lnSpc>
                  <a:spcPct val="80000"/>
                </a:lnSpc>
              </a:pPr>
              <a:r>
                <a:rPr lang="en-US" sz="1600" b="1" i="1">
                  <a:latin typeface="Helvetica"/>
                  <a:cs typeface="Helvetica"/>
                </a:rPr>
                <a:t>Next</a:t>
              </a:r>
            </a:p>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grpSp>
        <p:nvGrpSpPr>
          <p:cNvPr id="63" name="Group 62"/>
          <p:cNvGrpSpPr/>
          <p:nvPr/>
        </p:nvGrpSpPr>
        <p:grpSpPr>
          <a:xfrm>
            <a:off x="2104846" y="1787355"/>
            <a:ext cx="1143118" cy="1051560"/>
            <a:chOff x="2552313" y="2866205"/>
            <a:chExt cx="1143118" cy="1051560"/>
          </a:xfrm>
        </p:grpSpPr>
        <p:sp>
          <p:nvSpPr>
            <p:cNvPr id="64" name="Oval 63"/>
            <p:cNvSpPr>
              <a:spLocks noChangeAspect="1"/>
            </p:cNvSpPr>
            <p:nvPr/>
          </p:nvSpPr>
          <p:spPr>
            <a:xfrm>
              <a:off x="2616458" y="2866205"/>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2552313" y="3130464"/>
              <a:ext cx="1143118" cy="494494"/>
            </a:xfrm>
            <a:prstGeom prst="rect">
              <a:avLst/>
            </a:prstGeom>
            <a:noFill/>
          </p:spPr>
          <p:txBody>
            <a:bodyPr wrap="square" rtlCol="0">
              <a:spAutoFit/>
            </a:bodyPr>
            <a:lstStyle/>
            <a:p>
              <a:pPr algn="ctr">
                <a:lnSpc>
                  <a:spcPct val="80000"/>
                </a:lnSpc>
              </a:pPr>
              <a:r>
                <a:rPr lang="en-US" sz="1600" b="1" i="1">
                  <a:latin typeface="Helvetica"/>
                  <a:cs typeface="Helvetica"/>
                </a:rPr>
                <a:t>Target</a:t>
              </a:r>
            </a:p>
            <a:p>
              <a:pPr algn="ctr">
                <a:lnSpc>
                  <a:spcPct val="80000"/>
                </a:lnSpc>
              </a:pPr>
              <a:r>
                <a:rPr lang="en-US" sz="1600" b="1" i="1">
                  <a:latin typeface="Helvetica"/>
                  <a:cs typeface="Helvetica"/>
                </a:rPr>
                <a:t>Condition</a:t>
              </a:r>
            </a:p>
          </p:txBody>
        </p:sp>
      </p:grpSp>
      <p:pic>
        <p:nvPicPr>
          <p:cNvPr id="6" name="Picture 5" descr="LTS Cover (sha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958" y="4062174"/>
            <a:ext cx="1350115" cy="1650507"/>
          </a:xfrm>
          <a:prstGeom prst="rect">
            <a:avLst/>
          </a:prstGeom>
        </p:spPr>
      </p:pic>
      <p:sp>
        <p:nvSpPr>
          <p:cNvPr id="7" name="TextBox 6"/>
          <p:cNvSpPr txBox="1"/>
          <p:nvPr/>
        </p:nvSpPr>
        <p:spPr>
          <a:xfrm>
            <a:off x="6579935" y="1941402"/>
            <a:ext cx="1497266" cy="1087477"/>
          </a:xfrm>
          <a:prstGeom prst="rect">
            <a:avLst/>
          </a:prstGeom>
          <a:noFill/>
        </p:spPr>
        <p:txBody>
          <a:bodyPr wrap="square" lIns="91407" tIns="45704" rIns="91407" bIns="45704" rtlCol="0">
            <a:spAutoFit/>
          </a:bodyPr>
          <a:lstStyle/>
          <a:p>
            <a:pPr>
              <a:lnSpc>
                <a:spcPct val="80000"/>
              </a:lnSpc>
            </a:pPr>
            <a:r>
              <a:rPr lang="en-US" sz="2000" b="1">
                <a:solidFill>
                  <a:srgbClr val="FF0000"/>
                </a:solidFill>
              </a:rPr>
              <a:t>Typically a</a:t>
            </a:r>
          </a:p>
          <a:p>
            <a:pPr>
              <a:lnSpc>
                <a:spcPct val="80000"/>
              </a:lnSpc>
            </a:pPr>
            <a:r>
              <a:rPr lang="en-US" sz="2000" b="1">
                <a:solidFill>
                  <a:srgbClr val="FF0000"/>
                </a:solidFill>
              </a:rPr>
              <a:t>6-month</a:t>
            </a:r>
          </a:p>
          <a:p>
            <a:pPr>
              <a:lnSpc>
                <a:spcPct val="80000"/>
              </a:lnSpc>
            </a:pPr>
            <a:r>
              <a:rPr lang="en-US" sz="2000" b="1">
                <a:solidFill>
                  <a:srgbClr val="FF0000"/>
                </a:solidFill>
              </a:rPr>
              <a:t>to 3-year</a:t>
            </a:r>
          </a:p>
          <a:p>
            <a:pPr>
              <a:lnSpc>
                <a:spcPct val="80000"/>
              </a:lnSpc>
            </a:pPr>
            <a:r>
              <a:rPr lang="en-US" sz="2000" b="1">
                <a:solidFill>
                  <a:srgbClr val="FF0000"/>
                </a:solidFill>
              </a:rPr>
              <a:t>time frame</a:t>
            </a:r>
          </a:p>
        </p:txBody>
      </p:sp>
      <p:cxnSp>
        <p:nvCxnSpPr>
          <p:cNvPr id="9" name="Straight Arrow Connector 8"/>
          <p:cNvCxnSpPr/>
          <p:nvPr/>
        </p:nvCxnSpPr>
        <p:spPr>
          <a:xfrm flipH="1">
            <a:off x="6154124" y="2593309"/>
            <a:ext cx="434498" cy="491215"/>
          </a:xfrm>
          <a:prstGeom prst="straightConnector1">
            <a:avLst/>
          </a:prstGeom>
          <a:ln w="508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5181600" y="3086811"/>
            <a:ext cx="1244976" cy="1051560"/>
            <a:chOff x="4786879" y="2853377"/>
            <a:chExt cx="1244976" cy="1051560"/>
          </a:xfrm>
        </p:grpSpPr>
        <p:sp>
          <p:nvSpPr>
            <p:cNvPr id="43" name="Oval 42"/>
            <p:cNvSpPr>
              <a:spLocks noChangeAspect="1"/>
            </p:cNvSpPr>
            <p:nvPr/>
          </p:nvSpPr>
          <p:spPr>
            <a:xfrm>
              <a:off x="4903232" y="2853377"/>
              <a:ext cx="1051560" cy="1051560"/>
            </a:xfrm>
            <a:prstGeom prst="ellipse">
              <a:avLst/>
            </a:prstGeom>
            <a:solidFill>
              <a:schemeClr val="bg1"/>
            </a:solid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786879" y="3233088"/>
              <a:ext cx="1244976" cy="297517"/>
            </a:xfrm>
            <a:prstGeom prst="rect">
              <a:avLst/>
            </a:prstGeom>
            <a:noFill/>
          </p:spPr>
          <p:txBody>
            <a:bodyPr wrap="square" rtlCol="0">
              <a:spAutoFit/>
            </a:bodyPr>
            <a:lstStyle/>
            <a:p>
              <a:pPr algn="ctr">
                <a:lnSpc>
                  <a:spcPct val="80000"/>
                </a:lnSpc>
              </a:pPr>
              <a:r>
                <a:rPr lang="en-US" sz="1600" b="1" i="1">
                  <a:solidFill>
                    <a:srgbClr val="FF0000"/>
                  </a:solidFill>
                  <a:latin typeface="Helvetica"/>
                  <a:cs typeface="Helvetica"/>
                </a:rPr>
                <a:t>Challenge</a:t>
              </a:r>
            </a:p>
          </p:txBody>
        </p:sp>
      </p:grpSp>
      <p:sp>
        <p:nvSpPr>
          <p:cNvPr id="76" name="TextBox 75"/>
          <p:cNvSpPr txBox="1"/>
          <p:nvPr/>
        </p:nvSpPr>
        <p:spPr>
          <a:xfrm>
            <a:off x="0" y="266917"/>
            <a:ext cx="9144000" cy="977405"/>
          </a:xfrm>
          <a:prstGeom prst="rect">
            <a:avLst/>
          </a:prstGeom>
          <a:noFill/>
        </p:spPr>
        <p:txBody>
          <a:bodyPr wrap="square" lIns="81994" tIns="40995" rIns="81994" bIns="40995" rtlCol="0">
            <a:spAutoFit/>
          </a:bodyPr>
          <a:lstStyle/>
          <a:p>
            <a:pPr algn="ctr">
              <a:lnSpc>
                <a:spcPct val="90000"/>
              </a:lnSpc>
            </a:pPr>
            <a:r>
              <a:rPr lang="en-US" sz="3200" b="1">
                <a:latin typeface="Helvetica"/>
                <a:cs typeface="Helvetica"/>
              </a:rPr>
              <a:t>THE ROLE OF</a:t>
            </a:r>
          </a:p>
          <a:p>
            <a:pPr algn="ctr">
              <a:lnSpc>
                <a:spcPct val="90000"/>
              </a:lnSpc>
            </a:pPr>
            <a:r>
              <a:rPr lang="en-US" sz="3200" b="1">
                <a:latin typeface="Helvetica"/>
                <a:cs typeface="Helvetica"/>
              </a:rPr>
              <a:t>VALUE STREAM MAPPING</a:t>
            </a:r>
          </a:p>
        </p:txBody>
      </p:sp>
      <p:sp>
        <p:nvSpPr>
          <p:cNvPr id="75" name="TextBox 74"/>
          <p:cNvSpPr txBox="1"/>
          <p:nvPr/>
        </p:nvSpPr>
        <p:spPr>
          <a:xfrm>
            <a:off x="-5513" y="1189281"/>
            <a:ext cx="9149514" cy="451383"/>
          </a:xfrm>
          <a:prstGeom prst="rect">
            <a:avLst/>
          </a:prstGeom>
          <a:noFill/>
        </p:spPr>
        <p:txBody>
          <a:bodyPr wrap="square" lIns="91407" tIns="45704" rIns="91407" bIns="45704" rtlCol="0">
            <a:spAutoFit/>
          </a:bodyPr>
          <a:lstStyle/>
          <a:p>
            <a:pPr algn="ctr">
              <a:lnSpc>
                <a:spcPct val="80000"/>
              </a:lnSpc>
            </a:pPr>
            <a:r>
              <a:rPr lang="en-US" sz="2800" b="1" i="1">
                <a:solidFill>
                  <a:srgbClr val="FF0000"/>
                </a:solidFill>
              </a:rPr>
              <a:t>This is a main intended role for VSM</a:t>
            </a:r>
          </a:p>
        </p:txBody>
      </p:sp>
    </p:spTree>
    <p:extLst>
      <p:ext uri="{BB962C8B-B14F-4D97-AF65-F5344CB8AC3E}">
        <p14:creationId xmlns:p14="http://schemas.microsoft.com/office/powerpoint/2010/main" val="271189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1492975" y="1378974"/>
            <a:ext cx="6098617" cy="4362910"/>
            <a:chOff x="1244600" y="1443907"/>
            <a:chExt cx="7556500" cy="5717367"/>
          </a:xfrm>
        </p:grpSpPr>
        <p:pic>
          <p:nvPicPr>
            <p:cNvPr id="5" name="Picture 4" descr="free-vector-tv-icon_101827_TV_icon.png"/>
            <p:cNvPicPr>
              <a:picLocks/>
            </p:cNvPicPr>
            <p:nvPr/>
          </p:nvPicPr>
          <p:blipFill rotWithShape="1">
            <a:blip r:embed="rId2">
              <a:extLst>
                <a:ext uri="{28A0092B-C50C-407E-A947-70E740481C1C}">
                  <a14:useLocalDpi xmlns:a14="http://schemas.microsoft.com/office/drawing/2010/main" val="0"/>
                </a:ext>
              </a:extLst>
            </a:blip>
            <a:srcRect l="4249" t="13234" r="4738" b="11602"/>
            <a:stretch/>
          </p:blipFill>
          <p:spPr>
            <a:xfrm>
              <a:off x="1244600" y="1443907"/>
              <a:ext cx="7556500" cy="5717367"/>
            </a:xfrm>
            <a:prstGeom prst="rect">
              <a:avLst/>
            </a:prstGeom>
          </p:spPr>
        </p:pic>
        <p:pic>
          <p:nvPicPr>
            <p:cNvPr id="6" name="Picture 5" descr="Screen shot 2013-11-28 at 9.09.38 AM.png"/>
            <p:cNvPicPr>
              <a:picLocks noChangeAspect="1"/>
            </p:cNvPicPr>
            <p:nvPr/>
          </p:nvPicPr>
          <p:blipFill rotWithShape="1">
            <a:blip r:embed="rId3">
              <a:extLst>
                <a:ext uri="{28A0092B-C50C-407E-A947-70E740481C1C}">
                  <a14:useLocalDpi xmlns:a14="http://schemas.microsoft.com/office/drawing/2010/main" val="0"/>
                </a:ext>
              </a:extLst>
            </a:blip>
            <a:srcRect l="6610" r="6919" b="10481"/>
            <a:stretch/>
          </p:blipFill>
          <p:spPr>
            <a:xfrm>
              <a:off x="1739706" y="1882505"/>
              <a:ext cx="6605913" cy="3836063"/>
            </a:xfrm>
            <a:prstGeom prst="rect">
              <a:avLst/>
            </a:prstGeom>
            <a:ln w="38100">
              <a:solidFill>
                <a:schemeClr val="tx1"/>
              </a:solidFill>
            </a:ln>
          </p:spPr>
        </p:pic>
      </p:grpSp>
      <p:sp>
        <p:nvSpPr>
          <p:cNvPr id="11" name="TextBox 10"/>
          <p:cNvSpPr txBox="1"/>
          <p:nvPr/>
        </p:nvSpPr>
        <p:spPr>
          <a:xfrm>
            <a:off x="303046" y="115407"/>
            <a:ext cx="8536157" cy="1328841"/>
          </a:xfrm>
          <a:prstGeom prst="rect">
            <a:avLst/>
          </a:prstGeom>
          <a:noFill/>
        </p:spPr>
        <p:txBody>
          <a:bodyPr wrap="square" lIns="82030" tIns="41015" rIns="82030" bIns="41015" rtlCol="0">
            <a:spAutoFit/>
          </a:bodyPr>
          <a:lstStyle/>
          <a:p>
            <a:pPr algn="ctr">
              <a:lnSpc>
                <a:spcPct val="80000"/>
              </a:lnSpc>
            </a:pPr>
            <a:r>
              <a:rPr lang="en-US" sz="3800" b="1" u="sng"/>
              <a:t>VIDEO 1</a:t>
            </a:r>
            <a:r>
              <a:rPr lang="en-US" sz="3800" b="1"/>
              <a:t>:</a:t>
            </a:r>
          </a:p>
          <a:p>
            <a:pPr algn="ctr">
              <a:lnSpc>
                <a:spcPct val="80000"/>
              </a:lnSpc>
            </a:pPr>
            <a:r>
              <a:rPr lang="en-US" sz="3800" b="1"/>
              <a:t>What We Know About How People Learn  </a:t>
            </a:r>
          </a:p>
          <a:p>
            <a:pPr algn="ctr">
              <a:lnSpc>
                <a:spcPct val="90000"/>
              </a:lnSpc>
            </a:pPr>
            <a:r>
              <a:rPr lang="en-US" sz="2200"/>
              <a:t>(2 minutes)</a:t>
            </a:r>
          </a:p>
        </p:txBody>
      </p:sp>
      <p:sp>
        <p:nvSpPr>
          <p:cNvPr id="7" name="TextBox 6"/>
          <p:cNvSpPr txBox="1"/>
          <p:nvPr/>
        </p:nvSpPr>
        <p:spPr>
          <a:xfrm>
            <a:off x="537593" y="5692733"/>
            <a:ext cx="8104677" cy="852301"/>
          </a:xfrm>
          <a:prstGeom prst="rect">
            <a:avLst/>
          </a:prstGeom>
          <a:noFill/>
        </p:spPr>
        <p:txBody>
          <a:bodyPr wrap="square" lIns="82030" tIns="41015" rIns="82030" bIns="41015" rtlCol="0">
            <a:spAutoFit/>
          </a:bodyPr>
          <a:lstStyle/>
          <a:p>
            <a:pPr algn="ctr"/>
            <a:r>
              <a:rPr lang="en-US" sz="2500" b="1">
                <a:hlinkClick r:id="rId4"/>
              </a:rPr>
              <a:t>https://www.youtube.com/watch?v=ELpfYCZa87g</a:t>
            </a:r>
            <a:endParaRPr lang="en-US" sz="2500" b="1"/>
          </a:p>
          <a:p>
            <a:pPr algn="ctr"/>
            <a:r>
              <a:rPr lang="en-US" sz="2500" b="1"/>
              <a:t>Also available on the IK/CK YouTube Channel</a:t>
            </a:r>
          </a:p>
        </p:txBody>
      </p:sp>
      <p:sp>
        <p:nvSpPr>
          <p:cNvPr id="4" name="Slide Number Placeholder 3"/>
          <p:cNvSpPr>
            <a:spLocks noGrp="1"/>
          </p:cNvSpPr>
          <p:nvPr>
            <p:ph type="sldNum" sz="quarter" idx="12"/>
          </p:nvPr>
        </p:nvSpPr>
        <p:spPr/>
        <p:txBody>
          <a:bodyPr/>
          <a:lstStyle/>
          <a:p>
            <a:fld id="{1254D1E6-34D6-5C4C-A7E3-AB2F6F87675C}" type="slidenum">
              <a:rPr lang="en-US"/>
              <a:pPr/>
              <a:t>41</a:t>
            </a:fld>
            <a:endParaRPr lang="en-US"/>
          </a:p>
        </p:txBody>
      </p:sp>
      <p:pic>
        <p:nvPicPr>
          <p:cNvPr id="8" name="Picture 7" descr="Video-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030">
            <a:off x="434728" y="1274914"/>
            <a:ext cx="894612" cy="928818"/>
          </a:xfrm>
          <a:prstGeom prst="rect">
            <a:avLst/>
          </a:prstGeom>
        </p:spPr>
      </p:pic>
    </p:spTree>
    <p:extLst>
      <p:ext uri="{BB962C8B-B14F-4D97-AF65-F5344CB8AC3E}">
        <p14:creationId xmlns:p14="http://schemas.microsoft.com/office/powerpoint/2010/main" val="959016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303046" y="115407"/>
            <a:ext cx="8536157" cy="1328841"/>
          </a:xfrm>
          <a:prstGeom prst="rect">
            <a:avLst/>
          </a:prstGeom>
          <a:noFill/>
        </p:spPr>
        <p:txBody>
          <a:bodyPr wrap="square" lIns="82030" tIns="41015" rIns="82030" bIns="41015" rtlCol="0">
            <a:spAutoFit/>
          </a:bodyPr>
          <a:lstStyle/>
          <a:p>
            <a:pPr algn="ctr">
              <a:lnSpc>
                <a:spcPct val="80000"/>
              </a:lnSpc>
            </a:pPr>
            <a:r>
              <a:rPr lang="en-US" sz="3800" b="1" u="sng"/>
              <a:t>VIDEO 2</a:t>
            </a:r>
            <a:r>
              <a:rPr lang="en-US" sz="3800" b="1"/>
              <a:t>:</a:t>
            </a:r>
          </a:p>
          <a:p>
            <a:pPr algn="ctr">
              <a:lnSpc>
                <a:spcPct val="80000"/>
              </a:lnSpc>
            </a:pPr>
            <a:r>
              <a:rPr lang="en-US" sz="3800" b="1"/>
              <a:t>Practicing in Small Steps  </a:t>
            </a:r>
          </a:p>
          <a:p>
            <a:pPr algn="ctr">
              <a:lnSpc>
                <a:spcPct val="90000"/>
              </a:lnSpc>
            </a:pPr>
            <a:r>
              <a:rPr lang="en-US" sz="2200"/>
              <a:t>(4 minutes)</a:t>
            </a:r>
          </a:p>
        </p:txBody>
      </p:sp>
      <p:sp>
        <p:nvSpPr>
          <p:cNvPr id="4" name="Slide Number Placeholder 3"/>
          <p:cNvSpPr>
            <a:spLocks noGrp="1"/>
          </p:cNvSpPr>
          <p:nvPr>
            <p:ph type="sldNum" sz="quarter" idx="12"/>
          </p:nvPr>
        </p:nvSpPr>
        <p:spPr/>
        <p:txBody>
          <a:bodyPr/>
          <a:lstStyle/>
          <a:p>
            <a:fld id="{1254D1E6-34D6-5C4C-A7E3-AB2F6F87675C}" type="slidenum">
              <a:rPr lang="en-US"/>
              <a:pPr/>
              <a:t>42</a:t>
            </a:fld>
            <a:endParaRPr lang="en-US"/>
          </a:p>
        </p:txBody>
      </p:sp>
      <p:pic>
        <p:nvPicPr>
          <p:cNvPr id="8" name="Picture 7" descr="Video-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55030">
            <a:off x="434728" y="1274914"/>
            <a:ext cx="894612" cy="928818"/>
          </a:xfrm>
          <a:prstGeom prst="rect">
            <a:avLst/>
          </a:prstGeom>
        </p:spPr>
      </p:pic>
      <p:sp>
        <p:nvSpPr>
          <p:cNvPr id="10" name="TextBox 9"/>
          <p:cNvSpPr txBox="1"/>
          <p:nvPr/>
        </p:nvSpPr>
        <p:spPr>
          <a:xfrm>
            <a:off x="525263" y="5474528"/>
            <a:ext cx="8104677" cy="852301"/>
          </a:xfrm>
          <a:prstGeom prst="rect">
            <a:avLst/>
          </a:prstGeom>
          <a:noFill/>
        </p:spPr>
        <p:txBody>
          <a:bodyPr wrap="square" lIns="82030" tIns="41015" rIns="82030" bIns="41015" rtlCol="0">
            <a:spAutoFit/>
          </a:bodyPr>
          <a:lstStyle/>
          <a:p>
            <a:pPr algn="ctr"/>
            <a:r>
              <a:rPr lang="en-US" sz="2500" b="1">
                <a:hlinkClick r:id="rId3"/>
              </a:rPr>
              <a:t>https://www.youtube.com/watch?v=cfAQ8oJIGoA</a:t>
            </a:r>
            <a:endParaRPr lang="en-US" sz="2500" b="1"/>
          </a:p>
          <a:p>
            <a:pPr algn="ctr"/>
            <a:r>
              <a:rPr lang="en-US" sz="2500" b="1"/>
              <a:t>Also available on the IK/CK YouTube Channel</a:t>
            </a:r>
          </a:p>
        </p:txBody>
      </p:sp>
      <p:grpSp>
        <p:nvGrpSpPr>
          <p:cNvPr id="12" name="Group 11"/>
          <p:cNvGrpSpPr/>
          <p:nvPr/>
        </p:nvGrpSpPr>
        <p:grpSpPr>
          <a:xfrm>
            <a:off x="1838215" y="1468994"/>
            <a:ext cx="5436309" cy="3984136"/>
            <a:chOff x="1492972" y="1378974"/>
            <a:chExt cx="5436309" cy="3984136"/>
          </a:xfrm>
        </p:grpSpPr>
        <p:pic>
          <p:nvPicPr>
            <p:cNvPr id="13" name="Picture 12" descr="free-vector-tv-icon_101827_TV_icon.png"/>
            <p:cNvPicPr>
              <a:picLocks/>
            </p:cNvPicPr>
            <p:nvPr/>
          </p:nvPicPr>
          <p:blipFill rotWithShape="1">
            <a:blip r:embed="rId4">
              <a:extLst>
                <a:ext uri="{28A0092B-C50C-407E-A947-70E740481C1C}">
                  <a14:useLocalDpi xmlns:a14="http://schemas.microsoft.com/office/drawing/2010/main" val="0"/>
                </a:ext>
              </a:extLst>
            </a:blip>
            <a:srcRect l="4249" t="13234" r="4738" b="11602"/>
            <a:stretch/>
          </p:blipFill>
          <p:spPr>
            <a:xfrm>
              <a:off x="1492972" y="1378974"/>
              <a:ext cx="5436309" cy="3984136"/>
            </a:xfrm>
            <a:prstGeom prst="rect">
              <a:avLst/>
            </a:prstGeom>
          </p:spPr>
        </p:pic>
        <p:pic>
          <p:nvPicPr>
            <p:cNvPr id="14" name="Picture 13" descr="BJ Fogg Thum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557" y="1713667"/>
              <a:ext cx="4660643" cy="2617988"/>
            </a:xfrm>
            <a:prstGeom prst="rect">
              <a:avLst/>
            </a:prstGeom>
            <a:ln w="38100">
              <a:solidFill>
                <a:schemeClr val="tx1"/>
              </a:solidFill>
            </a:ln>
          </p:spPr>
        </p:pic>
      </p:grpSp>
    </p:spTree>
    <p:extLst>
      <p:ext uri="{BB962C8B-B14F-4D97-AF65-F5344CB8AC3E}">
        <p14:creationId xmlns:p14="http://schemas.microsoft.com/office/powerpoint/2010/main" val="1320114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0927" y="984457"/>
            <a:ext cx="5304595" cy="5413520"/>
          </a:xfrm>
          <a:prstGeom prst="rect">
            <a:avLst/>
          </a:prstGeom>
          <a:noFill/>
        </p:spPr>
        <p:txBody>
          <a:bodyPr wrap="square" lIns="82030" tIns="41015" rIns="82030" bIns="41015" rtlCol="0">
            <a:spAutoFit/>
          </a:bodyPr>
          <a:lstStyle/>
          <a:p>
            <a:pPr marL="342780" indent="-342780">
              <a:lnSpc>
                <a:spcPct val="80000"/>
              </a:lnSpc>
              <a:buFont typeface="Wingdings" charset="2"/>
              <a:buChar char="q"/>
            </a:pPr>
            <a:r>
              <a:rPr lang="en-US" sz="2400" b="1"/>
              <a:t>Itʼs practice designed specifically to improve performance over time.</a:t>
            </a:r>
          </a:p>
          <a:p>
            <a:pPr marL="342780" indent="-342780">
              <a:lnSpc>
                <a:spcPct val="80000"/>
              </a:lnSpc>
              <a:buFont typeface="Wingdings" charset="2"/>
              <a:buChar char="q"/>
            </a:pPr>
            <a:endParaRPr lang="en-US" sz="1600" b="1"/>
          </a:p>
          <a:p>
            <a:pPr marL="342780" indent="-342780">
              <a:lnSpc>
                <a:spcPct val="80000"/>
              </a:lnSpc>
              <a:buFont typeface="Wingdings" charset="2"/>
              <a:buChar char="q"/>
            </a:pPr>
            <a:r>
              <a:rPr lang="en-US" sz="2400" b="1"/>
              <a:t>Itʼs practice that involves continual evaluation of your weaknesses and targeting specific weaknesses, rather than repeatedly doing what you already know how to do.</a:t>
            </a:r>
          </a:p>
          <a:p>
            <a:pPr marL="342780" indent="-342780">
              <a:lnSpc>
                <a:spcPct val="80000"/>
              </a:lnSpc>
              <a:buFont typeface="Wingdings" charset="2"/>
              <a:buChar char="q"/>
            </a:pPr>
            <a:endParaRPr lang="en-US" sz="1600" b="1"/>
          </a:p>
          <a:p>
            <a:pPr marL="342780" indent="-342780">
              <a:lnSpc>
                <a:spcPct val="80000"/>
              </a:lnSpc>
              <a:buFont typeface="Wingdings" charset="2"/>
              <a:buChar char="q"/>
            </a:pPr>
            <a:r>
              <a:rPr lang="en-US" sz="2400" b="1"/>
              <a:t>Itʼs practice that requires a coach. Observation and specific feedback on your current performance is critical to understanding what to work on and acquiring new skill.</a:t>
            </a:r>
          </a:p>
          <a:p>
            <a:pPr marL="342780" indent="-342780">
              <a:lnSpc>
                <a:spcPct val="80000"/>
              </a:lnSpc>
              <a:buFont typeface="Wingdings" charset="2"/>
              <a:buChar char="q"/>
            </a:pPr>
            <a:endParaRPr lang="en-US" sz="1600" b="1"/>
          </a:p>
          <a:p>
            <a:pPr marL="342780" indent="-342780">
              <a:lnSpc>
                <a:spcPct val="80000"/>
              </a:lnSpc>
              <a:buFont typeface="Wingdings" charset="2"/>
              <a:buChar char="q"/>
            </a:pPr>
            <a:r>
              <a:rPr lang="en-US" sz="2400" b="1"/>
              <a:t>Itʼs practice where you donʼt move on to the next part of the routine youʼre trying to learn until you master the part youʼre currently working on.</a:t>
            </a:r>
            <a:endParaRPr lang="en-US" sz="2400" b="1" dirty="0"/>
          </a:p>
        </p:txBody>
      </p:sp>
      <p:sp>
        <p:nvSpPr>
          <p:cNvPr id="6" name="TextBox 5"/>
          <p:cNvSpPr txBox="1"/>
          <p:nvPr/>
        </p:nvSpPr>
        <p:spPr>
          <a:xfrm>
            <a:off x="260729" y="238669"/>
            <a:ext cx="8653588" cy="636857"/>
          </a:xfrm>
          <a:prstGeom prst="rect">
            <a:avLst/>
          </a:prstGeom>
          <a:noFill/>
        </p:spPr>
        <p:txBody>
          <a:bodyPr wrap="square" lIns="82030" tIns="41015" rIns="82030" bIns="41015" rtlCol="0">
            <a:spAutoFit/>
          </a:bodyPr>
          <a:lstStyle/>
          <a:p>
            <a:pPr algn="ctr"/>
            <a:r>
              <a:rPr lang="en-US" sz="3600" b="1"/>
              <a:t>WHAT IS “DELIBERATE PRACTICE”?</a:t>
            </a:r>
          </a:p>
        </p:txBody>
      </p:sp>
      <p:sp>
        <p:nvSpPr>
          <p:cNvPr id="3" name="Footer Placeholder 2"/>
          <p:cNvSpPr>
            <a:spLocks noGrp="1"/>
          </p:cNvSpPr>
          <p:nvPr>
            <p:ph type="ftr" sz="quarter" idx="11"/>
          </p:nvPr>
        </p:nvSpPr>
        <p:spPr/>
        <p:txBody>
          <a:bodyPr/>
          <a:lstStyle/>
          <a:p>
            <a:r>
              <a:rPr lang="en-US"/>
              <a:t>By Mike Rother</a:t>
            </a:r>
          </a:p>
        </p:txBody>
      </p:sp>
      <p:pic>
        <p:nvPicPr>
          <p:cNvPr id="2" name="Picture 1" descr="Deliberate Pract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13" y="1586606"/>
            <a:ext cx="3135855" cy="2933541"/>
          </a:xfrm>
          <a:prstGeom prst="rect">
            <a:avLst/>
          </a:prstGeom>
        </p:spPr>
      </p:pic>
      <p:sp>
        <p:nvSpPr>
          <p:cNvPr id="4" name="Slide Number Placeholder 3"/>
          <p:cNvSpPr>
            <a:spLocks noGrp="1"/>
          </p:cNvSpPr>
          <p:nvPr>
            <p:ph type="sldNum" sz="quarter" idx="12"/>
          </p:nvPr>
        </p:nvSpPr>
        <p:spPr/>
        <p:txBody>
          <a:bodyPr/>
          <a:lstStyle/>
          <a:p>
            <a:fld id="{1254D1E6-34D6-5C4C-A7E3-AB2F6F87675C}" type="slidenum">
              <a:rPr lang="en-US"/>
              <a:pPr/>
              <a:t>43</a:t>
            </a:fld>
            <a:endParaRPr lang="en-US"/>
          </a:p>
        </p:txBody>
      </p:sp>
    </p:spTree>
    <p:extLst>
      <p:ext uri="{BB962C8B-B14F-4D97-AF65-F5344CB8AC3E}">
        <p14:creationId xmlns:p14="http://schemas.microsoft.com/office/powerpoint/2010/main" val="3427526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1321" y="1264841"/>
            <a:ext cx="5551941" cy="4404527"/>
          </a:xfrm>
          <a:prstGeom prst="rect">
            <a:avLst/>
          </a:prstGeom>
          <a:noFill/>
        </p:spPr>
        <p:txBody>
          <a:bodyPr wrap="square" lIns="82030" tIns="41015" rIns="82030" bIns="41015" rtlCol="0">
            <a:spAutoFit/>
          </a:bodyPr>
          <a:lstStyle/>
          <a:p>
            <a:pPr marL="205074" indent="-205074">
              <a:lnSpc>
                <a:spcPct val="80000"/>
              </a:lnSpc>
              <a:buFont typeface="Arial"/>
              <a:buChar char="•"/>
            </a:pPr>
            <a:r>
              <a:rPr lang="en-US" sz="2500" b="1" dirty="0"/>
              <a:t>Any complex performance requires skill.</a:t>
            </a:r>
          </a:p>
          <a:p>
            <a:pPr marL="205074" indent="-205074">
              <a:lnSpc>
                <a:spcPct val="80000"/>
              </a:lnSpc>
              <a:buFont typeface="Arial"/>
              <a:buChar char="•"/>
            </a:pPr>
            <a:endParaRPr lang="en-US" sz="2500" b="1" dirty="0"/>
          </a:p>
          <a:p>
            <a:pPr marL="205074" indent="-205074">
              <a:lnSpc>
                <a:spcPct val="80000"/>
              </a:lnSpc>
              <a:buFont typeface="Arial"/>
              <a:buChar char="•"/>
            </a:pPr>
            <a:r>
              <a:rPr lang="en-US" sz="2500" b="1" dirty="0"/>
              <a:t>We develop new skill through practice.</a:t>
            </a:r>
          </a:p>
          <a:p>
            <a:pPr marL="205074" indent="-205074">
              <a:lnSpc>
                <a:spcPct val="80000"/>
              </a:lnSpc>
              <a:buFont typeface="Arial"/>
              <a:buChar char="•"/>
            </a:pPr>
            <a:endParaRPr lang="en-US" sz="2500" b="1" dirty="0"/>
          </a:p>
          <a:p>
            <a:pPr marL="205074" indent="-205074">
              <a:lnSpc>
                <a:spcPct val="80000"/>
              </a:lnSpc>
              <a:buFont typeface="Arial"/>
              <a:buChar char="•"/>
            </a:pPr>
            <a:r>
              <a:rPr lang="en-US" sz="2500" b="1" dirty="0"/>
              <a:t>Long time-gaps between practice sessions diminishes the effectiveness of practice.  </a:t>
            </a:r>
            <a:r>
              <a:rPr lang="en-US" sz="2500" b="1" u="sng" dirty="0"/>
              <a:t>Daily</a:t>
            </a:r>
            <a:r>
              <a:rPr lang="en-US" sz="2500" b="1" dirty="0"/>
              <a:t> often seems to be a good frequency.</a:t>
            </a:r>
          </a:p>
          <a:p>
            <a:pPr marL="205074" indent="-205074">
              <a:lnSpc>
                <a:spcPct val="80000"/>
              </a:lnSpc>
              <a:buFont typeface="Arial"/>
              <a:buChar char="•"/>
            </a:pPr>
            <a:endParaRPr lang="en-US" sz="2500" b="1" dirty="0"/>
          </a:p>
          <a:p>
            <a:pPr marL="205074" indent="-205074">
              <a:lnSpc>
                <a:spcPct val="80000"/>
              </a:lnSpc>
              <a:buFont typeface="Arial"/>
              <a:buChar char="•"/>
            </a:pPr>
            <a:r>
              <a:rPr lang="en-US" sz="2500" b="1" dirty="0"/>
              <a:t>We are not good at self-feedback to understand where we are deviating from good practice and need corrective action.</a:t>
            </a:r>
          </a:p>
        </p:txBody>
      </p:sp>
      <p:sp>
        <p:nvSpPr>
          <p:cNvPr id="6" name="TextBox 5"/>
          <p:cNvSpPr txBox="1"/>
          <p:nvPr/>
        </p:nvSpPr>
        <p:spPr>
          <a:xfrm>
            <a:off x="260729" y="277153"/>
            <a:ext cx="8653588" cy="636857"/>
          </a:xfrm>
          <a:prstGeom prst="rect">
            <a:avLst/>
          </a:prstGeom>
          <a:noFill/>
        </p:spPr>
        <p:txBody>
          <a:bodyPr wrap="square" lIns="82030" tIns="41015" rIns="82030" bIns="41015" rtlCol="0">
            <a:spAutoFit/>
          </a:bodyPr>
          <a:lstStyle/>
          <a:p>
            <a:pPr algn="ctr"/>
            <a:r>
              <a:rPr lang="en-US" sz="3600" b="1"/>
              <a:t>A FEW SKILL-DEVELOPMENT BASICS</a:t>
            </a:r>
          </a:p>
        </p:txBody>
      </p:sp>
      <p:pic>
        <p:nvPicPr>
          <p:cNvPr id="8" name="Picture 7" descr="Brain Pumping Iron.jp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372209" y="1724296"/>
            <a:ext cx="2695812" cy="2616523"/>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2" name="Slide Number Placeholder 1"/>
          <p:cNvSpPr>
            <a:spLocks noGrp="1"/>
          </p:cNvSpPr>
          <p:nvPr>
            <p:ph type="sldNum" sz="quarter" idx="12"/>
          </p:nvPr>
        </p:nvSpPr>
        <p:spPr/>
        <p:txBody>
          <a:bodyPr/>
          <a:lstStyle/>
          <a:p>
            <a:fld id="{1254D1E6-34D6-5C4C-A7E3-AB2F6F87675C}" type="slidenum">
              <a:rPr lang="en-US"/>
              <a:pPr/>
              <a:t>44</a:t>
            </a:fld>
            <a:endParaRPr lang="en-US"/>
          </a:p>
        </p:txBody>
      </p:sp>
    </p:spTree>
    <p:extLst>
      <p:ext uri="{BB962C8B-B14F-4D97-AF65-F5344CB8AC3E}">
        <p14:creationId xmlns:p14="http://schemas.microsoft.com/office/powerpoint/2010/main" val="4023194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b Hea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85" y="1437518"/>
            <a:ext cx="2595008" cy="1677463"/>
          </a:xfrm>
          <a:prstGeom prst="rect">
            <a:avLst/>
          </a:prstGeom>
          <a:ln w="25400">
            <a:solidFill>
              <a:schemeClr val="tx1"/>
            </a:solidFill>
          </a:ln>
        </p:spPr>
      </p:pic>
      <p:sp>
        <p:nvSpPr>
          <p:cNvPr id="7" name="TextBox 6"/>
          <p:cNvSpPr txBox="1"/>
          <p:nvPr/>
        </p:nvSpPr>
        <p:spPr>
          <a:xfrm>
            <a:off x="3217884" y="1279994"/>
            <a:ext cx="5603842" cy="3440958"/>
          </a:xfrm>
          <a:prstGeom prst="rect">
            <a:avLst/>
          </a:prstGeom>
          <a:noFill/>
        </p:spPr>
        <p:txBody>
          <a:bodyPr wrap="square" lIns="82030" tIns="41015" rIns="82030" bIns="41015" rtlCol="0">
            <a:spAutoFit/>
          </a:bodyPr>
          <a:lstStyle/>
          <a:p>
            <a:pPr>
              <a:lnSpc>
                <a:spcPct val="90000"/>
              </a:lnSpc>
            </a:pPr>
            <a:r>
              <a:rPr lang="en-US" sz="2500" b="1" dirty="0"/>
              <a:t>‘Continuous’ means many minds engaged in improving their processes, and daily cycles of experimentation.</a:t>
            </a:r>
          </a:p>
          <a:p>
            <a:pPr>
              <a:lnSpc>
                <a:spcPct val="90000"/>
              </a:lnSpc>
            </a:pPr>
            <a:endParaRPr lang="en-US" sz="1300" b="1" dirty="0"/>
          </a:p>
          <a:p>
            <a:pPr>
              <a:lnSpc>
                <a:spcPct val="90000"/>
              </a:lnSpc>
            </a:pPr>
            <a:r>
              <a:rPr lang="en-US" sz="2500" b="1" dirty="0"/>
              <a:t>Yet our existing work routines rarely include improvement.</a:t>
            </a:r>
          </a:p>
          <a:p>
            <a:pPr>
              <a:lnSpc>
                <a:spcPct val="90000"/>
              </a:lnSpc>
            </a:pPr>
            <a:endParaRPr lang="en-US" sz="2900" b="1" dirty="0"/>
          </a:p>
          <a:p>
            <a:pPr>
              <a:lnSpc>
                <a:spcPct val="90000"/>
              </a:lnSpc>
            </a:pPr>
            <a:r>
              <a:rPr lang="en-US" sz="2500" b="1" dirty="0">
                <a:solidFill>
                  <a:srgbClr val="FF0000"/>
                </a:solidFill>
              </a:rPr>
              <a:t>Systematically and scientifically </a:t>
            </a:r>
            <a:br>
              <a:rPr lang="en-US" sz="2500" b="1" dirty="0">
                <a:solidFill>
                  <a:srgbClr val="FF0000"/>
                </a:solidFill>
              </a:rPr>
            </a:br>
            <a:r>
              <a:rPr lang="en-US" sz="2500" b="1" dirty="0">
                <a:solidFill>
                  <a:srgbClr val="FF0000"/>
                </a:solidFill>
              </a:rPr>
              <a:t>improving processes is a complex</a:t>
            </a:r>
          </a:p>
          <a:p>
            <a:pPr>
              <a:lnSpc>
                <a:spcPct val="90000"/>
              </a:lnSpc>
            </a:pPr>
            <a:r>
              <a:rPr lang="en-US" sz="2500" b="1" dirty="0">
                <a:solidFill>
                  <a:srgbClr val="FF0000"/>
                </a:solidFill>
              </a:rPr>
              <a:t>skill set we are not naturally good at!</a:t>
            </a:r>
          </a:p>
        </p:txBody>
      </p:sp>
      <p:sp>
        <p:nvSpPr>
          <p:cNvPr id="5" name="TextBox 4"/>
          <p:cNvSpPr txBox="1"/>
          <p:nvPr/>
        </p:nvSpPr>
        <p:spPr>
          <a:xfrm>
            <a:off x="688535" y="5090275"/>
            <a:ext cx="7796921" cy="1168798"/>
          </a:xfrm>
          <a:prstGeom prst="rect">
            <a:avLst/>
          </a:prstGeom>
          <a:noFill/>
        </p:spPr>
        <p:txBody>
          <a:bodyPr wrap="square" lIns="82030" tIns="41015" rIns="82030" bIns="41015" rtlCol="0">
            <a:spAutoFit/>
          </a:bodyPr>
          <a:lstStyle/>
          <a:p>
            <a:pPr algn="ctr">
              <a:lnSpc>
                <a:spcPct val="80000"/>
              </a:lnSpc>
            </a:pPr>
            <a:r>
              <a:rPr lang="en-US" sz="2900" b="1" i="1" dirty="0"/>
              <a:t>We can learn systematic, scientific improvement through deliberate practice of the</a:t>
            </a:r>
          </a:p>
          <a:p>
            <a:pPr algn="ctr">
              <a:lnSpc>
                <a:spcPct val="80000"/>
              </a:lnSpc>
            </a:pPr>
            <a:r>
              <a:rPr lang="en-US" sz="2900" b="1" i="1" dirty="0"/>
              <a:t>Improvement </a:t>
            </a:r>
            <a:r>
              <a:rPr lang="en-US" sz="2900" b="1" i="1" dirty="0" err="1"/>
              <a:t>Kata routines</a:t>
            </a:r>
            <a:endParaRPr lang="en-US" sz="2500" b="1" i="1" dirty="0"/>
          </a:p>
        </p:txBody>
      </p:sp>
      <p:sp>
        <p:nvSpPr>
          <p:cNvPr id="4" name="TextBox 3"/>
          <p:cNvSpPr txBox="1"/>
          <p:nvPr/>
        </p:nvSpPr>
        <p:spPr>
          <a:xfrm>
            <a:off x="291440" y="228551"/>
            <a:ext cx="8530285" cy="987722"/>
          </a:xfrm>
          <a:prstGeom prst="rect">
            <a:avLst/>
          </a:prstGeom>
          <a:noFill/>
        </p:spPr>
        <p:txBody>
          <a:bodyPr wrap="square" lIns="82030" tIns="41015" rIns="82030" bIns="41015" rtlCol="0">
            <a:spAutoFit/>
          </a:bodyPr>
          <a:lstStyle/>
          <a:p>
            <a:pPr algn="ctr">
              <a:lnSpc>
                <a:spcPct val="80000"/>
              </a:lnSpc>
            </a:pPr>
            <a:r>
              <a:rPr lang="en-US" sz="3600" b="1" dirty="0"/>
              <a:t>WHY KATA FOR</a:t>
            </a:r>
          </a:p>
          <a:p>
            <a:pPr algn="ctr">
              <a:lnSpc>
                <a:spcPct val="80000"/>
              </a:lnSpc>
            </a:pPr>
            <a:r>
              <a:rPr lang="en-US" sz="3600" b="1" dirty="0"/>
              <a:t>CONTINUOUS IMPROVEMENT?</a:t>
            </a:r>
          </a:p>
        </p:txBody>
      </p:sp>
      <p:pic>
        <p:nvPicPr>
          <p:cNvPr id="10" name="Picture 9" descr="Screen Shot 2014-07-13 at 3.29.00 PM.png"/>
          <p:cNvPicPr>
            <a:picLocks noChangeAspect="1"/>
          </p:cNvPicPr>
          <p:nvPr/>
        </p:nvPicPr>
        <p:blipFill>
          <a:blip r:embed="rId3"/>
          <a:stretch>
            <a:fillRect/>
          </a:stretch>
        </p:blipFill>
        <p:spPr>
          <a:xfrm>
            <a:off x="527946" y="3380451"/>
            <a:ext cx="2349486" cy="1505410"/>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45</a:t>
            </a:fld>
            <a:endParaRPr lang="en-US"/>
          </a:p>
        </p:txBody>
      </p:sp>
    </p:spTree>
    <p:extLst>
      <p:ext uri="{BB962C8B-B14F-4D97-AF65-F5344CB8AC3E}">
        <p14:creationId xmlns:p14="http://schemas.microsoft.com/office/powerpoint/2010/main" val="1033616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391" y="356342"/>
            <a:ext cx="8454503" cy="997142"/>
          </a:xfrm>
          <a:prstGeom prst="rect">
            <a:avLst/>
          </a:prstGeom>
          <a:noFill/>
        </p:spPr>
        <p:txBody>
          <a:bodyPr wrap="square" lIns="91354" tIns="45678" rIns="91354" bIns="45678" rtlCol="0">
            <a:spAutoFit/>
          </a:bodyPr>
          <a:lstStyle/>
          <a:p>
            <a:pPr algn="ctr">
              <a:lnSpc>
                <a:spcPct val="80000"/>
              </a:lnSpc>
            </a:pPr>
            <a:r>
              <a:rPr lang="en-US" sz="3600" b="1"/>
              <a:t>THE IK &amp; CK INCLUDE</a:t>
            </a:r>
          </a:p>
          <a:p>
            <a:pPr algn="ctr">
              <a:lnSpc>
                <a:spcPct val="80000"/>
              </a:lnSpc>
            </a:pPr>
            <a:r>
              <a:rPr lang="en-US" sz="3600" b="1"/>
              <a:t>PRACTICE ROUTINES</a:t>
            </a:r>
          </a:p>
        </p:txBody>
      </p:sp>
      <p:sp>
        <p:nvSpPr>
          <p:cNvPr id="8" name="TextBox 7"/>
          <p:cNvSpPr txBox="1"/>
          <p:nvPr/>
        </p:nvSpPr>
        <p:spPr>
          <a:xfrm>
            <a:off x="2606539" y="1457535"/>
            <a:ext cx="6352284" cy="2757593"/>
          </a:xfrm>
          <a:prstGeom prst="rect">
            <a:avLst/>
          </a:prstGeom>
          <a:noFill/>
        </p:spPr>
        <p:txBody>
          <a:bodyPr wrap="square" lIns="91354" tIns="45678" rIns="91354" bIns="45678" rtlCol="0">
            <a:spAutoFit/>
          </a:bodyPr>
          <a:lstStyle/>
          <a:p>
            <a:pPr>
              <a:lnSpc>
                <a:spcPct val="90000"/>
              </a:lnSpc>
            </a:pPr>
            <a:r>
              <a:rPr lang="en-US" sz="2400" b="1"/>
              <a:t>The Improvement Kata &amp; Coaching Kata don't just model a way of working, they also include </a:t>
            </a:r>
            <a:r>
              <a:rPr lang="en-US" sz="2400" b="1" i="1"/>
              <a:t>structured practice routines</a:t>
            </a:r>
            <a:r>
              <a:rPr lang="en-US" sz="2400" b="1"/>
              <a:t> for each step, to make their pattern teachable and transferrable.  Coached practice of these routines, especially at the start, is a way to build improvement capability into an organization and make effective empowerment possible.</a:t>
            </a:r>
          </a:p>
        </p:txBody>
      </p:sp>
      <p:grpSp>
        <p:nvGrpSpPr>
          <p:cNvPr id="11" name="Group 10"/>
          <p:cNvGrpSpPr/>
          <p:nvPr/>
        </p:nvGrpSpPr>
        <p:grpSpPr>
          <a:xfrm>
            <a:off x="381000" y="1586387"/>
            <a:ext cx="2125647" cy="2129148"/>
            <a:chOff x="413646" y="3909317"/>
            <a:chExt cx="2338212" cy="2413034"/>
          </a:xfrm>
        </p:grpSpPr>
        <p:pic>
          <p:nvPicPr>
            <p:cNvPr id="9" name="Picture 8" descr="Puzzle Pieces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46" y="3909317"/>
              <a:ext cx="2269760" cy="2413034"/>
            </a:xfrm>
            <a:prstGeom prst="rect">
              <a:avLst/>
            </a:prstGeom>
          </p:spPr>
        </p:pic>
        <p:sp>
          <p:nvSpPr>
            <p:cNvPr id="10" name="TextBox 9"/>
            <p:cNvSpPr txBox="1"/>
            <p:nvPr/>
          </p:nvSpPr>
          <p:spPr>
            <a:xfrm>
              <a:off x="1299509" y="3923429"/>
              <a:ext cx="1452349" cy="635252"/>
            </a:xfrm>
            <a:prstGeom prst="rect">
              <a:avLst/>
            </a:prstGeom>
            <a:noFill/>
          </p:spPr>
          <p:txBody>
            <a:bodyPr wrap="square" rtlCol="0">
              <a:spAutoFit/>
            </a:bodyPr>
            <a:lstStyle/>
            <a:p>
              <a:pPr>
                <a:lnSpc>
                  <a:spcPts val="1795"/>
                </a:lnSpc>
              </a:pPr>
              <a:r>
                <a:rPr lang="en-US" b="1"/>
                <a:t>Practical</a:t>
              </a:r>
            </a:p>
            <a:p>
              <a:pPr>
                <a:lnSpc>
                  <a:spcPts val="1795"/>
                </a:lnSpc>
              </a:pPr>
              <a:r>
                <a:rPr lang="en-US" b="1"/>
                <a:t>Application</a:t>
              </a:r>
            </a:p>
          </p:txBody>
        </p:sp>
      </p:grpSp>
      <p:sp>
        <p:nvSpPr>
          <p:cNvPr id="13" name="TextBox 12"/>
          <p:cNvSpPr txBox="1"/>
          <p:nvPr/>
        </p:nvSpPr>
        <p:spPr>
          <a:xfrm>
            <a:off x="873252" y="4363174"/>
            <a:ext cx="7738091" cy="1428029"/>
          </a:xfrm>
          <a:prstGeom prst="rect">
            <a:avLst/>
          </a:prstGeom>
          <a:noFill/>
        </p:spPr>
        <p:txBody>
          <a:bodyPr wrap="square" lIns="91354" tIns="45678" rIns="91354" bIns="45678" rtlCol="0">
            <a:spAutoFit/>
          </a:bodyPr>
          <a:lstStyle/>
          <a:p>
            <a:pPr>
              <a:lnSpc>
                <a:spcPct val="90000"/>
              </a:lnSpc>
            </a:pPr>
            <a:r>
              <a:rPr lang="en-US" sz="2400" b="1" dirty="0"/>
              <a:t>A team or organization that’s pursuing continuous improvement will do well to use some structured practice routines -- </a:t>
            </a:r>
            <a:r>
              <a:rPr lang="en-US" sz="2400" b="1" dirty="0" err="1"/>
              <a:t>Kata</a:t>
            </a:r>
            <a:r>
              <a:rPr lang="en-US" sz="2400" b="1" dirty="0"/>
              <a:t> -- for developing new behavior, habits and culture, especially at the beginning.</a:t>
            </a:r>
            <a:endParaRPr lang="en-US" sz="2000" b="1" dirty="0"/>
          </a:p>
        </p:txBody>
      </p:sp>
      <p:sp>
        <p:nvSpPr>
          <p:cNvPr id="14"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46</a:t>
            </a:fld>
            <a:endParaRPr lang="en-US"/>
          </a:p>
        </p:txBody>
      </p:sp>
    </p:spTree>
    <p:extLst>
      <p:ext uri="{BB962C8B-B14F-4D97-AF65-F5344CB8AC3E}">
        <p14:creationId xmlns:p14="http://schemas.microsoft.com/office/powerpoint/2010/main" val="2692837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753100" y="4400286"/>
            <a:ext cx="1841500" cy="844814"/>
          </a:xfrm>
          <a:prstGeom prst="rect">
            <a:avLst/>
          </a:prstGeom>
          <a:noFill/>
        </p:spPr>
        <p:txBody>
          <a:bodyPr wrap="square" lIns="91407" tIns="45704" rIns="91407" bIns="45704" rtlCol="0">
            <a:spAutoFit/>
          </a:bodyPr>
          <a:lstStyle/>
          <a:p>
            <a:pPr>
              <a:lnSpc>
                <a:spcPct val="90000"/>
              </a:lnSpc>
            </a:pPr>
            <a:r>
              <a:rPr lang="en-US" b="1">
                <a:solidFill>
                  <a:srgbClr val="000000"/>
                </a:solidFill>
                <a:latin typeface="Helvetica"/>
                <a:cs typeface="Helvetica"/>
              </a:rPr>
              <a:t>START PRACTICING</a:t>
            </a:r>
          </a:p>
          <a:p>
            <a:pPr>
              <a:lnSpc>
                <a:spcPct val="90000"/>
              </a:lnSpc>
            </a:pPr>
            <a:r>
              <a:rPr lang="en-US" b="1">
                <a:solidFill>
                  <a:srgbClr val="000000"/>
                </a:solidFill>
                <a:latin typeface="Helvetica"/>
                <a:cs typeface="Helvetica"/>
              </a:rPr>
              <a:t>THESE</a:t>
            </a:r>
            <a:endParaRPr lang="en-US" sz="1400" b="1">
              <a:solidFill>
                <a:srgbClr val="000000"/>
              </a:solidFill>
              <a:latin typeface="Helvetica"/>
              <a:cs typeface="Helvetica"/>
            </a:endParaRPr>
          </a:p>
        </p:txBody>
      </p:sp>
      <p:sp>
        <p:nvSpPr>
          <p:cNvPr id="51" name="TextBox 50"/>
          <p:cNvSpPr txBox="1"/>
          <p:nvPr/>
        </p:nvSpPr>
        <p:spPr>
          <a:xfrm>
            <a:off x="756530" y="4320728"/>
            <a:ext cx="2121760" cy="1065901"/>
          </a:xfrm>
          <a:prstGeom prst="rect">
            <a:avLst/>
          </a:prstGeom>
          <a:noFill/>
        </p:spPr>
        <p:txBody>
          <a:bodyPr wrap="square" lIns="91407" tIns="45704" rIns="91407" bIns="45704" rtlCol="0">
            <a:spAutoFit/>
          </a:bodyPr>
          <a:lstStyle/>
          <a:p>
            <a:pPr algn="ctr">
              <a:lnSpc>
                <a:spcPct val="85000"/>
              </a:lnSpc>
            </a:pPr>
            <a:r>
              <a:rPr lang="en-US" b="1">
                <a:solidFill>
                  <a:srgbClr val="000000"/>
                </a:solidFill>
                <a:latin typeface="Helvetica"/>
                <a:cs typeface="Helvetica"/>
              </a:rPr>
              <a:t>The Coaching Kata Practice Routines</a:t>
            </a:r>
          </a:p>
          <a:p>
            <a:pPr algn="ctr">
              <a:lnSpc>
                <a:spcPct val="90000"/>
              </a:lnSpc>
            </a:pPr>
            <a:endParaRPr lang="en-US" sz="300" b="1">
              <a:solidFill>
                <a:srgbClr val="000000"/>
              </a:solidFill>
              <a:latin typeface="Helvetica"/>
              <a:cs typeface="Helvetica"/>
            </a:endParaRPr>
          </a:p>
          <a:p>
            <a:pPr algn="ctr">
              <a:lnSpc>
                <a:spcPct val="90000"/>
              </a:lnSpc>
            </a:pPr>
            <a:r>
              <a:rPr lang="en-US" sz="1600">
                <a:solidFill>
                  <a:srgbClr val="000000"/>
                </a:solidFill>
                <a:latin typeface="Helvetica"/>
                <a:cs typeface="Helvetica"/>
              </a:rPr>
              <a:t>For the Coach</a:t>
            </a:r>
          </a:p>
        </p:txBody>
      </p:sp>
      <p:sp>
        <p:nvSpPr>
          <p:cNvPr id="45" name="Drawing 121"/>
          <p:cNvSpPr>
            <a:spLocks/>
          </p:cNvSpPr>
          <p:nvPr/>
        </p:nvSpPr>
        <p:spPr bwMode="auto">
          <a:xfrm>
            <a:off x="7283880" y="863596"/>
            <a:ext cx="1473200" cy="1320800"/>
          </a:xfrm>
          <a:custGeom>
            <a:avLst/>
            <a:gdLst>
              <a:gd name="T0" fmla="*/ 2713 w 16384"/>
              <a:gd name="T1" fmla="*/ 1294 h 16384"/>
              <a:gd name="T2" fmla="*/ 2998 w 16384"/>
              <a:gd name="T3" fmla="*/ 1909 h 16384"/>
              <a:gd name="T4" fmla="*/ 4284 w 16384"/>
              <a:gd name="T5" fmla="*/ 1601 h 16384"/>
              <a:gd name="T6" fmla="*/ 4997 w 16384"/>
              <a:gd name="T7" fmla="*/ 185 h 16384"/>
              <a:gd name="T8" fmla="*/ 6103 w 16384"/>
              <a:gd name="T9" fmla="*/ 2217 h 16384"/>
              <a:gd name="T10" fmla="*/ 7281 w 16384"/>
              <a:gd name="T11" fmla="*/ 1416 h 16384"/>
              <a:gd name="T12" fmla="*/ 8102 w 16384"/>
              <a:gd name="T13" fmla="*/ 1663 h 16384"/>
              <a:gd name="T14" fmla="*/ 8673 w 16384"/>
              <a:gd name="T15" fmla="*/ 2217 h 16384"/>
              <a:gd name="T16" fmla="*/ 9744 w 16384"/>
              <a:gd name="T17" fmla="*/ 1170 h 16384"/>
              <a:gd name="T18" fmla="*/ 9958 w 16384"/>
              <a:gd name="T19" fmla="*/ 554 h 16384"/>
              <a:gd name="T20" fmla="*/ 10316 w 16384"/>
              <a:gd name="T21" fmla="*/ 1540 h 16384"/>
              <a:gd name="T22" fmla="*/ 11814 w 16384"/>
              <a:gd name="T23" fmla="*/ 1540 h 16384"/>
              <a:gd name="T24" fmla="*/ 12529 w 16384"/>
              <a:gd name="T25" fmla="*/ 1724 h 16384"/>
              <a:gd name="T26" fmla="*/ 14028 w 16384"/>
              <a:gd name="T27" fmla="*/ 1601 h 16384"/>
              <a:gd name="T28" fmla="*/ 14385 w 16384"/>
              <a:gd name="T29" fmla="*/ 862 h 16384"/>
              <a:gd name="T30" fmla="*/ 14884 w 16384"/>
              <a:gd name="T31" fmla="*/ 2895 h 16384"/>
              <a:gd name="T32" fmla="*/ 16170 w 16384"/>
              <a:gd name="T33" fmla="*/ 2956 h 16384"/>
              <a:gd name="T34" fmla="*/ 15455 w 16384"/>
              <a:gd name="T35" fmla="*/ 3634 h 16384"/>
              <a:gd name="T36" fmla="*/ 14706 w 16384"/>
              <a:gd name="T37" fmla="*/ 4866 h 16384"/>
              <a:gd name="T38" fmla="*/ 15313 w 16384"/>
              <a:gd name="T39" fmla="*/ 5605 h 16384"/>
              <a:gd name="T40" fmla="*/ 16384 w 16384"/>
              <a:gd name="T41" fmla="*/ 5852 h 16384"/>
              <a:gd name="T42" fmla="*/ 14921 w 16384"/>
              <a:gd name="T43" fmla="*/ 7207 h 16384"/>
              <a:gd name="T44" fmla="*/ 14563 w 16384"/>
              <a:gd name="T45" fmla="*/ 8315 h 16384"/>
              <a:gd name="T46" fmla="*/ 16170 w 16384"/>
              <a:gd name="T47" fmla="*/ 9054 h 16384"/>
              <a:gd name="T48" fmla="*/ 15027 w 16384"/>
              <a:gd name="T49" fmla="*/ 9731 h 16384"/>
              <a:gd name="T50" fmla="*/ 14670 w 16384"/>
              <a:gd name="T51" fmla="*/ 11086 h 16384"/>
              <a:gd name="T52" fmla="*/ 15849 w 16384"/>
              <a:gd name="T53" fmla="*/ 11764 h 16384"/>
              <a:gd name="T54" fmla="*/ 14956 w 16384"/>
              <a:gd name="T55" fmla="*/ 13058 h 16384"/>
              <a:gd name="T56" fmla="*/ 16098 w 16384"/>
              <a:gd name="T57" fmla="*/ 13796 h 16384"/>
              <a:gd name="T58" fmla="*/ 14849 w 16384"/>
              <a:gd name="T59" fmla="*/ 14351 h 16384"/>
              <a:gd name="T60" fmla="*/ 14849 w 16384"/>
              <a:gd name="T61" fmla="*/ 16199 h 16384"/>
              <a:gd name="T62" fmla="*/ 14028 w 16384"/>
              <a:gd name="T63" fmla="*/ 15214 h 16384"/>
              <a:gd name="T64" fmla="*/ 13314 w 16384"/>
              <a:gd name="T65" fmla="*/ 14289 h 16384"/>
              <a:gd name="T66" fmla="*/ 12564 w 16384"/>
              <a:gd name="T67" fmla="*/ 14474 h 16384"/>
              <a:gd name="T68" fmla="*/ 12136 w 16384"/>
              <a:gd name="T69" fmla="*/ 16384 h 16384"/>
              <a:gd name="T70" fmla="*/ 11493 w 16384"/>
              <a:gd name="T71" fmla="*/ 14228 h 16384"/>
              <a:gd name="T72" fmla="*/ 9887 w 16384"/>
              <a:gd name="T73" fmla="*/ 13612 h 16384"/>
              <a:gd name="T74" fmla="*/ 9280 w 16384"/>
              <a:gd name="T75" fmla="*/ 15275 h 16384"/>
              <a:gd name="T76" fmla="*/ 8887 w 16384"/>
              <a:gd name="T77" fmla="*/ 14536 h 16384"/>
              <a:gd name="T78" fmla="*/ 7781 w 16384"/>
              <a:gd name="T79" fmla="*/ 13920 h 16384"/>
              <a:gd name="T80" fmla="*/ 7353 w 16384"/>
              <a:gd name="T81" fmla="*/ 15214 h 16384"/>
              <a:gd name="T82" fmla="*/ 6639 w 16384"/>
              <a:gd name="T83" fmla="*/ 13735 h 16384"/>
              <a:gd name="T84" fmla="*/ 4818 w 16384"/>
              <a:gd name="T85" fmla="*/ 13859 h 16384"/>
              <a:gd name="T86" fmla="*/ 3890 w 16384"/>
              <a:gd name="T87" fmla="*/ 14351 h 16384"/>
              <a:gd name="T88" fmla="*/ 2713 w 16384"/>
              <a:gd name="T89" fmla="*/ 13181 h 16384"/>
              <a:gd name="T90" fmla="*/ 1891 w 16384"/>
              <a:gd name="T91" fmla="*/ 14597 h 16384"/>
              <a:gd name="T92" fmla="*/ 1891 w 16384"/>
              <a:gd name="T93" fmla="*/ 14228 h 16384"/>
              <a:gd name="T94" fmla="*/ 1821 w 16384"/>
              <a:gd name="T95" fmla="*/ 12749 h 16384"/>
              <a:gd name="T96" fmla="*/ 642 w 16384"/>
              <a:gd name="T97" fmla="*/ 11764 h 16384"/>
              <a:gd name="T98" fmla="*/ 571 w 16384"/>
              <a:gd name="T99" fmla="*/ 11518 h 16384"/>
              <a:gd name="T100" fmla="*/ 1499 w 16384"/>
              <a:gd name="T101" fmla="*/ 10656 h 16384"/>
              <a:gd name="T102" fmla="*/ 1570 w 16384"/>
              <a:gd name="T103" fmla="*/ 9670 h 16384"/>
              <a:gd name="T104" fmla="*/ 678 w 16384"/>
              <a:gd name="T105" fmla="*/ 9054 h 16384"/>
              <a:gd name="T106" fmla="*/ 71 w 16384"/>
              <a:gd name="T107" fmla="*/ 8623 h 16384"/>
              <a:gd name="T108" fmla="*/ 1678 w 16384"/>
              <a:gd name="T109" fmla="*/ 7946 h 16384"/>
              <a:gd name="T110" fmla="*/ 1285 w 16384"/>
              <a:gd name="T111" fmla="*/ 6836 h 16384"/>
              <a:gd name="T112" fmla="*/ 178 w 16384"/>
              <a:gd name="T113" fmla="*/ 6221 h 16384"/>
              <a:gd name="T114" fmla="*/ 1321 w 16384"/>
              <a:gd name="T115" fmla="*/ 5605 h 16384"/>
              <a:gd name="T116" fmla="*/ 1463 w 16384"/>
              <a:gd name="T117" fmla="*/ 4804 h 16384"/>
              <a:gd name="T118" fmla="*/ 1392 w 16384"/>
              <a:gd name="T119" fmla="*/ 3388 h 16384"/>
              <a:gd name="T120" fmla="*/ 393 w 16384"/>
              <a:gd name="T121" fmla="*/ 2587 h 16384"/>
              <a:gd name="T122" fmla="*/ 1071 w 16384"/>
              <a:gd name="T123" fmla="*/ 2464 h 16384"/>
              <a:gd name="T124" fmla="*/ 2320 w 16384"/>
              <a:gd name="T125" fmla="*/ 923 h 163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384"/>
              <a:gd name="T190" fmla="*/ 0 h 16384"/>
              <a:gd name="T191" fmla="*/ 16384 w 16384"/>
              <a:gd name="T192" fmla="*/ 16384 h 1638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384" h="16384">
                <a:moveTo>
                  <a:pt x="2177" y="0"/>
                </a:moveTo>
                <a:lnTo>
                  <a:pt x="2249" y="61"/>
                </a:lnTo>
                <a:lnTo>
                  <a:pt x="2320" y="185"/>
                </a:lnTo>
                <a:lnTo>
                  <a:pt x="2391" y="369"/>
                </a:lnTo>
                <a:lnTo>
                  <a:pt x="2427" y="554"/>
                </a:lnTo>
                <a:lnTo>
                  <a:pt x="2534" y="986"/>
                </a:lnTo>
                <a:lnTo>
                  <a:pt x="2606" y="1170"/>
                </a:lnTo>
                <a:lnTo>
                  <a:pt x="2713" y="1294"/>
                </a:lnTo>
                <a:lnTo>
                  <a:pt x="2749" y="1416"/>
                </a:lnTo>
                <a:lnTo>
                  <a:pt x="2820" y="1540"/>
                </a:lnTo>
                <a:lnTo>
                  <a:pt x="2820" y="1601"/>
                </a:lnTo>
                <a:lnTo>
                  <a:pt x="2891" y="1663"/>
                </a:lnTo>
                <a:lnTo>
                  <a:pt x="2927" y="1724"/>
                </a:lnTo>
                <a:lnTo>
                  <a:pt x="2962" y="1787"/>
                </a:lnTo>
                <a:lnTo>
                  <a:pt x="2998" y="1909"/>
                </a:lnTo>
                <a:lnTo>
                  <a:pt x="3034" y="1971"/>
                </a:lnTo>
                <a:lnTo>
                  <a:pt x="3141" y="2033"/>
                </a:lnTo>
                <a:lnTo>
                  <a:pt x="3248" y="2094"/>
                </a:lnTo>
                <a:lnTo>
                  <a:pt x="3391" y="2156"/>
                </a:lnTo>
                <a:lnTo>
                  <a:pt x="3605" y="2156"/>
                </a:lnTo>
                <a:lnTo>
                  <a:pt x="3748" y="2033"/>
                </a:lnTo>
                <a:lnTo>
                  <a:pt x="4033" y="1909"/>
                </a:lnTo>
                <a:lnTo>
                  <a:pt x="4284" y="1601"/>
                </a:lnTo>
                <a:lnTo>
                  <a:pt x="4426" y="1479"/>
                </a:lnTo>
                <a:lnTo>
                  <a:pt x="4605" y="1294"/>
                </a:lnTo>
                <a:lnTo>
                  <a:pt x="4748" y="862"/>
                </a:lnTo>
                <a:lnTo>
                  <a:pt x="4926" y="369"/>
                </a:lnTo>
                <a:lnTo>
                  <a:pt x="4926" y="308"/>
                </a:lnTo>
                <a:lnTo>
                  <a:pt x="4961" y="246"/>
                </a:lnTo>
                <a:lnTo>
                  <a:pt x="4997" y="185"/>
                </a:lnTo>
                <a:lnTo>
                  <a:pt x="5069" y="739"/>
                </a:lnTo>
                <a:lnTo>
                  <a:pt x="5140" y="1047"/>
                </a:lnTo>
                <a:lnTo>
                  <a:pt x="5247" y="1232"/>
                </a:lnTo>
                <a:lnTo>
                  <a:pt x="5282" y="1416"/>
                </a:lnTo>
                <a:lnTo>
                  <a:pt x="5354" y="1601"/>
                </a:lnTo>
                <a:lnTo>
                  <a:pt x="5604" y="1848"/>
                </a:lnTo>
                <a:lnTo>
                  <a:pt x="5854" y="2033"/>
                </a:lnTo>
                <a:lnTo>
                  <a:pt x="6103" y="2217"/>
                </a:lnTo>
                <a:lnTo>
                  <a:pt x="6246" y="2156"/>
                </a:lnTo>
                <a:lnTo>
                  <a:pt x="6425" y="2156"/>
                </a:lnTo>
                <a:lnTo>
                  <a:pt x="6639" y="2094"/>
                </a:lnTo>
                <a:lnTo>
                  <a:pt x="6782" y="2033"/>
                </a:lnTo>
                <a:lnTo>
                  <a:pt x="6925" y="1971"/>
                </a:lnTo>
                <a:lnTo>
                  <a:pt x="7031" y="1787"/>
                </a:lnTo>
                <a:lnTo>
                  <a:pt x="7139" y="1663"/>
                </a:lnTo>
                <a:lnTo>
                  <a:pt x="7281" y="1416"/>
                </a:lnTo>
                <a:lnTo>
                  <a:pt x="7532" y="1170"/>
                </a:lnTo>
                <a:lnTo>
                  <a:pt x="7638" y="862"/>
                </a:lnTo>
                <a:lnTo>
                  <a:pt x="7745" y="493"/>
                </a:lnTo>
                <a:lnTo>
                  <a:pt x="7817" y="554"/>
                </a:lnTo>
                <a:lnTo>
                  <a:pt x="7888" y="739"/>
                </a:lnTo>
                <a:lnTo>
                  <a:pt x="7959" y="986"/>
                </a:lnTo>
                <a:lnTo>
                  <a:pt x="8031" y="1355"/>
                </a:lnTo>
                <a:lnTo>
                  <a:pt x="8102" y="1663"/>
                </a:lnTo>
                <a:lnTo>
                  <a:pt x="8174" y="1787"/>
                </a:lnTo>
                <a:lnTo>
                  <a:pt x="8281" y="1909"/>
                </a:lnTo>
                <a:lnTo>
                  <a:pt x="8388" y="1971"/>
                </a:lnTo>
                <a:lnTo>
                  <a:pt x="8460" y="2094"/>
                </a:lnTo>
                <a:lnTo>
                  <a:pt x="8495" y="2156"/>
                </a:lnTo>
                <a:lnTo>
                  <a:pt x="8566" y="2156"/>
                </a:lnTo>
                <a:lnTo>
                  <a:pt x="8638" y="2217"/>
                </a:lnTo>
                <a:lnTo>
                  <a:pt x="8673" y="2217"/>
                </a:lnTo>
                <a:lnTo>
                  <a:pt x="8887" y="2094"/>
                </a:lnTo>
                <a:lnTo>
                  <a:pt x="9138" y="1909"/>
                </a:lnTo>
                <a:lnTo>
                  <a:pt x="9388" y="1724"/>
                </a:lnTo>
                <a:lnTo>
                  <a:pt x="9602" y="1479"/>
                </a:lnTo>
                <a:lnTo>
                  <a:pt x="9673" y="1355"/>
                </a:lnTo>
                <a:lnTo>
                  <a:pt x="9709" y="1294"/>
                </a:lnTo>
                <a:lnTo>
                  <a:pt x="9709" y="1232"/>
                </a:lnTo>
                <a:lnTo>
                  <a:pt x="9744" y="1170"/>
                </a:lnTo>
                <a:lnTo>
                  <a:pt x="9780" y="1109"/>
                </a:lnTo>
                <a:lnTo>
                  <a:pt x="9816" y="1047"/>
                </a:lnTo>
                <a:lnTo>
                  <a:pt x="9887" y="923"/>
                </a:lnTo>
                <a:lnTo>
                  <a:pt x="9887" y="862"/>
                </a:lnTo>
                <a:lnTo>
                  <a:pt x="9887" y="739"/>
                </a:lnTo>
                <a:lnTo>
                  <a:pt x="9958" y="554"/>
                </a:lnTo>
                <a:lnTo>
                  <a:pt x="9995" y="554"/>
                </a:lnTo>
                <a:lnTo>
                  <a:pt x="9995" y="616"/>
                </a:lnTo>
                <a:lnTo>
                  <a:pt x="10030" y="678"/>
                </a:lnTo>
                <a:lnTo>
                  <a:pt x="10066" y="862"/>
                </a:lnTo>
                <a:lnTo>
                  <a:pt x="10101" y="1109"/>
                </a:lnTo>
                <a:lnTo>
                  <a:pt x="10101" y="1232"/>
                </a:lnTo>
                <a:lnTo>
                  <a:pt x="10137" y="1294"/>
                </a:lnTo>
                <a:lnTo>
                  <a:pt x="10316" y="1540"/>
                </a:lnTo>
                <a:lnTo>
                  <a:pt x="10459" y="1724"/>
                </a:lnTo>
                <a:lnTo>
                  <a:pt x="10672" y="1848"/>
                </a:lnTo>
                <a:lnTo>
                  <a:pt x="10851" y="1971"/>
                </a:lnTo>
                <a:lnTo>
                  <a:pt x="11101" y="1909"/>
                </a:lnTo>
                <a:lnTo>
                  <a:pt x="11350" y="1848"/>
                </a:lnTo>
                <a:lnTo>
                  <a:pt x="11565" y="1724"/>
                </a:lnTo>
                <a:lnTo>
                  <a:pt x="11672" y="1663"/>
                </a:lnTo>
                <a:lnTo>
                  <a:pt x="11814" y="1540"/>
                </a:lnTo>
                <a:lnTo>
                  <a:pt x="11922" y="1170"/>
                </a:lnTo>
                <a:lnTo>
                  <a:pt x="12029" y="862"/>
                </a:lnTo>
                <a:lnTo>
                  <a:pt x="12136" y="554"/>
                </a:lnTo>
                <a:lnTo>
                  <a:pt x="12207" y="185"/>
                </a:lnTo>
                <a:lnTo>
                  <a:pt x="12243" y="678"/>
                </a:lnTo>
                <a:lnTo>
                  <a:pt x="12315" y="1109"/>
                </a:lnTo>
                <a:lnTo>
                  <a:pt x="12421" y="1416"/>
                </a:lnTo>
                <a:lnTo>
                  <a:pt x="12529" y="1724"/>
                </a:lnTo>
                <a:lnTo>
                  <a:pt x="12671" y="1909"/>
                </a:lnTo>
                <a:lnTo>
                  <a:pt x="12850" y="2094"/>
                </a:lnTo>
                <a:lnTo>
                  <a:pt x="13100" y="2278"/>
                </a:lnTo>
                <a:lnTo>
                  <a:pt x="13386" y="2402"/>
                </a:lnTo>
                <a:lnTo>
                  <a:pt x="13492" y="2341"/>
                </a:lnTo>
                <a:lnTo>
                  <a:pt x="13635" y="2217"/>
                </a:lnTo>
                <a:lnTo>
                  <a:pt x="13850" y="1971"/>
                </a:lnTo>
                <a:lnTo>
                  <a:pt x="14028" y="1601"/>
                </a:lnTo>
                <a:lnTo>
                  <a:pt x="14171" y="1355"/>
                </a:lnTo>
                <a:lnTo>
                  <a:pt x="14242" y="1109"/>
                </a:lnTo>
                <a:lnTo>
                  <a:pt x="14314" y="923"/>
                </a:lnTo>
                <a:lnTo>
                  <a:pt x="14349" y="801"/>
                </a:lnTo>
                <a:lnTo>
                  <a:pt x="14349" y="678"/>
                </a:lnTo>
                <a:lnTo>
                  <a:pt x="14385" y="616"/>
                </a:lnTo>
                <a:lnTo>
                  <a:pt x="14385" y="862"/>
                </a:lnTo>
                <a:lnTo>
                  <a:pt x="14349" y="1109"/>
                </a:lnTo>
                <a:lnTo>
                  <a:pt x="14349" y="1663"/>
                </a:lnTo>
                <a:lnTo>
                  <a:pt x="14385" y="1909"/>
                </a:lnTo>
                <a:lnTo>
                  <a:pt x="14420" y="2156"/>
                </a:lnTo>
                <a:lnTo>
                  <a:pt x="14492" y="2341"/>
                </a:lnTo>
                <a:lnTo>
                  <a:pt x="14598" y="2525"/>
                </a:lnTo>
                <a:lnTo>
                  <a:pt x="14741" y="2771"/>
                </a:lnTo>
                <a:lnTo>
                  <a:pt x="14884" y="2895"/>
                </a:lnTo>
                <a:lnTo>
                  <a:pt x="15062" y="3018"/>
                </a:lnTo>
                <a:lnTo>
                  <a:pt x="15242" y="3079"/>
                </a:lnTo>
                <a:lnTo>
                  <a:pt x="15348" y="3079"/>
                </a:lnTo>
                <a:lnTo>
                  <a:pt x="15455" y="3079"/>
                </a:lnTo>
                <a:lnTo>
                  <a:pt x="15669" y="3079"/>
                </a:lnTo>
                <a:lnTo>
                  <a:pt x="15849" y="3079"/>
                </a:lnTo>
                <a:lnTo>
                  <a:pt x="16027" y="3018"/>
                </a:lnTo>
                <a:lnTo>
                  <a:pt x="16170" y="2956"/>
                </a:lnTo>
                <a:lnTo>
                  <a:pt x="16276" y="2956"/>
                </a:lnTo>
                <a:lnTo>
                  <a:pt x="16348" y="3018"/>
                </a:lnTo>
                <a:lnTo>
                  <a:pt x="16313" y="3079"/>
                </a:lnTo>
                <a:lnTo>
                  <a:pt x="16241" y="3142"/>
                </a:lnTo>
                <a:lnTo>
                  <a:pt x="16133" y="3264"/>
                </a:lnTo>
                <a:lnTo>
                  <a:pt x="15955" y="3326"/>
                </a:lnTo>
                <a:lnTo>
                  <a:pt x="15634" y="3572"/>
                </a:lnTo>
                <a:lnTo>
                  <a:pt x="15455" y="3634"/>
                </a:lnTo>
                <a:lnTo>
                  <a:pt x="15348" y="3757"/>
                </a:lnTo>
                <a:lnTo>
                  <a:pt x="15170" y="3942"/>
                </a:lnTo>
                <a:lnTo>
                  <a:pt x="15062" y="4126"/>
                </a:lnTo>
                <a:lnTo>
                  <a:pt x="14956" y="4311"/>
                </a:lnTo>
                <a:lnTo>
                  <a:pt x="14884" y="4497"/>
                </a:lnTo>
                <a:lnTo>
                  <a:pt x="14813" y="4681"/>
                </a:lnTo>
                <a:lnTo>
                  <a:pt x="14741" y="4804"/>
                </a:lnTo>
                <a:lnTo>
                  <a:pt x="14706" y="4866"/>
                </a:lnTo>
                <a:lnTo>
                  <a:pt x="14706" y="4989"/>
                </a:lnTo>
                <a:lnTo>
                  <a:pt x="14741" y="5051"/>
                </a:lnTo>
                <a:lnTo>
                  <a:pt x="14813" y="5174"/>
                </a:lnTo>
                <a:lnTo>
                  <a:pt x="14849" y="5235"/>
                </a:lnTo>
                <a:lnTo>
                  <a:pt x="14849" y="5359"/>
                </a:lnTo>
                <a:lnTo>
                  <a:pt x="14956" y="5420"/>
                </a:lnTo>
                <a:lnTo>
                  <a:pt x="15062" y="5544"/>
                </a:lnTo>
                <a:lnTo>
                  <a:pt x="15313" y="5605"/>
                </a:lnTo>
                <a:lnTo>
                  <a:pt x="15598" y="5728"/>
                </a:lnTo>
                <a:lnTo>
                  <a:pt x="15884" y="5790"/>
                </a:lnTo>
                <a:lnTo>
                  <a:pt x="16170" y="5790"/>
                </a:lnTo>
                <a:lnTo>
                  <a:pt x="16241" y="5852"/>
                </a:lnTo>
                <a:lnTo>
                  <a:pt x="16313" y="5852"/>
                </a:lnTo>
                <a:lnTo>
                  <a:pt x="16384" y="5852"/>
                </a:lnTo>
                <a:lnTo>
                  <a:pt x="16348" y="5913"/>
                </a:lnTo>
                <a:lnTo>
                  <a:pt x="16205" y="6036"/>
                </a:lnTo>
                <a:lnTo>
                  <a:pt x="15990" y="6221"/>
                </a:lnTo>
                <a:lnTo>
                  <a:pt x="15777" y="6467"/>
                </a:lnTo>
                <a:lnTo>
                  <a:pt x="15526" y="6652"/>
                </a:lnTo>
                <a:lnTo>
                  <a:pt x="15277" y="6836"/>
                </a:lnTo>
                <a:lnTo>
                  <a:pt x="15062" y="7083"/>
                </a:lnTo>
                <a:lnTo>
                  <a:pt x="14921" y="7207"/>
                </a:lnTo>
                <a:lnTo>
                  <a:pt x="14670" y="7514"/>
                </a:lnTo>
                <a:lnTo>
                  <a:pt x="14492" y="7761"/>
                </a:lnTo>
                <a:lnTo>
                  <a:pt x="14457" y="7884"/>
                </a:lnTo>
                <a:lnTo>
                  <a:pt x="14420" y="8007"/>
                </a:lnTo>
                <a:lnTo>
                  <a:pt x="14420" y="8130"/>
                </a:lnTo>
                <a:lnTo>
                  <a:pt x="14457" y="8254"/>
                </a:lnTo>
                <a:lnTo>
                  <a:pt x="14492" y="8315"/>
                </a:lnTo>
                <a:lnTo>
                  <a:pt x="14563" y="8315"/>
                </a:lnTo>
                <a:lnTo>
                  <a:pt x="14778" y="8438"/>
                </a:lnTo>
                <a:lnTo>
                  <a:pt x="15062" y="8561"/>
                </a:lnTo>
                <a:lnTo>
                  <a:pt x="15348" y="8684"/>
                </a:lnTo>
                <a:lnTo>
                  <a:pt x="15669" y="8747"/>
                </a:lnTo>
                <a:lnTo>
                  <a:pt x="15955" y="8869"/>
                </a:lnTo>
                <a:lnTo>
                  <a:pt x="16062" y="8931"/>
                </a:lnTo>
                <a:lnTo>
                  <a:pt x="16133" y="8992"/>
                </a:lnTo>
                <a:lnTo>
                  <a:pt x="16170" y="9054"/>
                </a:lnTo>
                <a:lnTo>
                  <a:pt x="16205" y="9054"/>
                </a:lnTo>
                <a:lnTo>
                  <a:pt x="16205" y="9116"/>
                </a:lnTo>
                <a:lnTo>
                  <a:pt x="16170" y="9177"/>
                </a:lnTo>
                <a:lnTo>
                  <a:pt x="16027" y="9301"/>
                </a:lnTo>
                <a:lnTo>
                  <a:pt x="15812" y="9424"/>
                </a:lnTo>
                <a:lnTo>
                  <a:pt x="15563" y="9547"/>
                </a:lnTo>
                <a:lnTo>
                  <a:pt x="15277" y="9670"/>
                </a:lnTo>
                <a:lnTo>
                  <a:pt x="15027" y="9731"/>
                </a:lnTo>
                <a:lnTo>
                  <a:pt x="14849" y="9916"/>
                </a:lnTo>
                <a:lnTo>
                  <a:pt x="14706" y="9978"/>
                </a:lnTo>
                <a:lnTo>
                  <a:pt x="14670" y="10102"/>
                </a:lnTo>
                <a:lnTo>
                  <a:pt x="14635" y="10224"/>
                </a:lnTo>
                <a:lnTo>
                  <a:pt x="14598" y="10532"/>
                </a:lnTo>
                <a:lnTo>
                  <a:pt x="14598" y="10840"/>
                </a:lnTo>
                <a:lnTo>
                  <a:pt x="14635" y="10964"/>
                </a:lnTo>
                <a:lnTo>
                  <a:pt x="14670" y="11086"/>
                </a:lnTo>
                <a:lnTo>
                  <a:pt x="14778" y="11210"/>
                </a:lnTo>
                <a:lnTo>
                  <a:pt x="14956" y="11333"/>
                </a:lnTo>
                <a:lnTo>
                  <a:pt x="15134" y="11394"/>
                </a:lnTo>
                <a:lnTo>
                  <a:pt x="15313" y="11518"/>
                </a:lnTo>
                <a:lnTo>
                  <a:pt x="15491" y="11579"/>
                </a:lnTo>
                <a:lnTo>
                  <a:pt x="15669" y="11703"/>
                </a:lnTo>
                <a:lnTo>
                  <a:pt x="15777" y="11764"/>
                </a:lnTo>
                <a:lnTo>
                  <a:pt x="15849" y="11764"/>
                </a:lnTo>
                <a:lnTo>
                  <a:pt x="15455" y="11948"/>
                </a:lnTo>
                <a:lnTo>
                  <a:pt x="15062" y="12011"/>
                </a:lnTo>
                <a:lnTo>
                  <a:pt x="14956" y="12134"/>
                </a:lnTo>
                <a:lnTo>
                  <a:pt x="14921" y="12257"/>
                </a:lnTo>
                <a:lnTo>
                  <a:pt x="14849" y="12380"/>
                </a:lnTo>
                <a:lnTo>
                  <a:pt x="14813" y="12504"/>
                </a:lnTo>
                <a:lnTo>
                  <a:pt x="14849" y="12812"/>
                </a:lnTo>
                <a:lnTo>
                  <a:pt x="14956" y="13058"/>
                </a:lnTo>
                <a:lnTo>
                  <a:pt x="15099" y="13242"/>
                </a:lnTo>
                <a:lnTo>
                  <a:pt x="15277" y="13366"/>
                </a:lnTo>
                <a:lnTo>
                  <a:pt x="15491" y="13427"/>
                </a:lnTo>
                <a:lnTo>
                  <a:pt x="15706" y="13489"/>
                </a:lnTo>
                <a:lnTo>
                  <a:pt x="15920" y="13550"/>
                </a:lnTo>
                <a:lnTo>
                  <a:pt x="16133" y="13674"/>
                </a:lnTo>
                <a:lnTo>
                  <a:pt x="16133" y="13735"/>
                </a:lnTo>
                <a:lnTo>
                  <a:pt x="16098" y="13796"/>
                </a:lnTo>
                <a:lnTo>
                  <a:pt x="15990" y="13920"/>
                </a:lnTo>
                <a:lnTo>
                  <a:pt x="15849" y="13920"/>
                </a:lnTo>
                <a:lnTo>
                  <a:pt x="15634" y="13981"/>
                </a:lnTo>
                <a:lnTo>
                  <a:pt x="15385" y="13981"/>
                </a:lnTo>
                <a:lnTo>
                  <a:pt x="15170" y="14043"/>
                </a:lnTo>
                <a:lnTo>
                  <a:pt x="14991" y="14105"/>
                </a:lnTo>
                <a:lnTo>
                  <a:pt x="14884" y="14228"/>
                </a:lnTo>
                <a:lnTo>
                  <a:pt x="14849" y="14351"/>
                </a:lnTo>
                <a:lnTo>
                  <a:pt x="14849" y="14474"/>
                </a:lnTo>
                <a:lnTo>
                  <a:pt x="14813" y="14721"/>
                </a:lnTo>
                <a:lnTo>
                  <a:pt x="14813" y="15029"/>
                </a:lnTo>
                <a:lnTo>
                  <a:pt x="14849" y="15398"/>
                </a:lnTo>
                <a:lnTo>
                  <a:pt x="14849" y="15706"/>
                </a:lnTo>
                <a:lnTo>
                  <a:pt x="14849" y="15952"/>
                </a:lnTo>
                <a:lnTo>
                  <a:pt x="14849" y="16076"/>
                </a:lnTo>
                <a:lnTo>
                  <a:pt x="14849" y="16199"/>
                </a:lnTo>
                <a:lnTo>
                  <a:pt x="14813" y="16261"/>
                </a:lnTo>
                <a:lnTo>
                  <a:pt x="14778" y="16261"/>
                </a:lnTo>
                <a:lnTo>
                  <a:pt x="14706" y="16261"/>
                </a:lnTo>
                <a:lnTo>
                  <a:pt x="14635" y="16199"/>
                </a:lnTo>
                <a:lnTo>
                  <a:pt x="14492" y="16014"/>
                </a:lnTo>
                <a:lnTo>
                  <a:pt x="14349" y="15768"/>
                </a:lnTo>
                <a:lnTo>
                  <a:pt x="14206" y="15522"/>
                </a:lnTo>
                <a:lnTo>
                  <a:pt x="14028" y="15214"/>
                </a:lnTo>
                <a:lnTo>
                  <a:pt x="13956" y="15029"/>
                </a:lnTo>
                <a:lnTo>
                  <a:pt x="13850" y="14844"/>
                </a:lnTo>
                <a:lnTo>
                  <a:pt x="13778" y="14782"/>
                </a:lnTo>
                <a:lnTo>
                  <a:pt x="13742" y="14721"/>
                </a:lnTo>
                <a:lnTo>
                  <a:pt x="13707" y="14659"/>
                </a:lnTo>
                <a:lnTo>
                  <a:pt x="13635" y="14536"/>
                </a:lnTo>
                <a:lnTo>
                  <a:pt x="13457" y="14351"/>
                </a:lnTo>
                <a:lnTo>
                  <a:pt x="13314" y="14289"/>
                </a:lnTo>
                <a:lnTo>
                  <a:pt x="13243" y="14228"/>
                </a:lnTo>
                <a:lnTo>
                  <a:pt x="12957" y="14228"/>
                </a:lnTo>
                <a:lnTo>
                  <a:pt x="12814" y="14228"/>
                </a:lnTo>
                <a:lnTo>
                  <a:pt x="12671" y="14289"/>
                </a:lnTo>
                <a:lnTo>
                  <a:pt x="12636" y="14289"/>
                </a:lnTo>
                <a:lnTo>
                  <a:pt x="12636" y="14413"/>
                </a:lnTo>
                <a:lnTo>
                  <a:pt x="12564" y="14474"/>
                </a:lnTo>
                <a:lnTo>
                  <a:pt x="12529" y="14597"/>
                </a:lnTo>
                <a:lnTo>
                  <a:pt x="12458" y="14905"/>
                </a:lnTo>
                <a:lnTo>
                  <a:pt x="12350" y="15275"/>
                </a:lnTo>
                <a:lnTo>
                  <a:pt x="12278" y="15644"/>
                </a:lnTo>
                <a:lnTo>
                  <a:pt x="12207" y="15952"/>
                </a:lnTo>
                <a:lnTo>
                  <a:pt x="12136" y="16261"/>
                </a:lnTo>
                <a:lnTo>
                  <a:pt x="12136" y="16322"/>
                </a:lnTo>
                <a:lnTo>
                  <a:pt x="12136" y="16384"/>
                </a:lnTo>
                <a:lnTo>
                  <a:pt x="11994" y="15829"/>
                </a:lnTo>
                <a:lnTo>
                  <a:pt x="11814" y="15336"/>
                </a:lnTo>
                <a:lnTo>
                  <a:pt x="11814" y="15090"/>
                </a:lnTo>
                <a:lnTo>
                  <a:pt x="11779" y="14905"/>
                </a:lnTo>
                <a:lnTo>
                  <a:pt x="11708" y="14721"/>
                </a:lnTo>
                <a:lnTo>
                  <a:pt x="11600" y="14536"/>
                </a:lnTo>
                <a:lnTo>
                  <a:pt x="11565" y="14413"/>
                </a:lnTo>
                <a:lnTo>
                  <a:pt x="11493" y="14228"/>
                </a:lnTo>
                <a:lnTo>
                  <a:pt x="11315" y="13920"/>
                </a:lnTo>
                <a:lnTo>
                  <a:pt x="11208" y="13735"/>
                </a:lnTo>
                <a:lnTo>
                  <a:pt x="11101" y="13612"/>
                </a:lnTo>
                <a:lnTo>
                  <a:pt x="10994" y="13489"/>
                </a:lnTo>
                <a:lnTo>
                  <a:pt x="10923" y="13427"/>
                </a:lnTo>
                <a:lnTo>
                  <a:pt x="10459" y="13489"/>
                </a:lnTo>
                <a:lnTo>
                  <a:pt x="9995" y="13550"/>
                </a:lnTo>
                <a:lnTo>
                  <a:pt x="9887" y="13612"/>
                </a:lnTo>
                <a:lnTo>
                  <a:pt x="9816" y="13674"/>
                </a:lnTo>
                <a:lnTo>
                  <a:pt x="9709" y="13796"/>
                </a:lnTo>
                <a:lnTo>
                  <a:pt x="9602" y="13920"/>
                </a:lnTo>
                <a:lnTo>
                  <a:pt x="9531" y="13981"/>
                </a:lnTo>
                <a:lnTo>
                  <a:pt x="9459" y="14474"/>
                </a:lnTo>
                <a:lnTo>
                  <a:pt x="9388" y="14844"/>
                </a:lnTo>
                <a:lnTo>
                  <a:pt x="9280" y="15275"/>
                </a:lnTo>
                <a:lnTo>
                  <a:pt x="9173" y="15706"/>
                </a:lnTo>
                <a:lnTo>
                  <a:pt x="9102" y="15644"/>
                </a:lnTo>
                <a:lnTo>
                  <a:pt x="9067" y="15522"/>
                </a:lnTo>
                <a:lnTo>
                  <a:pt x="8995" y="15398"/>
                </a:lnTo>
                <a:lnTo>
                  <a:pt x="8995" y="15214"/>
                </a:lnTo>
                <a:lnTo>
                  <a:pt x="8924" y="14844"/>
                </a:lnTo>
                <a:lnTo>
                  <a:pt x="8887" y="14721"/>
                </a:lnTo>
                <a:lnTo>
                  <a:pt x="8887" y="14536"/>
                </a:lnTo>
                <a:lnTo>
                  <a:pt x="8816" y="14413"/>
                </a:lnTo>
                <a:lnTo>
                  <a:pt x="8745" y="14289"/>
                </a:lnTo>
                <a:lnTo>
                  <a:pt x="8566" y="14105"/>
                </a:lnTo>
                <a:lnTo>
                  <a:pt x="8352" y="13981"/>
                </a:lnTo>
                <a:lnTo>
                  <a:pt x="8174" y="13796"/>
                </a:lnTo>
                <a:lnTo>
                  <a:pt x="8031" y="13859"/>
                </a:lnTo>
                <a:lnTo>
                  <a:pt x="7924" y="13859"/>
                </a:lnTo>
                <a:lnTo>
                  <a:pt x="7781" y="13920"/>
                </a:lnTo>
                <a:lnTo>
                  <a:pt x="7710" y="13920"/>
                </a:lnTo>
                <a:lnTo>
                  <a:pt x="7675" y="14043"/>
                </a:lnTo>
                <a:lnTo>
                  <a:pt x="7603" y="14105"/>
                </a:lnTo>
                <a:lnTo>
                  <a:pt x="7567" y="14289"/>
                </a:lnTo>
                <a:lnTo>
                  <a:pt x="7532" y="14474"/>
                </a:lnTo>
                <a:lnTo>
                  <a:pt x="7495" y="14659"/>
                </a:lnTo>
                <a:lnTo>
                  <a:pt x="7424" y="14905"/>
                </a:lnTo>
                <a:lnTo>
                  <a:pt x="7353" y="15214"/>
                </a:lnTo>
                <a:lnTo>
                  <a:pt x="7281" y="15336"/>
                </a:lnTo>
                <a:lnTo>
                  <a:pt x="7246" y="15522"/>
                </a:lnTo>
                <a:lnTo>
                  <a:pt x="7103" y="15090"/>
                </a:lnTo>
                <a:lnTo>
                  <a:pt x="7031" y="14721"/>
                </a:lnTo>
                <a:lnTo>
                  <a:pt x="6960" y="14413"/>
                </a:lnTo>
                <a:lnTo>
                  <a:pt x="6889" y="14105"/>
                </a:lnTo>
                <a:lnTo>
                  <a:pt x="6782" y="13920"/>
                </a:lnTo>
                <a:lnTo>
                  <a:pt x="6639" y="13735"/>
                </a:lnTo>
                <a:lnTo>
                  <a:pt x="6532" y="13612"/>
                </a:lnTo>
                <a:lnTo>
                  <a:pt x="6389" y="13550"/>
                </a:lnTo>
                <a:lnTo>
                  <a:pt x="6246" y="13489"/>
                </a:lnTo>
                <a:lnTo>
                  <a:pt x="6032" y="13427"/>
                </a:lnTo>
                <a:lnTo>
                  <a:pt x="5818" y="13489"/>
                </a:lnTo>
                <a:lnTo>
                  <a:pt x="5568" y="13550"/>
                </a:lnTo>
                <a:lnTo>
                  <a:pt x="5212" y="13674"/>
                </a:lnTo>
                <a:lnTo>
                  <a:pt x="4818" y="13859"/>
                </a:lnTo>
                <a:lnTo>
                  <a:pt x="4640" y="13981"/>
                </a:lnTo>
                <a:lnTo>
                  <a:pt x="4426" y="14105"/>
                </a:lnTo>
                <a:lnTo>
                  <a:pt x="4319" y="14474"/>
                </a:lnTo>
                <a:lnTo>
                  <a:pt x="4212" y="14844"/>
                </a:lnTo>
                <a:lnTo>
                  <a:pt x="4141" y="15275"/>
                </a:lnTo>
                <a:lnTo>
                  <a:pt x="4069" y="15644"/>
                </a:lnTo>
                <a:lnTo>
                  <a:pt x="3962" y="14844"/>
                </a:lnTo>
                <a:lnTo>
                  <a:pt x="3890" y="14351"/>
                </a:lnTo>
                <a:lnTo>
                  <a:pt x="3783" y="13981"/>
                </a:lnTo>
                <a:lnTo>
                  <a:pt x="3605" y="13612"/>
                </a:lnTo>
                <a:lnTo>
                  <a:pt x="3426" y="13366"/>
                </a:lnTo>
                <a:lnTo>
                  <a:pt x="3213" y="13119"/>
                </a:lnTo>
                <a:lnTo>
                  <a:pt x="3105" y="13058"/>
                </a:lnTo>
                <a:lnTo>
                  <a:pt x="2998" y="12996"/>
                </a:lnTo>
                <a:lnTo>
                  <a:pt x="2855" y="13058"/>
                </a:lnTo>
                <a:lnTo>
                  <a:pt x="2713" y="13181"/>
                </a:lnTo>
                <a:lnTo>
                  <a:pt x="2606" y="13242"/>
                </a:lnTo>
                <a:lnTo>
                  <a:pt x="2463" y="13304"/>
                </a:lnTo>
                <a:lnTo>
                  <a:pt x="2355" y="13427"/>
                </a:lnTo>
                <a:lnTo>
                  <a:pt x="2249" y="13612"/>
                </a:lnTo>
                <a:lnTo>
                  <a:pt x="2142" y="13859"/>
                </a:lnTo>
                <a:lnTo>
                  <a:pt x="2070" y="14105"/>
                </a:lnTo>
                <a:lnTo>
                  <a:pt x="1963" y="14351"/>
                </a:lnTo>
                <a:lnTo>
                  <a:pt x="1891" y="14597"/>
                </a:lnTo>
                <a:lnTo>
                  <a:pt x="1785" y="14844"/>
                </a:lnTo>
                <a:lnTo>
                  <a:pt x="1642" y="14967"/>
                </a:lnTo>
                <a:lnTo>
                  <a:pt x="1713" y="14844"/>
                </a:lnTo>
                <a:lnTo>
                  <a:pt x="1785" y="14659"/>
                </a:lnTo>
                <a:lnTo>
                  <a:pt x="1821" y="14474"/>
                </a:lnTo>
                <a:lnTo>
                  <a:pt x="1856" y="14474"/>
                </a:lnTo>
                <a:lnTo>
                  <a:pt x="1856" y="14413"/>
                </a:lnTo>
                <a:lnTo>
                  <a:pt x="1891" y="14228"/>
                </a:lnTo>
                <a:lnTo>
                  <a:pt x="1891" y="14043"/>
                </a:lnTo>
                <a:lnTo>
                  <a:pt x="1963" y="13920"/>
                </a:lnTo>
                <a:lnTo>
                  <a:pt x="1963" y="13859"/>
                </a:lnTo>
                <a:lnTo>
                  <a:pt x="1963" y="13796"/>
                </a:lnTo>
                <a:lnTo>
                  <a:pt x="1927" y="13427"/>
                </a:lnTo>
                <a:lnTo>
                  <a:pt x="1927" y="13181"/>
                </a:lnTo>
                <a:lnTo>
                  <a:pt x="1891" y="12934"/>
                </a:lnTo>
                <a:lnTo>
                  <a:pt x="1821" y="12749"/>
                </a:lnTo>
                <a:lnTo>
                  <a:pt x="1749" y="12565"/>
                </a:lnTo>
                <a:lnTo>
                  <a:pt x="1642" y="12380"/>
                </a:lnTo>
                <a:lnTo>
                  <a:pt x="1499" y="12195"/>
                </a:lnTo>
                <a:lnTo>
                  <a:pt x="1357" y="11948"/>
                </a:lnTo>
                <a:lnTo>
                  <a:pt x="1249" y="11887"/>
                </a:lnTo>
                <a:lnTo>
                  <a:pt x="1071" y="11826"/>
                </a:lnTo>
                <a:lnTo>
                  <a:pt x="857" y="11764"/>
                </a:lnTo>
                <a:lnTo>
                  <a:pt x="642" y="11764"/>
                </a:lnTo>
                <a:lnTo>
                  <a:pt x="428" y="11764"/>
                </a:lnTo>
                <a:lnTo>
                  <a:pt x="250" y="11764"/>
                </a:lnTo>
                <a:lnTo>
                  <a:pt x="107" y="11764"/>
                </a:lnTo>
                <a:lnTo>
                  <a:pt x="71" y="11764"/>
                </a:lnTo>
                <a:lnTo>
                  <a:pt x="143" y="11703"/>
                </a:lnTo>
                <a:lnTo>
                  <a:pt x="286" y="11641"/>
                </a:lnTo>
                <a:lnTo>
                  <a:pt x="393" y="11579"/>
                </a:lnTo>
                <a:lnTo>
                  <a:pt x="571" y="11518"/>
                </a:lnTo>
                <a:lnTo>
                  <a:pt x="893" y="11394"/>
                </a:lnTo>
                <a:lnTo>
                  <a:pt x="1035" y="11333"/>
                </a:lnTo>
                <a:lnTo>
                  <a:pt x="1106" y="11271"/>
                </a:lnTo>
                <a:lnTo>
                  <a:pt x="1142" y="11210"/>
                </a:lnTo>
                <a:lnTo>
                  <a:pt x="1178" y="11086"/>
                </a:lnTo>
                <a:lnTo>
                  <a:pt x="1357" y="10840"/>
                </a:lnTo>
                <a:lnTo>
                  <a:pt x="1392" y="10779"/>
                </a:lnTo>
                <a:lnTo>
                  <a:pt x="1499" y="10656"/>
                </a:lnTo>
                <a:lnTo>
                  <a:pt x="1535" y="10593"/>
                </a:lnTo>
                <a:lnTo>
                  <a:pt x="1606" y="10348"/>
                </a:lnTo>
                <a:lnTo>
                  <a:pt x="1642" y="10163"/>
                </a:lnTo>
                <a:lnTo>
                  <a:pt x="1642" y="10039"/>
                </a:lnTo>
                <a:lnTo>
                  <a:pt x="1606" y="9916"/>
                </a:lnTo>
                <a:lnTo>
                  <a:pt x="1606" y="9793"/>
                </a:lnTo>
                <a:lnTo>
                  <a:pt x="1570" y="9670"/>
                </a:lnTo>
                <a:lnTo>
                  <a:pt x="1499" y="9609"/>
                </a:lnTo>
                <a:lnTo>
                  <a:pt x="1427" y="9485"/>
                </a:lnTo>
                <a:lnTo>
                  <a:pt x="1427" y="9424"/>
                </a:lnTo>
                <a:lnTo>
                  <a:pt x="1392" y="9362"/>
                </a:lnTo>
                <a:lnTo>
                  <a:pt x="1285" y="9301"/>
                </a:lnTo>
                <a:lnTo>
                  <a:pt x="1214" y="9238"/>
                </a:lnTo>
                <a:lnTo>
                  <a:pt x="999" y="9177"/>
                </a:lnTo>
                <a:lnTo>
                  <a:pt x="678" y="9054"/>
                </a:lnTo>
                <a:lnTo>
                  <a:pt x="428" y="8992"/>
                </a:lnTo>
                <a:lnTo>
                  <a:pt x="178" y="8931"/>
                </a:lnTo>
                <a:lnTo>
                  <a:pt x="107" y="8869"/>
                </a:lnTo>
                <a:lnTo>
                  <a:pt x="71" y="8808"/>
                </a:lnTo>
                <a:lnTo>
                  <a:pt x="0" y="8747"/>
                </a:lnTo>
                <a:lnTo>
                  <a:pt x="0" y="8684"/>
                </a:lnTo>
                <a:lnTo>
                  <a:pt x="71" y="8623"/>
                </a:lnTo>
                <a:lnTo>
                  <a:pt x="214" y="8561"/>
                </a:lnTo>
                <a:lnTo>
                  <a:pt x="393" y="8500"/>
                </a:lnTo>
                <a:lnTo>
                  <a:pt x="785" y="8438"/>
                </a:lnTo>
                <a:lnTo>
                  <a:pt x="928" y="8315"/>
                </a:lnTo>
                <a:lnTo>
                  <a:pt x="1071" y="8315"/>
                </a:lnTo>
                <a:lnTo>
                  <a:pt x="1285" y="8130"/>
                </a:lnTo>
                <a:lnTo>
                  <a:pt x="1499" y="8069"/>
                </a:lnTo>
                <a:lnTo>
                  <a:pt x="1678" y="7946"/>
                </a:lnTo>
                <a:lnTo>
                  <a:pt x="1785" y="7761"/>
                </a:lnTo>
                <a:lnTo>
                  <a:pt x="1785" y="7637"/>
                </a:lnTo>
                <a:lnTo>
                  <a:pt x="1713" y="7514"/>
                </a:lnTo>
                <a:lnTo>
                  <a:pt x="1606" y="7329"/>
                </a:lnTo>
                <a:lnTo>
                  <a:pt x="1499" y="7207"/>
                </a:lnTo>
                <a:lnTo>
                  <a:pt x="1463" y="7083"/>
                </a:lnTo>
                <a:lnTo>
                  <a:pt x="1392" y="6960"/>
                </a:lnTo>
                <a:lnTo>
                  <a:pt x="1285" y="6836"/>
                </a:lnTo>
                <a:lnTo>
                  <a:pt x="1142" y="6714"/>
                </a:lnTo>
                <a:lnTo>
                  <a:pt x="893" y="6529"/>
                </a:lnTo>
                <a:lnTo>
                  <a:pt x="785" y="6467"/>
                </a:lnTo>
                <a:lnTo>
                  <a:pt x="750" y="6467"/>
                </a:lnTo>
                <a:lnTo>
                  <a:pt x="678" y="6406"/>
                </a:lnTo>
                <a:lnTo>
                  <a:pt x="571" y="6344"/>
                </a:lnTo>
                <a:lnTo>
                  <a:pt x="286" y="6221"/>
                </a:lnTo>
                <a:lnTo>
                  <a:pt x="178" y="6221"/>
                </a:lnTo>
                <a:lnTo>
                  <a:pt x="71" y="6159"/>
                </a:lnTo>
                <a:lnTo>
                  <a:pt x="35" y="6159"/>
                </a:lnTo>
                <a:lnTo>
                  <a:pt x="0" y="6159"/>
                </a:lnTo>
                <a:lnTo>
                  <a:pt x="286" y="5974"/>
                </a:lnTo>
                <a:lnTo>
                  <a:pt x="607" y="5852"/>
                </a:lnTo>
                <a:lnTo>
                  <a:pt x="928" y="5790"/>
                </a:lnTo>
                <a:lnTo>
                  <a:pt x="1249" y="5728"/>
                </a:lnTo>
                <a:lnTo>
                  <a:pt x="1321" y="5605"/>
                </a:lnTo>
                <a:lnTo>
                  <a:pt x="1392" y="5605"/>
                </a:lnTo>
                <a:lnTo>
                  <a:pt x="1392" y="5481"/>
                </a:lnTo>
                <a:lnTo>
                  <a:pt x="1392" y="5420"/>
                </a:lnTo>
                <a:lnTo>
                  <a:pt x="1392" y="5359"/>
                </a:lnTo>
                <a:lnTo>
                  <a:pt x="1392" y="5235"/>
                </a:lnTo>
                <a:lnTo>
                  <a:pt x="1392" y="5112"/>
                </a:lnTo>
                <a:lnTo>
                  <a:pt x="1427" y="4989"/>
                </a:lnTo>
                <a:lnTo>
                  <a:pt x="1463" y="4804"/>
                </a:lnTo>
                <a:lnTo>
                  <a:pt x="1499" y="4619"/>
                </a:lnTo>
                <a:lnTo>
                  <a:pt x="1535" y="4497"/>
                </a:lnTo>
                <a:lnTo>
                  <a:pt x="1535" y="4435"/>
                </a:lnTo>
                <a:lnTo>
                  <a:pt x="1499" y="4065"/>
                </a:lnTo>
                <a:lnTo>
                  <a:pt x="1463" y="3757"/>
                </a:lnTo>
                <a:lnTo>
                  <a:pt x="1427" y="3572"/>
                </a:lnTo>
                <a:lnTo>
                  <a:pt x="1392" y="3388"/>
                </a:lnTo>
                <a:lnTo>
                  <a:pt x="1321" y="3203"/>
                </a:lnTo>
                <a:lnTo>
                  <a:pt x="1249" y="3079"/>
                </a:lnTo>
                <a:lnTo>
                  <a:pt x="1106" y="3018"/>
                </a:lnTo>
                <a:lnTo>
                  <a:pt x="928" y="2956"/>
                </a:lnTo>
                <a:lnTo>
                  <a:pt x="893" y="2895"/>
                </a:lnTo>
                <a:lnTo>
                  <a:pt x="785" y="2834"/>
                </a:lnTo>
                <a:lnTo>
                  <a:pt x="535" y="2649"/>
                </a:lnTo>
                <a:lnTo>
                  <a:pt x="393" y="2587"/>
                </a:lnTo>
                <a:lnTo>
                  <a:pt x="321" y="2525"/>
                </a:lnTo>
                <a:lnTo>
                  <a:pt x="286" y="2464"/>
                </a:lnTo>
                <a:lnTo>
                  <a:pt x="321" y="2464"/>
                </a:lnTo>
                <a:lnTo>
                  <a:pt x="393" y="2464"/>
                </a:lnTo>
                <a:lnTo>
                  <a:pt x="499" y="2525"/>
                </a:lnTo>
                <a:lnTo>
                  <a:pt x="571" y="2525"/>
                </a:lnTo>
                <a:lnTo>
                  <a:pt x="642" y="2525"/>
                </a:lnTo>
                <a:lnTo>
                  <a:pt x="1071" y="2464"/>
                </a:lnTo>
                <a:lnTo>
                  <a:pt x="1285" y="2464"/>
                </a:lnTo>
                <a:lnTo>
                  <a:pt x="1463" y="2402"/>
                </a:lnTo>
                <a:lnTo>
                  <a:pt x="1642" y="2341"/>
                </a:lnTo>
                <a:lnTo>
                  <a:pt x="1821" y="2217"/>
                </a:lnTo>
                <a:lnTo>
                  <a:pt x="1999" y="2033"/>
                </a:lnTo>
                <a:lnTo>
                  <a:pt x="2177" y="1787"/>
                </a:lnTo>
                <a:lnTo>
                  <a:pt x="2285" y="1294"/>
                </a:lnTo>
                <a:lnTo>
                  <a:pt x="2320" y="923"/>
                </a:lnTo>
                <a:lnTo>
                  <a:pt x="2249" y="493"/>
                </a:lnTo>
                <a:lnTo>
                  <a:pt x="2177" y="0"/>
                </a:lnTo>
                <a:close/>
              </a:path>
            </a:pathLst>
          </a:custGeom>
          <a:solidFill>
            <a:schemeClr val="accent2">
              <a:lumMod val="40000"/>
              <a:lumOff val="60000"/>
            </a:schemeClr>
          </a:solidFill>
          <a:ln w="31750" cap="flat" cmpd="sng" algn="ctr">
            <a:solidFill>
              <a:schemeClr val="tx1">
                <a:lumMod val="85000"/>
                <a:lumOff val="15000"/>
              </a:schemeClr>
            </a:solidFill>
            <a:prstDash val="solid"/>
            <a:round/>
            <a:headEnd type="none" w="med" len="med"/>
            <a:tailEnd type="none" w="med" len="med"/>
          </a:ln>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US"/>
          </a:p>
        </p:txBody>
      </p:sp>
      <p:cxnSp>
        <p:nvCxnSpPr>
          <p:cNvPr id="5" name="Straight Arrow Connector 4"/>
          <p:cNvCxnSpPr/>
          <p:nvPr/>
        </p:nvCxnSpPr>
        <p:spPr>
          <a:xfrm flipH="1">
            <a:off x="2178480" y="1603401"/>
            <a:ext cx="102541" cy="1025495"/>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067480" y="1524516"/>
            <a:ext cx="47327" cy="1104380"/>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892980" y="1730306"/>
            <a:ext cx="152400" cy="893046"/>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997880" y="1502393"/>
            <a:ext cx="63103" cy="1072825"/>
          </a:xfrm>
          <a:prstGeom prst="straightConnector1">
            <a:avLst/>
          </a:prstGeom>
          <a:ln w="539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6249" y="1023574"/>
            <a:ext cx="1663700" cy="1002806"/>
          </a:xfrm>
          <a:prstGeom prst="rect">
            <a:avLst/>
          </a:prstGeom>
          <a:noFill/>
        </p:spPr>
        <p:txBody>
          <a:bodyPr wrap="square" lIns="91407" tIns="45704" rIns="91407" bIns="45704" rtlCol="0">
            <a:spAutoFit/>
          </a:bodyPr>
          <a:lstStyle/>
          <a:p>
            <a:pPr algn="ctr">
              <a:lnSpc>
                <a:spcPct val="80000"/>
              </a:lnSpc>
            </a:pPr>
            <a:r>
              <a:rPr lang="en-US" b="1">
                <a:solidFill>
                  <a:srgbClr val="000000"/>
                </a:solidFill>
                <a:latin typeface="Helvetica"/>
                <a:cs typeface="Helvetica"/>
              </a:rPr>
              <a:t>The IK</a:t>
            </a:r>
          </a:p>
          <a:p>
            <a:pPr algn="ctr">
              <a:lnSpc>
                <a:spcPct val="80000"/>
              </a:lnSpc>
            </a:pPr>
            <a:r>
              <a:rPr lang="en-US" b="1">
                <a:solidFill>
                  <a:srgbClr val="000000"/>
                </a:solidFill>
                <a:latin typeface="Helvetica"/>
                <a:cs typeface="Helvetica"/>
              </a:rPr>
              <a:t>Model</a:t>
            </a:r>
          </a:p>
          <a:p>
            <a:pPr algn="ctr">
              <a:lnSpc>
                <a:spcPct val="90000"/>
              </a:lnSpc>
            </a:pPr>
            <a:endParaRPr lang="en-US" sz="500" b="1">
              <a:solidFill>
                <a:srgbClr val="000000"/>
              </a:solidFill>
              <a:latin typeface="Helvetica"/>
              <a:cs typeface="Helvetica"/>
            </a:endParaRPr>
          </a:p>
          <a:p>
            <a:pPr algn="ctr">
              <a:lnSpc>
                <a:spcPct val="70000"/>
              </a:lnSpc>
            </a:pPr>
            <a:r>
              <a:rPr lang="en-US" sz="1600">
                <a:solidFill>
                  <a:srgbClr val="000000"/>
                </a:solidFill>
                <a:latin typeface="Helvetica"/>
                <a:cs typeface="Helvetica"/>
              </a:rPr>
              <a:t>A scientific way</a:t>
            </a:r>
          </a:p>
          <a:p>
            <a:pPr algn="ctr">
              <a:lnSpc>
                <a:spcPct val="90000"/>
              </a:lnSpc>
            </a:pPr>
            <a:r>
              <a:rPr lang="en-US" sz="1600">
                <a:solidFill>
                  <a:srgbClr val="000000"/>
                </a:solidFill>
                <a:latin typeface="Helvetica"/>
                <a:cs typeface="Helvetica"/>
              </a:rPr>
              <a:t>of working</a:t>
            </a:r>
          </a:p>
        </p:txBody>
      </p:sp>
      <p:pic>
        <p:nvPicPr>
          <p:cNvPr id="10" name="Picture 9" descr="Manga-figure-in-action-poses-2.png"/>
          <p:cNvPicPr>
            <a:picLocks noChangeAspect="1"/>
          </p:cNvPicPr>
          <p:nvPr/>
        </p:nvPicPr>
        <p:blipFill rotWithShape="1">
          <a:blip r:embed="rId2">
            <a:extLst>
              <a:ext uri="{28A0092B-C50C-407E-A947-70E740481C1C}">
                <a14:useLocalDpi xmlns:a14="http://schemas.microsoft.com/office/drawing/2010/main" val="0"/>
              </a:ext>
            </a:extLst>
          </a:blip>
          <a:srcRect t="4693" r="54876" b="48718"/>
          <a:stretch/>
        </p:blipFill>
        <p:spPr>
          <a:xfrm>
            <a:off x="1670480" y="2663301"/>
            <a:ext cx="988301" cy="1012185"/>
          </a:xfrm>
          <a:prstGeom prst="rect">
            <a:avLst/>
          </a:prstGeom>
        </p:spPr>
      </p:pic>
      <p:pic>
        <p:nvPicPr>
          <p:cNvPr id="11" name="Picture 10"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1774" t="1853" r="65836" b="10581"/>
          <a:stretch/>
        </p:blipFill>
        <p:spPr>
          <a:xfrm>
            <a:off x="4786575" y="2634618"/>
            <a:ext cx="688733" cy="1012185"/>
          </a:xfrm>
          <a:prstGeom prst="rect">
            <a:avLst/>
          </a:prstGeom>
        </p:spPr>
      </p:pic>
      <p:pic>
        <p:nvPicPr>
          <p:cNvPr id="12" name="Picture 11"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41065" t="15196" r="33868" b="17665"/>
          <a:stretch/>
        </p:blipFill>
        <p:spPr>
          <a:xfrm>
            <a:off x="2805315" y="2731403"/>
            <a:ext cx="562235" cy="818614"/>
          </a:xfrm>
          <a:prstGeom prst="rect">
            <a:avLst/>
          </a:prstGeom>
        </p:spPr>
      </p:pic>
      <p:pic>
        <p:nvPicPr>
          <p:cNvPr id="13" name="Picture 12" descr="Manga-figure-in-action-poses.png"/>
          <p:cNvPicPr>
            <a:picLocks noChangeAspect="1"/>
          </p:cNvPicPr>
          <p:nvPr/>
        </p:nvPicPr>
        <p:blipFill rotWithShape="1">
          <a:blip r:embed="rId3">
            <a:extLst>
              <a:ext uri="{28A0092B-C50C-407E-A947-70E740481C1C}">
                <a14:useLocalDpi xmlns:a14="http://schemas.microsoft.com/office/drawing/2010/main" val="0"/>
              </a:ext>
            </a:extLst>
          </a:blip>
          <a:srcRect l="70638" r="1772" b="2977"/>
          <a:stretch/>
        </p:blipFill>
        <p:spPr>
          <a:xfrm>
            <a:off x="3817896" y="2680603"/>
            <a:ext cx="531167" cy="1015406"/>
          </a:xfrm>
          <a:prstGeom prst="rect">
            <a:avLst/>
          </a:prstGeom>
        </p:spPr>
      </p:pic>
      <p:sp>
        <p:nvSpPr>
          <p:cNvPr id="21" name="Footer Placeholder 12"/>
          <p:cNvSpPr>
            <a:spLocks noGrp="1"/>
          </p:cNvSpPr>
          <p:nvPr>
            <p:ph type="ftr" sz="quarter" idx="11"/>
          </p:nvPr>
        </p:nvSpPr>
        <p:spPr>
          <a:xfrm>
            <a:off x="129960" y="6416675"/>
            <a:ext cx="2895600" cy="365125"/>
          </a:xfrm>
        </p:spPr>
        <p:txBody>
          <a:bodyPr/>
          <a:lstStyle/>
          <a:p>
            <a:r>
              <a:rPr lang="en-US"/>
              <a:t>By Mike Rother</a:t>
            </a:r>
          </a:p>
        </p:txBody>
      </p:sp>
      <p:pic>
        <p:nvPicPr>
          <p:cNvPr id="23" name="Picture 22" descr="st001ick_2.jpg"/>
          <p:cNvPicPr>
            <a:picLocks noChangeAspect="1"/>
          </p:cNvPicPr>
          <p:nvPr/>
        </p:nvPicPr>
        <p:blipFill>
          <a:blip r:embed="rId4"/>
          <a:srcRect l="28274" r="18481"/>
          <a:stretch>
            <a:fillRect/>
          </a:stretch>
        </p:blipFill>
        <p:spPr>
          <a:xfrm>
            <a:off x="3372280" y="4292596"/>
            <a:ext cx="585665" cy="1099943"/>
          </a:xfrm>
          <a:prstGeom prst="rect">
            <a:avLst/>
          </a:prstGeom>
        </p:spPr>
      </p:pic>
      <p:sp>
        <p:nvSpPr>
          <p:cNvPr id="18" name="TextBox 17"/>
          <p:cNvSpPr txBox="1"/>
          <p:nvPr/>
        </p:nvSpPr>
        <p:spPr>
          <a:xfrm>
            <a:off x="5678508" y="1221148"/>
            <a:ext cx="1667030" cy="595515"/>
          </a:xfrm>
          <a:prstGeom prst="rect">
            <a:avLst/>
          </a:prstGeom>
          <a:noFill/>
        </p:spPr>
        <p:txBody>
          <a:bodyPr wrap="square" lIns="91407" tIns="45704" rIns="91407" bIns="45704" rtlCol="0">
            <a:spAutoFit/>
          </a:bodyPr>
          <a:lstStyle/>
          <a:p>
            <a:pPr algn="ctr">
              <a:lnSpc>
                <a:spcPct val="90000"/>
              </a:lnSpc>
            </a:pPr>
            <a:r>
              <a:rPr lang="en-US" b="1">
                <a:solidFill>
                  <a:srgbClr val="000000"/>
                </a:solidFill>
                <a:latin typeface="Helvetica"/>
                <a:cs typeface="Helvetica"/>
              </a:rPr>
              <a:t>BASIC</a:t>
            </a:r>
          </a:p>
          <a:p>
            <a:pPr algn="ctr">
              <a:lnSpc>
                <a:spcPct val="90000"/>
              </a:lnSpc>
            </a:pPr>
            <a:r>
              <a:rPr lang="en-US" b="1">
                <a:solidFill>
                  <a:srgbClr val="000000"/>
                </a:solidFill>
                <a:latin typeface="Helvetica"/>
                <a:cs typeface="Helvetica"/>
              </a:rPr>
              <a:t>PRINCIPLES</a:t>
            </a:r>
          </a:p>
        </p:txBody>
      </p:sp>
      <p:cxnSp>
        <p:nvCxnSpPr>
          <p:cNvPr id="19" name="Straight Arrow Connector 18"/>
          <p:cNvCxnSpPr/>
          <p:nvPr/>
        </p:nvCxnSpPr>
        <p:spPr>
          <a:xfrm flipH="1" flipV="1">
            <a:off x="2648384" y="3721100"/>
            <a:ext cx="787396" cy="622296"/>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835830" y="3606796"/>
            <a:ext cx="1035050" cy="717550"/>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3120630" y="3550018"/>
            <a:ext cx="416750" cy="691778"/>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708830" y="3721100"/>
            <a:ext cx="336550" cy="520696"/>
          </a:xfrm>
          <a:prstGeom prst="straightConnector1">
            <a:avLst/>
          </a:prstGeom>
          <a:ln w="28575" cap="flat" cmpd="sng" algn="ctr">
            <a:solidFill>
              <a:srgbClr val="FF0000"/>
            </a:solidFill>
            <a:prstDash val="sysDot"/>
            <a:roun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pic>
        <p:nvPicPr>
          <p:cNvPr id="38" name="Picture 37" descr="5Q Card Graphics.pdf"/>
          <p:cNvPicPr>
            <a:picLocks noChangeAspect="1"/>
          </p:cNvPicPr>
          <p:nvPr/>
        </p:nvPicPr>
        <p:blipFill rotWithShape="1">
          <a:blip r:embed="rId5">
            <a:extLst>
              <a:ext uri="{28A0092B-C50C-407E-A947-70E740481C1C}">
                <a14:useLocalDpi xmlns:a14="http://schemas.microsoft.com/office/drawing/2010/main" val="0"/>
              </a:ext>
            </a:extLst>
          </a:blip>
          <a:srcRect l="25633" t="21621" r="25000" b="28203"/>
          <a:stretch/>
        </p:blipFill>
        <p:spPr>
          <a:xfrm>
            <a:off x="2856115" y="5392539"/>
            <a:ext cx="1489288" cy="1169674"/>
          </a:xfrm>
          <a:prstGeom prst="rect">
            <a:avLst/>
          </a:prstGeom>
        </p:spPr>
      </p:pic>
      <p:sp>
        <p:nvSpPr>
          <p:cNvPr id="40" name="TextBox 39"/>
          <p:cNvSpPr txBox="1"/>
          <p:nvPr/>
        </p:nvSpPr>
        <p:spPr>
          <a:xfrm>
            <a:off x="7421738" y="1102249"/>
            <a:ext cx="1182942" cy="841224"/>
          </a:xfrm>
          <a:prstGeom prst="rect">
            <a:avLst/>
          </a:prstGeom>
          <a:noFill/>
        </p:spPr>
        <p:txBody>
          <a:bodyPr wrap="square" lIns="91407" tIns="45704" rIns="91407" bIns="45704" rtlCol="0">
            <a:spAutoFit/>
          </a:bodyPr>
          <a:lstStyle/>
          <a:p>
            <a:pPr algn="ctr">
              <a:lnSpc>
                <a:spcPct val="80000"/>
              </a:lnSpc>
            </a:pPr>
            <a:r>
              <a:rPr lang="en-US" sz="2000" b="1">
                <a:solidFill>
                  <a:srgbClr val="000000"/>
                </a:solidFill>
                <a:latin typeface="Helvetica"/>
                <a:cs typeface="Helvetica"/>
              </a:rPr>
              <a:t>Don't</a:t>
            </a:r>
          </a:p>
          <a:p>
            <a:pPr algn="ctr">
              <a:lnSpc>
                <a:spcPct val="80000"/>
              </a:lnSpc>
            </a:pPr>
            <a:r>
              <a:rPr lang="en-US" sz="2000" b="1">
                <a:solidFill>
                  <a:srgbClr val="000000"/>
                </a:solidFill>
                <a:latin typeface="Helvetica"/>
                <a:cs typeface="Helvetica"/>
              </a:rPr>
              <a:t>change</a:t>
            </a:r>
          </a:p>
          <a:p>
            <a:pPr algn="ctr">
              <a:lnSpc>
                <a:spcPct val="80000"/>
              </a:lnSpc>
            </a:pPr>
            <a:r>
              <a:rPr lang="en-US" sz="2000" b="1">
                <a:solidFill>
                  <a:srgbClr val="000000"/>
                </a:solidFill>
                <a:latin typeface="Helvetica"/>
                <a:cs typeface="Helvetica"/>
              </a:rPr>
              <a:t>this</a:t>
            </a:r>
            <a:endParaRPr lang="en-US" sz="1600" b="1">
              <a:solidFill>
                <a:srgbClr val="000000"/>
              </a:solidFill>
              <a:latin typeface="Helvetica"/>
              <a:cs typeface="Helvetica"/>
            </a:endParaRPr>
          </a:p>
        </p:txBody>
      </p:sp>
      <p:cxnSp>
        <p:nvCxnSpPr>
          <p:cNvPr id="49" name="Straight Connector 48"/>
          <p:cNvCxnSpPr/>
          <p:nvPr/>
        </p:nvCxnSpPr>
        <p:spPr>
          <a:xfrm flipH="1">
            <a:off x="5721780" y="800096"/>
            <a:ext cx="21024" cy="5753104"/>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753100" y="2773339"/>
            <a:ext cx="1841500" cy="844814"/>
          </a:xfrm>
          <a:prstGeom prst="rect">
            <a:avLst/>
          </a:prstGeom>
          <a:noFill/>
        </p:spPr>
        <p:txBody>
          <a:bodyPr wrap="square" lIns="91407" tIns="45704" rIns="91407" bIns="45704" rtlCol="0">
            <a:spAutoFit/>
          </a:bodyPr>
          <a:lstStyle/>
          <a:p>
            <a:pPr>
              <a:lnSpc>
                <a:spcPct val="90000"/>
              </a:lnSpc>
            </a:pPr>
            <a:r>
              <a:rPr lang="en-US" b="1">
                <a:solidFill>
                  <a:srgbClr val="000000"/>
                </a:solidFill>
                <a:latin typeface="Helvetica"/>
                <a:cs typeface="Helvetica"/>
              </a:rPr>
              <a:t>START PRACTICING</a:t>
            </a:r>
          </a:p>
          <a:p>
            <a:pPr>
              <a:lnSpc>
                <a:spcPct val="90000"/>
              </a:lnSpc>
            </a:pPr>
            <a:r>
              <a:rPr lang="en-US" b="1">
                <a:solidFill>
                  <a:srgbClr val="000000"/>
                </a:solidFill>
                <a:latin typeface="Helvetica"/>
                <a:cs typeface="Helvetica"/>
              </a:rPr>
              <a:t>THESE</a:t>
            </a:r>
            <a:endParaRPr lang="en-US" sz="1400" b="1">
              <a:solidFill>
                <a:srgbClr val="000000"/>
              </a:solidFill>
              <a:latin typeface="Helvetica"/>
              <a:cs typeface="Helvetica"/>
            </a:endParaRPr>
          </a:p>
        </p:txBody>
      </p:sp>
      <p:sp>
        <p:nvSpPr>
          <p:cNvPr id="39" name="TextBox 38"/>
          <p:cNvSpPr txBox="1"/>
          <p:nvPr/>
        </p:nvSpPr>
        <p:spPr>
          <a:xfrm>
            <a:off x="7358238" y="2743356"/>
            <a:ext cx="1652842" cy="987930"/>
          </a:xfrm>
          <a:prstGeom prst="rect">
            <a:avLst/>
          </a:prstGeom>
          <a:noFill/>
        </p:spPr>
        <p:txBody>
          <a:bodyPr wrap="square" lIns="91407" tIns="45704" rIns="91407" bIns="45704" rtlCol="0">
            <a:spAutoFit/>
          </a:bodyPr>
          <a:lstStyle/>
          <a:p>
            <a:pPr>
              <a:lnSpc>
                <a:spcPct val="80000"/>
              </a:lnSpc>
            </a:pPr>
            <a:r>
              <a:rPr lang="en-US" b="1">
                <a:solidFill>
                  <a:srgbClr val="000000"/>
                </a:solidFill>
                <a:latin typeface="Helvetica"/>
                <a:cs typeface="Helvetica"/>
              </a:rPr>
              <a:t>Then adapt them to suit your organization</a:t>
            </a:r>
            <a:endParaRPr lang="en-US" sz="1400" b="1">
              <a:solidFill>
                <a:srgbClr val="000000"/>
              </a:solidFill>
              <a:latin typeface="Helvetica"/>
              <a:cs typeface="Helvetica"/>
            </a:endParaRPr>
          </a:p>
        </p:txBody>
      </p:sp>
      <p:sp>
        <p:nvSpPr>
          <p:cNvPr id="9" name="TextBox 8"/>
          <p:cNvSpPr txBox="1"/>
          <p:nvPr/>
        </p:nvSpPr>
        <p:spPr>
          <a:xfrm>
            <a:off x="152400" y="2731422"/>
            <a:ext cx="1759380" cy="1065901"/>
          </a:xfrm>
          <a:prstGeom prst="rect">
            <a:avLst/>
          </a:prstGeom>
          <a:noFill/>
        </p:spPr>
        <p:txBody>
          <a:bodyPr wrap="square" lIns="91407" tIns="45704" rIns="91407" bIns="45704" rtlCol="0">
            <a:spAutoFit/>
          </a:bodyPr>
          <a:lstStyle/>
          <a:p>
            <a:pPr algn="ctr">
              <a:lnSpc>
                <a:spcPct val="85000"/>
              </a:lnSpc>
            </a:pPr>
            <a:r>
              <a:rPr lang="en-US" b="1">
                <a:solidFill>
                  <a:srgbClr val="000000"/>
                </a:solidFill>
                <a:latin typeface="Helvetica"/>
                <a:cs typeface="Helvetica"/>
              </a:rPr>
              <a:t>The IK</a:t>
            </a:r>
          </a:p>
          <a:p>
            <a:pPr algn="ctr">
              <a:lnSpc>
                <a:spcPct val="85000"/>
              </a:lnSpc>
            </a:pPr>
            <a:r>
              <a:rPr lang="en-US" b="1">
                <a:solidFill>
                  <a:srgbClr val="000000"/>
                </a:solidFill>
                <a:latin typeface="Helvetica"/>
                <a:cs typeface="Helvetica"/>
              </a:rPr>
              <a:t>Practice Routines</a:t>
            </a:r>
          </a:p>
          <a:p>
            <a:pPr algn="ctr">
              <a:lnSpc>
                <a:spcPct val="90000"/>
              </a:lnSpc>
            </a:pPr>
            <a:endParaRPr lang="en-US" sz="300" b="1">
              <a:solidFill>
                <a:srgbClr val="000000"/>
              </a:solidFill>
              <a:latin typeface="Helvetica"/>
              <a:cs typeface="Helvetica"/>
            </a:endParaRPr>
          </a:p>
          <a:p>
            <a:pPr algn="ctr">
              <a:lnSpc>
                <a:spcPct val="90000"/>
              </a:lnSpc>
            </a:pPr>
            <a:r>
              <a:rPr lang="en-US" sz="1600">
                <a:solidFill>
                  <a:srgbClr val="000000"/>
                </a:solidFill>
                <a:latin typeface="Helvetica"/>
                <a:cs typeface="Helvetica"/>
              </a:rPr>
              <a:t>For the Learner</a:t>
            </a:r>
          </a:p>
        </p:txBody>
      </p:sp>
      <p:sp>
        <p:nvSpPr>
          <p:cNvPr id="29"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47</a:t>
            </a:fld>
            <a:endParaRPr lang="en-US"/>
          </a:p>
        </p:txBody>
      </p:sp>
      <p:sp>
        <p:nvSpPr>
          <p:cNvPr id="47" name="TextBox 46"/>
          <p:cNvSpPr txBox="1"/>
          <p:nvPr/>
        </p:nvSpPr>
        <p:spPr>
          <a:xfrm>
            <a:off x="7358238" y="4376913"/>
            <a:ext cx="1652842" cy="987930"/>
          </a:xfrm>
          <a:prstGeom prst="rect">
            <a:avLst/>
          </a:prstGeom>
          <a:noFill/>
        </p:spPr>
        <p:txBody>
          <a:bodyPr wrap="square" lIns="91407" tIns="45704" rIns="91407" bIns="45704" rtlCol="0">
            <a:spAutoFit/>
          </a:bodyPr>
          <a:lstStyle/>
          <a:p>
            <a:pPr>
              <a:lnSpc>
                <a:spcPct val="80000"/>
              </a:lnSpc>
            </a:pPr>
            <a:r>
              <a:rPr lang="en-US" b="1">
                <a:solidFill>
                  <a:srgbClr val="000000"/>
                </a:solidFill>
                <a:latin typeface="Helvetica"/>
                <a:cs typeface="Helvetica"/>
              </a:rPr>
              <a:t>Then adapt them to suit your organization</a:t>
            </a:r>
            <a:endParaRPr lang="en-US" sz="1400" b="1">
              <a:solidFill>
                <a:srgbClr val="000000"/>
              </a:solidFill>
              <a:latin typeface="Helvetica"/>
              <a:cs typeface="Helvetica"/>
            </a:endParaRPr>
          </a:p>
        </p:txBody>
      </p:sp>
      <p:sp>
        <p:nvSpPr>
          <p:cNvPr id="50" name="TextBox 49"/>
          <p:cNvSpPr txBox="1"/>
          <p:nvPr/>
        </p:nvSpPr>
        <p:spPr>
          <a:xfrm>
            <a:off x="0" y="184974"/>
            <a:ext cx="9143999" cy="553913"/>
          </a:xfrm>
          <a:prstGeom prst="rect">
            <a:avLst/>
          </a:prstGeom>
          <a:noFill/>
        </p:spPr>
        <p:txBody>
          <a:bodyPr wrap="square" lIns="91354" tIns="45678" rIns="91354" bIns="45678" rtlCol="0">
            <a:spAutoFit/>
          </a:bodyPr>
          <a:lstStyle/>
          <a:p>
            <a:pPr algn="ctr">
              <a:lnSpc>
                <a:spcPct val="80000"/>
              </a:lnSpc>
            </a:pPr>
            <a:r>
              <a:rPr lang="en-US" sz="3600" b="1"/>
              <a:t>WHAT IS FUNDAMENTAL vs. CHANGEABLE</a:t>
            </a:r>
          </a:p>
        </p:txBody>
      </p:sp>
      <p:pic>
        <p:nvPicPr>
          <p:cNvPr id="32" name="Picture 31" descr="Screen shot 2015-09-23 at 2.06.2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1937" y="801953"/>
            <a:ext cx="3831336" cy="1210148"/>
          </a:xfrm>
          <a:prstGeom prst="rect">
            <a:avLst/>
          </a:prstGeom>
        </p:spPr>
      </p:pic>
    </p:spTree>
    <p:extLst>
      <p:ext uri="{BB962C8B-B14F-4D97-AF65-F5344CB8AC3E}">
        <p14:creationId xmlns:p14="http://schemas.microsoft.com/office/powerpoint/2010/main" val="40627358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508" y="1015999"/>
            <a:ext cx="3597102" cy="1512017"/>
          </a:xfrm>
          <a:prstGeom prst="rect">
            <a:avLst/>
          </a:prstGeom>
        </p:spPr>
      </p:pic>
      <p:grpSp>
        <p:nvGrpSpPr>
          <p:cNvPr id="32" name="Group 31"/>
          <p:cNvGrpSpPr/>
          <p:nvPr/>
        </p:nvGrpSpPr>
        <p:grpSpPr>
          <a:xfrm>
            <a:off x="390176" y="1148968"/>
            <a:ext cx="5112" cy="4654296"/>
            <a:chOff x="364776" y="1174368"/>
            <a:chExt cx="5112" cy="4654296"/>
          </a:xfrm>
        </p:grpSpPr>
        <p:cxnSp>
          <p:nvCxnSpPr>
            <p:cNvPr id="31" name="Straight Arrow Connector 30"/>
            <p:cNvCxnSpPr/>
            <p:nvPr/>
          </p:nvCxnSpPr>
          <p:spPr>
            <a:xfrm rot="5400000">
              <a:off x="-1958054" y="3500722"/>
              <a:ext cx="4654296" cy="1588"/>
            </a:xfrm>
            <a:prstGeom prst="straightConnector1">
              <a:avLst/>
            </a:prstGeom>
            <a:ln w="174625" cap="flat" cmpd="sng" algn="ctr">
              <a:solidFill>
                <a:schemeClr val="tx1"/>
              </a:solidFill>
              <a:prstDash val="solid"/>
              <a:round/>
              <a:headEnd type="none" w="med" len="med"/>
              <a:tailEnd type="triangle" w="sm" len="med"/>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a:off x="-1911096" y="3462940"/>
              <a:ext cx="4553332" cy="1588"/>
            </a:xfrm>
            <a:prstGeom prst="straightConnector1">
              <a:avLst/>
            </a:prstGeom>
            <a:ln w="130175" cap="flat" cmpd="sng" algn="ctr">
              <a:solidFill>
                <a:srgbClr val="0000FF"/>
              </a:solidFill>
              <a:prstDash val="solid"/>
              <a:round/>
              <a:headEnd type="none" w="med" len="med"/>
              <a:tailEnd type="triangle" w="sm" len="med"/>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748243" y="671052"/>
            <a:ext cx="3007849" cy="421405"/>
          </a:xfrm>
          <a:prstGeom prst="rect">
            <a:avLst/>
          </a:prstGeom>
          <a:noFill/>
        </p:spPr>
        <p:txBody>
          <a:bodyPr wrap="square" lIns="82021" tIns="41010" rIns="82021" bIns="41010" rtlCol="0">
            <a:spAutoFit/>
          </a:bodyPr>
          <a:lstStyle/>
          <a:p>
            <a:r>
              <a:rPr lang="en-US" sz="2200" b="1" dirty="0"/>
              <a:t>(1) A Model</a:t>
            </a:r>
          </a:p>
        </p:txBody>
      </p:sp>
      <p:sp>
        <p:nvSpPr>
          <p:cNvPr id="11" name="TextBox 10"/>
          <p:cNvSpPr txBox="1"/>
          <p:nvPr/>
        </p:nvSpPr>
        <p:spPr>
          <a:xfrm>
            <a:off x="4763221" y="807536"/>
            <a:ext cx="3684621" cy="1624299"/>
          </a:xfrm>
          <a:prstGeom prst="rect">
            <a:avLst/>
          </a:prstGeom>
          <a:noFill/>
        </p:spPr>
        <p:txBody>
          <a:bodyPr wrap="square" lIns="82021" tIns="41010" rIns="82021" bIns="41010" rtlCol="0">
            <a:spAutoFit/>
          </a:bodyPr>
          <a:lstStyle/>
          <a:p>
            <a:pPr>
              <a:lnSpc>
                <a:spcPct val="90000"/>
              </a:lnSpc>
            </a:pPr>
            <a:r>
              <a:rPr lang="en-US" b="1"/>
              <a:t>A  representation of something</a:t>
            </a:r>
          </a:p>
          <a:p>
            <a:pPr>
              <a:lnSpc>
                <a:spcPct val="90000"/>
              </a:lnSpc>
            </a:pPr>
            <a:r>
              <a:rPr lang="en-US" b="1"/>
              <a:t>that occurs in reality.  Models help researchers describe, predict, test and understand systems.</a:t>
            </a:r>
          </a:p>
          <a:p>
            <a:pPr>
              <a:lnSpc>
                <a:spcPct val="90000"/>
              </a:lnSpc>
            </a:pPr>
            <a:endParaRPr lang="en-US" sz="700" dirty="0"/>
          </a:p>
          <a:p>
            <a:pPr>
              <a:lnSpc>
                <a:spcPct val="90000"/>
              </a:lnSpc>
            </a:pPr>
            <a:r>
              <a:rPr lang="en-US" sz="1600" i="1"/>
              <a:t>”Essentially, all models are wrong, but some are useful.”</a:t>
            </a:r>
            <a:r>
              <a:rPr lang="en-US" sz="1600"/>
              <a:t>  - George E. P. Box</a:t>
            </a:r>
            <a:endParaRPr lang="en-US" sz="1600" dirty="0"/>
          </a:p>
        </p:txBody>
      </p:sp>
      <p:pic>
        <p:nvPicPr>
          <p:cNvPr id="6" name="Picture 5" descr="Manga-figure-in-action-poses-2.png"/>
          <p:cNvPicPr>
            <a:picLocks noChangeAspect="1"/>
          </p:cNvPicPr>
          <p:nvPr/>
        </p:nvPicPr>
        <p:blipFill rotWithShape="1">
          <a:blip r:embed="rId3">
            <a:extLst>
              <a:ext uri="{28A0092B-C50C-407E-A947-70E740481C1C}">
                <a14:useLocalDpi xmlns:a14="http://schemas.microsoft.com/office/drawing/2010/main" val="0"/>
              </a:ext>
            </a:extLst>
          </a:blip>
          <a:srcRect t="4693" r="54876" b="48718"/>
          <a:stretch/>
        </p:blipFill>
        <p:spPr>
          <a:xfrm>
            <a:off x="977031" y="3301950"/>
            <a:ext cx="1008365" cy="1032734"/>
          </a:xfrm>
          <a:prstGeom prst="rect">
            <a:avLst/>
          </a:prstGeom>
        </p:spPr>
      </p:pic>
      <p:pic>
        <p:nvPicPr>
          <p:cNvPr id="12" name="Picture 11" descr="Manga-figure-in-action-poses.png"/>
          <p:cNvPicPr>
            <a:picLocks noChangeAspect="1"/>
          </p:cNvPicPr>
          <p:nvPr/>
        </p:nvPicPr>
        <p:blipFill rotWithShape="1">
          <a:blip r:embed="rId4">
            <a:extLst>
              <a:ext uri="{28A0092B-C50C-407E-A947-70E740481C1C}">
                <a14:useLocalDpi xmlns:a14="http://schemas.microsoft.com/office/drawing/2010/main" val="0"/>
              </a:ext>
            </a:extLst>
          </a:blip>
          <a:srcRect l="1774" t="1853" r="65836" b="10581"/>
          <a:stretch/>
        </p:blipFill>
        <p:spPr>
          <a:xfrm>
            <a:off x="3632092" y="3301949"/>
            <a:ext cx="702716" cy="1032734"/>
          </a:xfrm>
          <a:prstGeom prst="rect">
            <a:avLst/>
          </a:prstGeom>
        </p:spPr>
      </p:pic>
      <p:pic>
        <p:nvPicPr>
          <p:cNvPr id="13" name="Picture 12" descr="Manga-figure-in-action-poses.png"/>
          <p:cNvPicPr>
            <a:picLocks noChangeAspect="1"/>
          </p:cNvPicPr>
          <p:nvPr/>
        </p:nvPicPr>
        <p:blipFill rotWithShape="1">
          <a:blip r:embed="rId4">
            <a:extLst>
              <a:ext uri="{28A0092B-C50C-407E-A947-70E740481C1C}">
                <a14:useLocalDpi xmlns:a14="http://schemas.microsoft.com/office/drawing/2010/main" val="0"/>
              </a:ext>
            </a:extLst>
          </a:blip>
          <a:srcRect l="41065" t="15196" r="33868" b="17665"/>
          <a:stretch/>
        </p:blipFill>
        <p:spPr>
          <a:xfrm>
            <a:off x="2086996" y="3504619"/>
            <a:ext cx="573649" cy="835232"/>
          </a:xfrm>
          <a:prstGeom prst="rect">
            <a:avLst/>
          </a:prstGeom>
        </p:spPr>
      </p:pic>
      <p:pic>
        <p:nvPicPr>
          <p:cNvPr id="14" name="Picture 13" descr="Manga-figure-in-action-poses.png"/>
          <p:cNvPicPr>
            <a:picLocks noChangeAspect="1"/>
          </p:cNvPicPr>
          <p:nvPr/>
        </p:nvPicPr>
        <p:blipFill rotWithShape="1">
          <a:blip r:embed="rId4">
            <a:extLst>
              <a:ext uri="{28A0092B-C50C-407E-A947-70E740481C1C}">
                <a14:useLocalDpi xmlns:a14="http://schemas.microsoft.com/office/drawing/2010/main" val="0"/>
              </a:ext>
            </a:extLst>
          </a:blip>
          <a:srcRect l="70638" r="1772" b="2977"/>
          <a:stretch/>
        </p:blipFill>
        <p:spPr>
          <a:xfrm>
            <a:off x="2867908" y="3248737"/>
            <a:ext cx="569776" cy="1089212"/>
          </a:xfrm>
          <a:prstGeom prst="rect">
            <a:avLst/>
          </a:prstGeom>
        </p:spPr>
      </p:pic>
      <p:sp>
        <p:nvSpPr>
          <p:cNvPr id="15" name="TextBox 14"/>
          <p:cNvSpPr txBox="1"/>
          <p:nvPr/>
        </p:nvSpPr>
        <p:spPr>
          <a:xfrm>
            <a:off x="4763218" y="2735486"/>
            <a:ext cx="3684619" cy="1629398"/>
          </a:xfrm>
          <a:prstGeom prst="rect">
            <a:avLst/>
          </a:prstGeom>
          <a:noFill/>
        </p:spPr>
        <p:txBody>
          <a:bodyPr wrap="square" lIns="82021" tIns="41010" rIns="82021" bIns="41010" rtlCol="0">
            <a:spAutoFit/>
          </a:bodyPr>
          <a:lstStyle/>
          <a:p>
            <a:pPr>
              <a:lnSpc>
                <a:spcPct val="90000"/>
              </a:lnSpc>
            </a:pPr>
            <a:r>
              <a:rPr lang="en-US" b="1"/>
              <a:t>Starting routines ("Starter Kata").  Specific training drills to develop fundamental skills and mindset, especially at the beginning.  These help turn concepts into reality.</a:t>
            </a:r>
          </a:p>
          <a:p>
            <a:pPr>
              <a:lnSpc>
                <a:spcPct val="110000"/>
              </a:lnSpc>
            </a:pPr>
            <a:r>
              <a:rPr lang="en-US"/>
              <a:t>(Supported by coaching routines.)</a:t>
            </a:r>
            <a:endParaRPr lang="en-US" dirty="0"/>
          </a:p>
        </p:txBody>
      </p:sp>
      <p:sp>
        <p:nvSpPr>
          <p:cNvPr id="16" name="TextBox 15"/>
          <p:cNvSpPr txBox="1"/>
          <p:nvPr/>
        </p:nvSpPr>
        <p:spPr>
          <a:xfrm>
            <a:off x="748243" y="2599481"/>
            <a:ext cx="4014978" cy="675291"/>
          </a:xfrm>
          <a:prstGeom prst="rect">
            <a:avLst/>
          </a:prstGeom>
          <a:noFill/>
        </p:spPr>
        <p:txBody>
          <a:bodyPr wrap="square" lIns="82021" tIns="41010" rIns="82021" bIns="41010" rtlCol="0">
            <a:spAutoFit/>
          </a:bodyPr>
          <a:lstStyle/>
          <a:p>
            <a:r>
              <a:rPr lang="en-US" sz="2200" b="1" dirty="0"/>
              <a:t>(2) Structured Starter</a:t>
            </a:r>
          </a:p>
          <a:p>
            <a:pPr>
              <a:lnSpc>
                <a:spcPct val="70000"/>
              </a:lnSpc>
            </a:pPr>
            <a:r>
              <a:rPr lang="en-US" sz="2200" b="1" dirty="0"/>
              <a:t>      Practice Routines</a:t>
            </a:r>
          </a:p>
        </p:txBody>
      </p:sp>
      <p:sp>
        <p:nvSpPr>
          <p:cNvPr id="17" name="TextBox 16"/>
          <p:cNvSpPr txBox="1"/>
          <p:nvPr/>
        </p:nvSpPr>
        <p:spPr>
          <a:xfrm>
            <a:off x="749132" y="4530746"/>
            <a:ext cx="3626510" cy="635823"/>
          </a:xfrm>
          <a:prstGeom prst="rect">
            <a:avLst/>
          </a:prstGeom>
          <a:noFill/>
        </p:spPr>
        <p:txBody>
          <a:bodyPr wrap="square" lIns="82021" tIns="41010" rIns="82021" bIns="41010" rtlCol="0">
            <a:spAutoFit/>
          </a:bodyPr>
          <a:lstStyle/>
          <a:p>
            <a:pPr>
              <a:lnSpc>
                <a:spcPct val="80000"/>
              </a:lnSpc>
              <a:tabLst>
                <a:tab pos="363152" algn="l"/>
              </a:tabLst>
            </a:pPr>
            <a:r>
              <a:rPr lang="en-US" sz="2200" b="1" dirty="0"/>
              <a:t>(3)	Organization-Specific</a:t>
            </a:r>
          </a:p>
          <a:p>
            <a:pPr>
              <a:lnSpc>
                <a:spcPct val="80000"/>
              </a:lnSpc>
              <a:tabLst>
                <a:tab pos="363152" algn="l"/>
              </a:tabLst>
            </a:pPr>
            <a:r>
              <a:rPr lang="en-US" sz="2200" b="1" dirty="0"/>
              <a:t>	Routines</a:t>
            </a:r>
          </a:p>
        </p:txBody>
      </p:sp>
      <p:sp>
        <p:nvSpPr>
          <p:cNvPr id="18" name="TextBox 17"/>
          <p:cNvSpPr txBox="1"/>
          <p:nvPr/>
        </p:nvSpPr>
        <p:spPr>
          <a:xfrm>
            <a:off x="4763218" y="4742242"/>
            <a:ext cx="3414414" cy="1333963"/>
          </a:xfrm>
          <a:prstGeom prst="rect">
            <a:avLst/>
          </a:prstGeom>
          <a:noFill/>
        </p:spPr>
        <p:txBody>
          <a:bodyPr wrap="square" lIns="82021" tIns="41010" rIns="82021" bIns="41010" rtlCol="0">
            <a:spAutoFit/>
          </a:bodyPr>
          <a:lstStyle/>
          <a:p>
            <a:pPr>
              <a:lnSpc>
                <a:spcPct val="90000"/>
              </a:lnSpc>
            </a:pPr>
            <a:r>
              <a:rPr lang="en-US" b="1"/>
              <a:t>As proficiency increases, each organization can evolve the starting practice routines into its own practice routines, to better fit its circumstances and culture.</a:t>
            </a:r>
            <a:endParaRPr lang="en-US" b="1" dirty="0"/>
          </a:p>
        </p:txBody>
      </p:sp>
      <p:pic>
        <p:nvPicPr>
          <p:cNvPr id="20" name="Picture 19" descr="Factory-1127233654.png"/>
          <p:cNvPicPr>
            <a:picLocks noChangeAspect="1"/>
          </p:cNvPicPr>
          <p:nvPr/>
        </p:nvPicPr>
        <p:blipFill rotWithShape="1">
          <a:blip r:embed="rId5">
            <a:extLst>
              <a:ext uri="{28A0092B-C50C-407E-A947-70E740481C1C}">
                <a14:useLocalDpi xmlns:a14="http://schemas.microsoft.com/office/drawing/2010/main" val="0"/>
              </a:ext>
            </a:extLst>
          </a:blip>
          <a:srcRect t="18689"/>
          <a:stretch/>
        </p:blipFill>
        <p:spPr>
          <a:xfrm>
            <a:off x="1324228" y="5453943"/>
            <a:ext cx="971416" cy="766638"/>
          </a:xfrm>
          <a:prstGeom prst="rect">
            <a:avLst/>
          </a:prstGeom>
        </p:spPr>
      </p:pic>
      <p:pic>
        <p:nvPicPr>
          <p:cNvPr id="21" name="Picture 20" descr="Building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2509" y="5308396"/>
            <a:ext cx="597338" cy="842896"/>
          </a:xfrm>
          <a:prstGeom prst="rect">
            <a:avLst/>
          </a:prstGeom>
        </p:spPr>
      </p:pic>
      <p:pic>
        <p:nvPicPr>
          <p:cNvPr id="22" name="Picture 21" descr="Building 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0534" y="5281057"/>
            <a:ext cx="525961" cy="869454"/>
          </a:xfrm>
          <a:prstGeom prst="rect">
            <a:avLst/>
          </a:prstGeom>
        </p:spPr>
      </p:pic>
      <p:sp>
        <p:nvSpPr>
          <p:cNvPr id="23" name="Rectangle 22"/>
          <p:cNvSpPr/>
          <p:nvPr/>
        </p:nvSpPr>
        <p:spPr>
          <a:xfrm>
            <a:off x="747125" y="649032"/>
            <a:ext cx="7700717" cy="5770138"/>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25" name="Straight Connector 24"/>
          <p:cNvCxnSpPr/>
          <p:nvPr/>
        </p:nvCxnSpPr>
        <p:spPr>
          <a:xfrm>
            <a:off x="747122" y="4475921"/>
            <a:ext cx="770071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47125" y="2587558"/>
            <a:ext cx="770071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3" idx="0"/>
            <a:endCxn id="23" idx="2"/>
          </p:cNvCxnSpPr>
          <p:nvPr/>
        </p:nvCxnSpPr>
        <p:spPr>
          <a:xfrm>
            <a:off x="4597481" y="649032"/>
            <a:ext cx="0" cy="577013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29960" y="76200"/>
            <a:ext cx="8937840" cy="544486"/>
          </a:xfrm>
          <a:prstGeom prst="rect">
            <a:avLst/>
          </a:prstGeom>
          <a:noFill/>
        </p:spPr>
        <p:txBody>
          <a:bodyPr wrap="square" lIns="81994" tIns="40995" rIns="81994" bIns="40995" rtlCol="0">
            <a:spAutoFit/>
          </a:bodyPr>
          <a:lstStyle/>
          <a:p>
            <a:pPr algn="ctr"/>
            <a:r>
              <a:rPr lang="en-US" sz="3000" b="1">
                <a:latin typeface="Helvetica"/>
                <a:cs typeface="Helvetica"/>
              </a:rPr>
              <a:t>THE TOYOTA KATA RESEARCH &amp; APPROACH</a:t>
            </a:r>
          </a:p>
        </p:txBody>
      </p:sp>
      <p:sp>
        <p:nvSpPr>
          <p:cNvPr id="5" name="Footer Placeholder 4"/>
          <p:cNvSpPr>
            <a:spLocks noGrp="1"/>
          </p:cNvSpPr>
          <p:nvPr>
            <p:ph type="ftr" sz="quarter" idx="11"/>
          </p:nvPr>
        </p:nvSpPr>
        <p:spPr/>
        <p:txBody>
          <a:bodyPr/>
          <a:lstStyle/>
          <a:p>
            <a:r>
              <a:rPr lang="en-US"/>
              <a:t>By Mike Rother</a:t>
            </a:r>
          </a:p>
        </p:txBody>
      </p:sp>
      <p:sp>
        <p:nvSpPr>
          <p:cNvPr id="7" name="Slide Number Placeholder 6"/>
          <p:cNvSpPr>
            <a:spLocks noGrp="1"/>
          </p:cNvSpPr>
          <p:nvPr>
            <p:ph type="sldNum" sz="quarter" idx="12"/>
          </p:nvPr>
        </p:nvSpPr>
        <p:spPr/>
        <p:txBody>
          <a:bodyPr/>
          <a:lstStyle/>
          <a:p>
            <a:fld id="{1254D1E6-34D6-5C4C-A7E3-AB2F6F87675C}" type="slidenum">
              <a:rPr lang="en-US"/>
              <a:pPr/>
              <a:t>48</a:t>
            </a:fld>
            <a:endParaRPr lang="en-US"/>
          </a:p>
        </p:txBody>
      </p:sp>
    </p:spTree>
    <p:extLst>
      <p:ext uri="{BB962C8B-B14F-4D97-AF65-F5344CB8AC3E}">
        <p14:creationId xmlns:p14="http://schemas.microsoft.com/office/powerpoint/2010/main" val="1547925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searching 2.jpg"/>
          <p:cNvPicPr>
            <a:picLocks noChangeAspect="1"/>
          </p:cNvPicPr>
          <p:nvPr/>
        </p:nvPicPr>
        <p:blipFill rotWithShape="1">
          <a:blip r:embed="rId2">
            <a:extLst>
              <a:ext uri="{28A0092B-C50C-407E-A947-70E740481C1C}">
                <a14:useLocalDpi xmlns:a14="http://schemas.microsoft.com/office/drawing/2010/main" val="0"/>
              </a:ext>
            </a:extLst>
          </a:blip>
          <a:srcRect l="13638"/>
          <a:stretch/>
        </p:blipFill>
        <p:spPr>
          <a:xfrm>
            <a:off x="923636" y="2712538"/>
            <a:ext cx="3706091" cy="2105765"/>
          </a:xfrm>
          <a:prstGeom prst="rect">
            <a:avLst/>
          </a:prstGeom>
          <a:ln>
            <a:solidFill>
              <a:schemeClr val="tx1"/>
            </a:solidFill>
          </a:ln>
        </p:spPr>
      </p:pic>
      <p:sp>
        <p:nvSpPr>
          <p:cNvPr id="5" name="TextBox 4"/>
          <p:cNvSpPr txBox="1"/>
          <p:nvPr/>
        </p:nvSpPr>
        <p:spPr>
          <a:xfrm>
            <a:off x="4814460" y="2792277"/>
            <a:ext cx="3706090" cy="1691248"/>
          </a:xfrm>
          <a:prstGeom prst="rect">
            <a:avLst/>
          </a:prstGeom>
          <a:noFill/>
        </p:spPr>
        <p:txBody>
          <a:bodyPr wrap="square" lIns="81994" tIns="40995" rIns="81994" bIns="40995" rtlCol="0">
            <a:spAutoFit/>
          </a:bodyPr>
          <a:lstStyle/>
          <a:p>
            <a:pPr>
              <a:lnSpc>
                <a:spcPts val="2244"/>
              </a:lnSpc>
            </a:pPr>
            <a:r>
              <a:rPr lang="en-US" sz="2200" b="1">
                <a:solidFill>
                  <a:schemeClr val="tx1">
                    <a:lumMod val="85000"/>
                    <a:lumOff val="15000"/>
                  </a:schemeClr>
                </a:solidFill>
                <a:cs typeface="Times New Roman"/>
              </a:rPr>
              <a:t>The scientific process helps you find the path not by telling you what's ahead.</a:t>
            </a:r>
          </a:p>
          <a:p>
            <a:pPr>
              <a:lnSpc>
                <a:spcPts val="1255"/>
              </a:lnSpc>
            </a:pPr>
            <a:endParaRPr lang="en-US" sz="2200" b="1">
              <a:solidFill>
                <a:schemeClr val="tx1">
                  <a:lumMod val="85000"/>
                  <a:lumOff val="15000"/>
                </a:schemeClr>
              </a:solidFill>
              <a:cs typeface="Times New Roman"/>
            </a:endParaRPr>
          </a:p>
          <a:p>
            <a:pPr>
              <a:lnSpc>
                <a:spcPts val="2244"/>
              </a:lnSpc>
            </a:pPr>
            <a:r>
              <a:rPr lang="en-US" sz="2200" b="1">
                <a:solidFill>
                  <a:schemeClr val="tx1">
                    <a:lumMod val="85000"/>
                    <a:lumOff val="15000"/>
                  </a:schemeClr>
                </a:solidFill>
                <a:cs typeface="Times New Roman"/>
              </a:rPr>
              <a:t>It only confirms or refutes</a:t>
            </a:r>
          </a:p>
          <a:p>
            <a:pPr>
              <a:lnSpc>
                <a:spcPts val="2244"/>
              </a:lnSpc>
            </a:pPr>
            <a:r>
              <a:rPr lang="en-US" sz="2200" b="1">
                <a:solidFill>
                  <a:schemeClr val="tx1">
                    <a:lumMod val="85000"/>
                    <a:lumOff val="15000"/>
                  </a:schemeClr>
                </a:solidFill>
                <a:cs typeface="Times New Roman"/>
              </a:rPr>
              <a:t>the results of experiments.</a:t>
            </a:r>
            <a:endParaRPr lang="en-US" sz="2200"/>
          </a:p>
        </p:txBody>
      </p:sp>
      <p:sp>
        <p:nvSpPr>
          <p:cNvPr id="6" name="TextBox 5"/>
          <p:cNvSpPr txBox="1"/>
          <p:nvPr/>
        </p:nvSpPr>
        <p:spPr>
          <a:xfrm>
            <a:off x="976053" y="1233231"/>
            <a:ext cx="7308273" cy="1242369"/>
          </a:xfrm>
          <a:prstGeom prst="rect">
            <a:avLst/>
          </a:prstGeom>
          <a:noFill/>
        </p:spPr>
        <p:txBody>
          <a:bodyPr wrap="square" lIns="81994" tIns="40995" rIns="81994" bIns="40995" rtlCol="0">
            <a:spAutoFit/>
          </a:bodyPr>
          <a:lstStyle/>
          <a:p>
            <a:pPr>
              <a:lnSpc>
                <a:spcPts val="2244"/>
              </a:lnSpc>
            </a:pPr>
            <a:r>
              <a:rPr lang="en-US" sz="2200" b="1"/>
              <a:t>Since the path to a challenging goal cannot be predicted with exactness, we have to find that path by experimenting like a scientist.  With each insight a scientist adjusts his/her course to take advantage of what has just been learned.</a:t>
            </a:r>
          </a:p>
        </p:txBody>
      </p:sp>
      <p:sp>
        <p:nvSpPr>
          <p:cNvPr id="7" name="TextBox 6"/>
          <p:cNvSpPr txBox="1"/>
          <p:nvPr/>
        </p:nvSpPr>
        <p:spPr>
          <a:xfrm>
            <a:off x="546208" y="265283"/>
            <a:ext cx="8056705" cy="944242"/>
          </a:xfrm>
          <a:prstGeom prst="rect">
            <a:avLst/>
          </a:prstGeom>
          <a:noFill/>
        </p:spPr>
        <p:txBody>
          <a:bodyPr wrap="square" lIns="91354" tIns="45678" rIns="91354" bIns="45678" rtlCol="0">
            <a:spAutoFit/>
          </a:bodyPr>
          <a:lstStyle/>
          <a:p>
            <a:pPr algn="ctr">
              <a:lnSpc>
                <a:spcPts val="3231"/>
              </a:lnSpc>
            </a:pPr>
            <a:r>
              <a:rPr lang="en-US" sz="3600" b="1"/>
              <a:t>THE IMPROVEMENT KATA PATTERN</a:t>
            </a:r>
          </a:p>
          <a:p>
            <a:pPr algn="ctr">
              <a:lnSpc>
                <a:spcPts val="3231"/>
              </a:lnSpc>
            </a:pPr>
            <a:r>
              <a:rPr lang="en-US" sz="3600" b="1"/>
              <a:t>IS A SCIENTIFIC APPROACH</a:t>
            </a:r>
          </a:p>
        </p:txBody>
      </p:sp>
      <p:sp>
        <p:nvSpPr>
          <p:cNvPr id="9" name="TextBox 8"/>
          <p:cNvSpPr txBox="1"/>
          <p:nvPr/>
        </p:nvSpPr>
        <p:spPr>
          <a:xfrm>
            <a:off x="1016004" y="5046903"/>
            <a:ext cx="7308273" cy="1242339"/>
          </a:xfrm>
          <a:prstGeom prst="rect">
            <a:avLst/>
          </a:prstGeom>
          <a:noFill/>
        </p:spPr>
        <p:txBody>
          <a:bodyPr wrap="square" lIns="81994" tIns="40995" rIns="81994" bIns="40995" rtlCol="0">
            <a:spAutoFit/>
          </a:bodyPr>
          <a:lstStyle/>
          <a:p>
            <a:pPr>
              <a:lnSpc>
                <a:spcPts val="2244"/>
              </a:lnSpc>
            </a:pPr>
            <a:r>
              <a:rPr lang="en-US" sz="2200" b="1"/>
              <a:t>One trick to making effective progress toward a goal is not to try to </a:t>
            </a:r>
            <a:r>
              <a:rPr lang="en-US" sz="2200" b="1" i="1"/>
              <a:t>decide</a:t>
            </a:r>
            <a:r>
              <a:rPr lang="en-US" sz="2200" b="1"/>
              <a:t> the way forward, but to have your team </a:t>
            </a:r>
            <a:r>
              <a:rPr lang="en-US" sz="2200" b="1" i="1"/>
              <a:t>iterate</a:t>
            </a:r>
            <a:r>
              <a:rPr lang="en-US" sz="2200" b="1"/>
              <a:t> its way forward by experimenting as cheaply and rapidly as possible. This is the </a:t>
            </a:r>
            <a:r>
              <a:rPr lang="en-US" sz="2200" b="1" i="1">
                <a:solidFill>
                  <a:srgbClr val="0070C0"/>
                </a:solidFill>
              </a:rPr>
              <a:t>action of innovation</a:t>
            </a:r>
            <a:r>
              <a:rPr lang="en-US" sz="2200" b="1">
                <a:solidFill>
                  <a:srgbClr val="000000"/>
                </a:solidFill>
              </a:rPr>
              <a:t> and it can be taught.</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49</a:t>
            </a:fld>
            <a:endParaRPr lang="en-US"/>
          </a:p>
        </p:txBody>
      </p:sp>
    </p:spTree>
    <p:extLst>
      <p:ext uri="{BB962C8B-B14F-4D97-AF65-F5344CB8AC3E}">
        <p14:creationId xmlns:p14="http://schemas.microsoft.com/office/powerpoint/2010/main" val="136271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254D1E6-34D6-5C4C-A7E3-AB2F6F87675C}" type="slidenum">
              <a:rPr lang="en-US"/>
              <a:pPr/>
              <a:t>5</a:t>
            </a:fld>
            <a:endParaRPr lang="en-US"/>
          </a:p>
        </p:txBody>
      </p:sp>
      <p:sp>
        <p:nvSpPr>
          <p:cNvPr id="8" name="TextBox 7"/>
          <p:cNvSpPr txBox="1"/>
          <p:nvPr/>
        </p:nvSpPr>
        <p:spPr>
          <a:xfrm>
            <a:off x="406400" y="611986"/>
            <a:ext cx="4114800" cy="5636414"/>
          </a:xfrm>
          <a:prstGeom prst="rect">
            <a:avLst/>
          </a:prstGeom>
          <a:noFill/>
        </p:spPr>
        <p:txBody>
          <a:bodyPr wrap="square" rtlCol="0">
            <a:spAutoFit/>
          </a:bodyPr>
          <a:lstStyle/>
          <a:p>
            <a:pPr>
              <a:lnSpc>
                <a:spcPct val="90000"/>
              </a:lnSpc>
            </a:pPr>
            <a:r>
              <a:rPr lang="en-US" sz="1600" b="1"/>
              <a:t>Kata</a:t>
            </a:r>
            <a:r>
              <a:rPr lang="en-US" sz="1600"/>
              <a:t> are structured routines that you practice deliberately, especially at the beginning, so their pattern becomes a habit and leaves you with new abilities. Kata are a way of learning fundamental skills that you can build on. The word comes from the martial arts, where Kata are used to train combatants in fundamental moves. But the idea of a Kata can be applied in a much broader sense. The Improvement Kata and Coaching Kata are for training managers and leaders in a new way of doing their jobs.</a:t>
            </a:r>
          </a:p>
          <a:p>
            <a:pPr>
              <a:lnSpc>
                <a:spcPct val="90000"/>
              </a:lnSpc>
            </a:pPr>
            <a:r>
              <a:rPr lang="en-US" sz="1600"/>
              <a:t> </a:t>
            </a:r>
          </a:p>
          <a:p>
            <a:pPr>
              <a:lnSpc>
                <a:spcPct val="90000"/>
              </a:lnSpc>
            </a:pPr>
            <a:r>
              <a:rPr lang="en-US" sz="1600"/>
              <a:t>At first you should try to practice each Kata exactly as described, until its pattern becomes somewhat automatic and habitual for you. That can take several months of practice. When you reach that point and have learned through practice to understand the "why" behind that Kata's routine, then you can start to deviate from it by evolving your own version or style of the pattern... as long as its core principles remain intact.</a:t>
            </a:r>
          </a:p>
          <a:p>
            <a:pPr>
              <a:lnSpc>
                <a:spcPct val="90000"/>
              </a:lnSpc>
            </a:pPr>
            <a:r>
              <a:rPr lang="en-US" sz="1600"/>
              <a:t> </a:t>
            </a:r>
          </a:p>
          <a:p>
            <a:pPr>
              <a:lnSpc>
                <a:spcPct val="90000"/>
              </a:lnSpc>
            </a:pPr>
            <a:r>
              <a:rPr lang="en-US" sz="1600" b="1"/>
              <a:t>Practice Kata to Find Your Way.</a:t>
            </a:r>
            <a:r>
              <a:rPr lang="en-US" sz="1600"/>
              <a:t> No one can show you precisely how your management </a:t>
            </a:r>
          </a:p>
        </p:txBody>
      </p:sp>
      <p:sp>
        <p:nvSpPr>
          <p:cNvPr id="9" name="TextBox 8"/>
          <p:cNvSpPr txBox="1"/>
          <p:nvPr/>
        </p:nvSpPr>
        <p:spPr>
          <a:xfrm>
            <a:off x="4673600" y="609600"/>
            <a:ext cx="4114800" cy="6025896"/>
          </a:xfrm>
          <a:prstGeom prst="rect">
            <a:avLst/>
          </a:prstGeom>
          <a:noFill/>
        </p:spPr>
        <p:txBody>
          <a:bodyPr wrap="square" rtlCol="0">
            <a:spAutoFit/>
          </a:bodyPr>
          <a:lstStyle/>
          <a:p>
            <a:pPr>
              <a:lnSpc>
                <a:spcPct val="90000"/>
              </a:lnSpc>
            </a:pPr>
            <a:r>
              <a:rPr lang="en-US" sz="1600"/>
              <a:t>system should look and function. That would be impossible since each organization has unique characteristics and exists in unique conditions. Developing an organization's managerial system is not about copying the tools and techniques that another organization has come up with, which would be</a:t>
            </a:r>
            <a:r>
              <a:rPr lang="en-US" sz="1600" i="1"/>
              <a:t> jumping to solutions</a:t>
            </a:r>
            <a:r>
              <a:rPr lang="en-US" sz="1600"/>
              <a:t>. You can and should start with some already-existing basics, like in sports and music, but then it's an iterative process of trial and adjustment.</a:t>
            </a:r>
          </a:p>
          <a:p>
            <a:pPr>
              <a:lnSpc>
                <a:spcPct val="90000"/>
              </a:lnSpc>
            </a:pPr>
            <a:endParaRPr lang="en-US" sz="1600"/>
          </a:p>
          <a:p>
            <a:pPr>
              <a:lnSpc>
                <a:spcPct val="90000"/>
              </a:lnSpc>
            </a:pPr>
            <a:r>
              <a:rPr lang="en-US" sz="1600"/>
              <a:t>The routines of the Improvement Kata and Coaching Kata help you develop and build your own 21st Century management approach via a well-proven set of </a:t>
            </a:r>
            <a:r>
              <a:rPr lang="en-US" sz="1600" b="1"/>
              <a:t>"Starter Kata"</a:t>
            </a:r>
            <a:r>
              <a:rPr lang="en-US" sz="1600"/>
              <a:t> to practice daily. They come from the Toyota Kata research and have been used for practice at thousands of organizations around the world. Begin with the Starter Kata and then, as you gain skill and understanding, add to or adjust them to fit your situation as needed. Then you’ll be developing your own way.</a:t>
            </a:r>
          </a:p>
          <a:p>
            <a:pPr>
              <a:lnSpc>
                <a:spcPct val="90000"/>
              </a:lnSpc>
            </a:pPr>
            <a:r>
              <a:rPr lang="en-US" sz="1600"/>
              <a:t> </a:t>
            </a:r>
          </a:p>
          <a:p>
            <a:pPr>
              <a:lnSpc>
                <a:spcPct val="90000"/>
              </a:lnSpc>
            </a:pPr>
            <a:r>
              <a:rPr lang="en-US" sz="1600"/>
              <a:t>Best wishes for your practicing!</a:t>
            </a:r>
          </a:p>
          <a:p>
            <a:pPr>
              <a:lnSpc>
                <a:spcPct val="90000"/>
              </a:lnSpc>
            </a:pPr>
            <a:r>
              <a:rPr lang="en-US" sz="1600"/>
              <a:t> </a:t>
            </a:r>
          </a:p>
          <a:p>
            <a:pPr>
              <a:lnSpc>
                <a:spcPct val="90000"/>
              </a:lnSpc>
            </a:pPr>
            <a:r>
              <a:rPr lang="en-US" sz="1600"/>
              <a:t>Mike Rother</a:t>
            </a:r>
          </a:p>
        </p:txBody>
      </p:sp>
      <p:sp>
        <p:nvSpPr>
          <p:cNvPr id="10" name="TextBox 9"/>
          <p:cNvSpPr txBox="1"/>
          <p:nvPr/>
        </p:nvSpPr>
        <p:spPr>
          <a:xfrm>
            <a:off x="406400" y="139700"/>
            <a:ext cx="3962400" cy="523220"/>
          </a:xfrm>
          <a:prstGeom prst="rect">
            <a:avLst/>
          </a:prstGeom>
          <a:noFill/>
        </p:spPr>
        <p:txBody>
          <a:bodyPr wrap="square" rtlCol="0">
            <a:spAutoFit/>
          </a:bodyPr>
          <a:lstStyle/>
          <a:p>
            <a:r>
              <a:rPr lang="en-US" sz="2800" b="1"/>
              <a:t>A NOTE ABOUT "KATA"</a:t>
            </a:r>
          </a:p>
        </p:txBody>
      </p:sp>
      <p:sp>
        <p:nvSpPr>
          <p:cNvPr id="6" name="Rectangle 5"/>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373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45484" y="416669"/>
            <a:ext cx="8641956" cy="544524"/>
          </a:xfrm>
          <a:prstGeom prst="rect">
            <a:avLst/>
          </a:prstGeom>
          <a:noFill/>
        </p:spPr>
        <p:txBody>
          <a:bodyPr wrap="square" lIns="82030" tIns="41015" rIns="82030" bIns="41015" rtlCol="0">
            <a:spAutoFit/>
          </a:bodyPr>
          <a:lstStyle/>
          <a:p>
            <a:pPr algn="ctr">
              <a:lnSpc>
                <a:spcPct val="80000"/>
              </a:lnSpc>
            </a:pPr>
            <a:r>
              <a:rPr lang="en-US" sz="3600" b="1"/>
              <a:t>THE SCIENTIFIC LEARNING CYCLE</a:t>
            </a:r>
          </a:p>
        </p:txBody>
      </p:sp>
      <p:sp>
        <p:nvSpPr>
          <p:cNvPr id="18" name="TextBox 17"/>
          <p:cNvSpPr txBox="1"/>
          <p:nvPr/>
        </p:nvSpPr>
        <p:spPr>
          <a:xfrm>
            <a:off x="990601" y="5203336"/>
            <a:ext cx="7237621" cy="981539"/>
          </a:xfrm>
          <a:prstGeom prst="rect">
            <a:avLst/>
          </a:prstGeom>
          <a:noFill/>
        </p:spPr>
        <p:txBody>
          <a:bodyPr wrap="square" lIns="82030" tIns="41015" rIns="82030" bIns="41015" rtlCol="0">
            <a:spAutoFit/>
          </a:bodyPr>
          <a:lstStyle/>
          <a:p>
            <a:pPr>
              <a:lnSpc>
                <a:spcPct val="80000"/>
              </a:lnSpc>
            </a:pPr>
            <a:r>
              <a:rPr lang="en-US" sz="2400" b="1"/>
              <a:t>This cycle gives you a practical way to reach your Target Condition, by providing a systematic way of working through the grey zone between here and there.</a:t>
            </a:r>
          </a:p>
        </p:txBody>
      </p:sp>
      <p:sp>
        <p:nvSpPr>
          <p:cNvPr id="21" name="TextBox 20"/>
          <p:cNvSpPr txBox="1"/>
          <p:nvPr/>
        </p:nvSpPr>
        <p:spPr>
          <a:xfrm>
            <a:off x="393690" y="858052"/>
            <a:ext cx="8375687" cy="435520"/>
          </a:xfrm>
          <a:prstGeom prst="rect">
            <a:avLst/>
          </a:prstGeom>
          <a:noFill/>
        </p:spPr>
        <p:txBody>
          <a:bodyPr wrap="square" lIns="82030" tIns="41015" rIns="82030" bIns="41015" rtlCol="0">
            <a:spAutoFit/>
          </a:bodyPr>
          <a:lstStyle/>
          <a:p>
            <a:pPr algn="ctr">
              <a:lnSpc>
                <a:spcPct val="90000"/>
              </a:lnSpc>
            </a:pPr>
            <a:r>
              <a:rPr lang="en-US" sz="2500" b="1"/>
              <a:t>The scientific process of acquiring knowledge</a:t>
            </a:r>
          </a:p>
        </p:txBody>
      </p:sp>
      <p:grpSp>
        <p:nvGrpSpPr>
          <p:cNvPr id="6" name="Group 5"/>
          <p:cNvGrpSpPr/>
          <p:nvPr/>
        </p:nvGrpSpPr>
        <p:grpSpPr>
          <a:xfrm>
            <a:off x="1216779" y="1631542"/>
            <a:ext cx="6695112" cy="3152890"/>
            <a:chOff x="1216778" y="1631542"/>
            <a:chExt cx="6695112" cy="3152890"/>
          </a:xfrm>
        </p:grpSpPr>
        <p:sp>
          <p:nvSpPr>
            <p:cNvPr id="2" name="Rounded Rectangle 1"/>
            <p:cNvSpPr/>
            <p:nvPr/>
          </p:nvSpPr>
          <p:spPr>
            <a:xfrm>
              <a:off x="1216778" y="1631542"/>
              <a:ext cx="6660474" cy="3152890"/>
            </a:xfrm>
            <a:prstGeom prst="roundRect">
              <a:avLst>
                <a:gd name="adj" fmla="val 3517"/>
              </a:avLst>
            </a:prstGeom>
            <a:solidFill>
              <a:srgbClr val="FFFFCC"/>
            </a:solidFill>
            <a:ln w="317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10" name="Oval 9"/>
            <p:cNvSpPr/>
            <p:nvPr/>
          </p:nvSpPr>
          <p:spPr>
            <a:xfrm>
              <a:off x="3549491" y="2239799"/>
              <a:ext cx="1995055" cy="1936376"/>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4" name="Straight Connector 3"/>
            <p:cNvCxnSpPr>
              <a:stCxn id="2" idx="0"/>
              <a:endCxn id="2" idx="2"/>
            </p:cNvCxnSpPr>
            <p:nvPr/>
          </p:nvCxnSpPr>
          <p:spPr>
            <a:xfrm>
              <a:off x="4547015" y="1631542"/>
              <a:ext cx="0" cy="315289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2" idx="1"/>
            </p:cNvCxnSpPr>
            <p:nvPr/>
          </p:nvCxnSpPr>
          <p:spPr>
            <a:xfrm>
              <a:off x="1216778" y="3207986"/>
              <a:ext cx="6660474" cy="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64910" y="2147012"/>
              <a:ext cx="2243070" cy="655324"/>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PREDICTION</a:t>
              </a:r>
            </a:p>
            <a:p>
              <a:pPr>
                <a:lnSpc>
                  <a:spcPct val="90000"/>
                </a:lnSpc>
              </a:pPr>
              <a:r>
                <a:rPr lang="en-US" b="1">
                  <a:solidFill>
                    <a:srgbClr val="FF0000"/>
                  </a:solidFill>
                  <a:latin typeface="Helvetica"/>
                  <a:cs typeface="Helvetica"/>
                </a:rPr>
                <a:t>Testable</a:t>
              </a:r>
            </a:p>
          </p:txBody>
        </p:sp>
        <p:sp>
          <p:nvSpPr>
            <p:cNvPr id="17" name="TextBox 16"/>
            <p:cNvSpPr txBox="1"/>
            <p:nvPr/>
          </p:nvSpPr>
          <p:spPr>
            <a:xfrm>
              <a:off x="5668820" y="3721207"/>
              <a:ext cx="2243070" cy="858456"/>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ACTION</a:t>
              </a:r>
            </a:p>
            <a:p>
              <a:pPr>
                <a:lnSpc>
                  <a:spcPct val="90000"/>
                </a:lnSpc>
              </a:pPr>
              <a:r>
                <a:rPr lang="en-US" b="1">
                  <a:solidFill>
                    <a:srgbClr val="FF0000"/>
                  </a:solidFill>
                  <a:latin typeface="Helvetica"/>
                  <a:cs typeface="Helvetica"/>
                </a:rPr>
                <a:t>Conduct the</a:t>
              </a:r>
            </a:p>
            <a:p>
              <a:pPr>
                <a:lnSpc>
                  <a:spcPct val="70000"/>
                </a:lnSpc>
              </a:pPr>
              <a:r>
                <a:rPr lang="en-US" b="1">
                  <a:solidFill>
                    <a:srgbClr val="FF0000"/>
                  </a:solidFill>
                  <a:latin typeface="Helvetica"/>
                  <a:cs typeface="Helvetica"/>
                </a:rPr>
                <a:t>experiment</a:t>
              </a:r>
            </a:p>
          </p:txBody>
        </p:sp>
        <p:sp>
          <p:nvSpPr>
            <p:cNvPr id="19" name="TextBox 18"/>
            <p:cNvSpPr txBox="1"/>
            <p:nvPr/>
          </p:nvSpPr>
          <p:spPr>
            <a:xfrm>
              <a:off x="1547091" y="2156738"/>
              <a:ext cx="2243070" cy="858456"/>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EVALUATE</a:t>
              </a:r>
            </a:p>
            <a:p>
              <a:pPr>
                <a:lnSpc>
                  <a:spcPct val="90000"/>
                </a:lnSpc>
              </a:pPr>
              <a:r>
                <a:rPr lang="en-US" b="1">
                  <a:solidFill>
                    <a:srgbClr val="FF0000"/>
                  </a:solidFill>
                  <a:latin typeface="Helvetica"/>
                  <a:cs typeface="Helvetica"/>
                </a:rPr>
                <a:t>Interpret the</a:t>
              </a:r>
            </a:p>
            <a:p>
              <a:pPr>
                <a:lnSpc>
                  <a:spcPct val="70000"/>
                </a:lnSpc>
              </a:pPr>
              <a:r>
                <a:rPr lang="en-US" b="1">
                  <a:solidFill>
                    <a:srgbClr val="FF0000"/>
                  </a:solidFill>
                  <a:latin typeface="Helvetica"/>
                  <a:cs typeface="Helvetica"/>
                </a:rPr>
                <a:t>evidence</a:t>
              </a:r>
            </a:p>
          </p:txBody>
        </p:sp>
        <p:sp>
          <p:nvSpPr>
            <p:cNvPr id="20" name="TextBox 19"/>
            <p:cNvSpPr txBox="1"/>
            <p:nvPr/>
          </p:nvSpPr>
          <p:spPr>
            <a:xfrm>
              <a:off x="1570182" y="3727907"/>
              <a:ext cx="2632364" cy="655324"/>
            </a:xfrm>
            <a:prstGeom prst="rect">
              <a:avLst/>
            </a:prstGeom>
            <a:noFill/>
          </p:spPr>
          <p:txBody>
            <a:bodyPr wrap="square" lIns="82030" tIns="41015" rIns="82030" bIns="41015" rtlCol="0">
              <a:spAutoFit/>
            </a:bodyPr>
            <a:lstStyle/>
            <a:p>
              <a:pPr>
                <a:lnSpc>
                  <a:spcPct val="90000"/>
                </a:lnSpc>
              </a:pPr>
              <a:r>
                <a:rPr lang="en-US" sz="2300" b="1">
                  <a:solidFill>
                    <a:srgbClr val="FF0000"/>
                  </a:solidFill>
                  <a:latin typeface="Helvetica"/>
                  <a:cs typeface="Helvetica"/>
                </a:rPr>
                <a:t>EVIDENCE</a:t>
              </a:r>
            </a:p>
            <a:p>
              <a:pPr>
                <a:lnSpc>
                  <a:spcPct val="90000"/>
                </a:lnSpc>
              </a:pPr>
              <a:r>
                <a:rPr lang="en-US" b="1">
                  <a:solidFill>
                    <a:srgbClr val="FF0000"/>
                  </a:solidFill>
                  <a:latin typeface="Helvetica"/>
                  <a:cs typeface="Helvetica"/>
                </a:rPr>
                <a:t>Collect facts and data</a:t>
              </a:r>
            </a:p>
          </p:txBody>
        </p:sp>
        <p:sp>
          <p:nvSpPr>
            <p:cNvPr id="3" name="Arc 2"/>
            <p:cNvSpPr/>
            <p:nvPr/>
          </p:nvSpPr>
          <p:spPr>
            <a:xfrm>
              <a:off x="3671455" y="2117282"/>
              <a:ext cx="2008910" cy="1976718"/>
            </a:xfrm>
            <a:prstGeom prst="arc">
              <a:avLst>
                <a:gd name="adj1" fmla="val 16277517"/>
                <a:gd name="adj2" fmla="val 0"/>
              </a:avLst>
            </a:prstGeom>
            <a:ln w="44450">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lIns="82030" tIns="41015" rIns="82030" bIns="41015" rtlCol="0" anchor="ctr"/>
            <a:lstStyle/>
            <a:p>
              <a:pPr algn="ctr"/>
              <a:endParaRPr lang="en-US"/>
            </a:p>
          </p:txBody>
        </p:sp>
        <p:sp>
          <p:nvSpPr>
            <p:cNvPr id="5" name="TextBox 4"/>
            <p:cNvSpPr txBox="1"/>
            <p:nvPr/>
          </p:nvSpPr>
          <p:spPr>
            <a:xfrm>
              <a:off x="4547018" y="2812559"/>
              <a:ext cx="294770" cy="390618"/>
            </a:xfrm>
            <a:prstGeom prst="rect">
              <a:avLst/>
            </a:prstGeom>
            <a:noFill/>
          </p:spPr>
          <p:txBody>
            <a:bodyPr wrap="square" lIns="82039" tIns="41020" rIns="82039" bIns="41020" rtlCol="0">
              <a:spAutoFit/>
            </a:bodyPr>
            <a:lstStyle/>
            <a:p>
              <a:r>
                <a:rPr lang="en-US" sz="2000" b="1">
                  <a:solidFill>
                    <a:schemeClr val="tx1">
                      <a:lumMod val="75000"/>
                      <a:lumOff val="25000"/>
                    </a:schemeClr>
                  </a:solidFill>
                </a:rPr>
                <a:t>1</a:t>
              </a:r>
            </a:p>
          </p:txBody>
        </p:sp>
        <p:sp>
          <p:nvSpPr>
            <p:cNvPr id="23" name="TextBox 22"/>
            <p:cNvSpPr txBox="1"/>
            <p:nvPr/>
          </p:nvSpPr>
          <p:spPr>
            <a:xfrm>
              <a:off x="4549669" y="3148381"/>
              <a:ext cx="294770" cy="390618"/>
            </a:xfrm>
            <a:prstGeom prst="rect">
              <a:avLst/>
            </a:prstGeom>
            <a:noFill/>
          </p:spPr>
          <p:txBody>
            <a:bodyPr wrap="square" lIns="82039" tIns="41020" rIns="82039" bIns="41020" rtlCol="0">
              <a:spAutoFit/>
            </a:bodyPr>
            <a:lstStyle/>
            <a:p>
              <a:r>
                <a:rPr lang="en-US" sz="2000" b="1">
                  <a:solidFill>
                    <a:srgbClr val="404040"/>
                  </a:solidFill>
                </a:rPr>
                <a:t>2</a:t>
              </a:r>
            </a:p>
          </p:txBody>
        </p:sp>
        <p:sp>
          <p:nvSpPr>
            <p:cNvPr id="24" name="TextBox 23"/>
            <p:cNvSpPr txBox="1"/>
            <p:nvPr/>
          </p:nvSpPr>
          <p:spPr>
            <a:xfrm>
              <a:off x="4264530" y="3145690"/>
              <a:ext cx="294770" cy="390618"/>
            </a:xfrm>
            <a:prstGeom prst="rect">
              <a:avLst/>
            </a:prstGeom>
            <a:noFill/>
          </p:spPr>
          <p:txBody>
            <a:bodyPr wrap="square" lIns="82039" tIns="41020" rIns="82039" bIns="41020" rtlCol="0">
              <a:spAutoFit/>
            </a:bodyPr>
            <a:lstStyle/>
            <a:p>
              <a:r>
                <a:rPr lang="en-US" sz="2000" b="1">
                  <a:solidFill>
                    <a:srgbClr val="404040"/>
                  </a:solidFill>
                </a:rPr>
                <a:t>3</a:t>
              </a:r>
            </a:p>
          </p:txBody>
        </p:sp>
        <p:sp>
          <p:nvSpPr>
            <p:cNvPr id="25" name="TextBox 24"/>
            <p:cNvSpPr txBox="1"/>
            <p:nvPr/>
          </p:nvSpPr>
          <p:spPr>
            <a:xfrm>
              <a:off x="4269830" y="2811519"/>
              <a:ext cx="294770" cy="390618"/>
            </a:xfrm>
            <a:prstGeom prst="rect">
              <a:avLst/>
            </a:prstGeom>
            <a:noFill/>
          </p:spPr>
          <p:txBody>
            <a:bodyPr wrap="square" lIns="82039" tIns="41020" rIns="82039" bIns="41020" rtlCol="0">
              <a:spAutoFit/>
            </a:bodyPr>
            <a:lstStyle/>
            <a:p>
              <a:r>
                <a:rPr lang="en-US" sz="2000" b="1">
                  <a:solidFill>
                    <a:srgbClr val="404040"/>
                  </a:solidFill>
                </a:rPr>
                <a:t>4</a:t>
              </a:r>
            </a:p>
          </p:txBody>
        </p:sp>
      </p:grpSp>
      <p:sp>
        <p:nvSpPr>
          <p:cNvPr id="26"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27"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50</a:t>
            </a:fld>
            <a:endParaRPr lang="en-US"/>
          </a:p>
        </p:txBody>
      </p:sp>
      <p:sp>
        <p:nvSpPr>
          <p:cNvPr id="22" name="Rounded Rectangle 21"/>
          <p:cNvSpPr/>
          <p:nvPr/>
        </p:nvSpPr>
        <p:spPr>
          <a:xfrm>
            <a:off x="901701" y="1460501"/>
            <a:ext cx="7326521" cy="3573275"/>
          </a:xfrm>
          <a:prstGeom prst="roundRect">
            <a:avLst>
              <a:gd name="adj" fmla="val 3517"/>
            </a:avLst>
          </a:prstGeom>
          <a:solidFill>
            <a:srgbClr val="FFFFCC"/>
          </a:solidFill>
          <a:ln w="41275">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cxnSp>
        <p:nvCxnSpPr>
          <p:cNvPr id="28" name="Straight Connector 27"/>
          <p:cNvCxnSpPr>
            <a:stCxn id="22" idx="0"/>
            <a:endCxn id="22" idx="2"/>
          </p:cNvCxnSpPr>
          <p:nvPr/>
        </p:nvCxnSpPr>
        <p:spPr>
          <a:xfrm>
            <a:off x="4564961" y="1460501"/>
            <a:ext cx="0" cy="3573275"/>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2" idx="1"/>
          </p:cNvCxnSpPr>
          <p:nvPr/>
        </p:nvCxnSpPr>
        <p:spPr>
          <a:xfrm>
            <a:off x="901701" y="3247138"/>
            <a:ext cx="7326521" cy="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753101" y="1828463"/>
            <a:ext cx="2467377" cy="1066446"/>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MAKE A PREDICTION</a:t>
            </a:r>
          </a:p>
          <a:p>
            <a:pPr>
              <a:lnSpc>
                <a:spcPct val="90000"/>
              </a:lnSpc>
            </a:pPr>
            <a:r>
              <a:rPr lang="en-US" b="1">
                <a:solidFill>
                  <a:srgbClr val="FF0000"/>
                </a:solidFill>
                <a:latin typeface="Helvetica"/>
                <a:cs typeface="Helvetica"/>
              </a:rPr>
              <a:t>Must be testable</a:t>
            </a:r>
          </a:p>
        </p:txBody>
      </p:sp>
      <p:sp>
        <p:nvSpPr>
          <p:cNvPr id="31" name="TextBox 30"/>
          <p:cNvSpPr txBox="1"/>
          <p:nvPr/>
        </p:nvSpPr>
        <p:spPr>
          <a:xfrm>
            <a:off x="5867401" y="3733612"/>
            <a:ext cx="2210520" cy="955634"/>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ACTION</a:t>
            </a:r>
          </a:p>
          <a:p>
            <a:pPr>
              <a:lnSpc>
                <a:spcPct val="90000"/>
              </a:lnSpc>
            </a:pPr>
            <a:r>
              <a:rPr lang="en-US" b="1">
                <a:solidFill>
                  <a:srgbClr val="FF0000"/>
                </a:solidFill>
                <a:latin typeface="Helvetica"/>
                <a:cs typeface="Helvetica"/>
              </a:rPr>
              <a:t>Let's test it</a:t>
            </a:r>
          </a:p>
          <a:p>
            <a:pPr>
              <a:lnSpc>
                <a:spcPct val="90000"/>
              </a:lnSpc>
            </a:pPr>
            <a:r>
              <a:rPr lang="en-US" b="1">
                <a:solidFill>
                  <a:srgbClr val="FF0000"/>
                </a:solidFill>
                <a:latin typeface="Helvetica"/>
                <a:cs typeface="Helvetica"/>
              </a:rPr>
              <a:t>and see</a:t>
            </a:r>
          </a:p>
        </p:txBody>
      </p:sp>
      <p:sp>
        <p:nvSpPr>
          <p:cNvPr id="32" name="TextBox 31"/>
          <p:cNvSpPr txBox="1"/>
          <p:nvPr/>
        </p:nvSpPr>
        <p:spPr>
          <a:xfrm>
            <a:off x="1265045" y="1852185"/>
            <a:ext cx="2467377" cy="955634"/>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EVALUATE</a:t>
            </a:r>
          </a:p>
          <a:p>
            <a:pPr>
              <a:lnSpc>
                <a:spcPct val="90000"/>
              </a:lnSpc>
            </a:pPr>
            <a:r>
              <a:rPr lang="en-US" b="1">
                <a:solidFill>
                  <a:srgbClr val="FF0000"/>
                </a:solidFill>
                <a:latin typeface="Helvetica"/>
                <a:cs typeface="Helvetica"/>
              </a:rPr>
              <a:t>Adjust based on</a:t>
            </a:r>
          </a:p>
          <a:p>
            <a:pPr>
              <a:lnSpc>
                <a:spcPct val="90000"/>
              </a:lnSpc>
            </a:pPr>
            <a:r>
              <a:rPr lang="en-US" b="1">
                <a:solidFill>
                  <a:srgbClr val="FF0000"/>
                </a:solidFill>
                <a:latin typeface="Helvetica"/>
                <a:cs typeface="Helvetica"/>
              </a:rPr>
              <a:t>what you learn</a:t>
            </a:r>
          </a:p>
        </p:txBody>
      </p:sp>
      <p:sp>
        <p:nvSpPr>
          <p:cNvPr id="33" name="TextBox 32"/>
          <p:cNvSpPr txBox="1"/>
          <p:nvPr/>
        </p:nvSpPr>
        <p:spPr>
          <a:xfrm>
            <a:off x="1290444" y="3741207"/>
            <a:ext cx="2895600" cy="706335"/>
          </a:xfrm>
          <a:prstGeom prst="rect">
            <a:avLst/>
          </a:prstGeom>
          <a:noFill/>
        </p:spPr>
        <p:txBody>
          <a:bodyPr wrap="square" lIns="91429" tIns="45714" rIns="91429" bIns="45714" rtlCol="0">
            <a:spAutoFit/>
          </a:bodyPr>
          <a:lstStyle/>
          <a:p>
            <a:pPr>
              <a:lnSpc>
                <a:spcPct val="90000"/>
              </a:lnSpc>
            </a:pPr>
            <a:r>
              <a:rPr lang="en-US" sz="2600" b="1">
                <a:solidFill>
                  <a:srgbClr val="FF0000"/>
                </a:solidFill>
                <a:latin typeface="Helvetica"/>
                <a:cs typeface="Helvetica"/>
              </a:rPr>
              <a:t>EVIDENCE</a:t>
            </a:r>
          </a:p>
          <a:p>
            <a:pPr>
              <a:lnSpc>
                <a:spcPct val="90000"/>
              </a:lnSpc>
            </a:pPr>
            <a:r>
              <a:rPr lang="en-US" b="1">
                <a:solidFill>
                  <a:srgbClr val="FF0000"/>
                </a:solidFill>
                <a:latin typeface="Helvetica"/>
                <a:cs typeface="Helvetica"/>
              </a:rPr>
              <a:t>Collect facts &amp; data</a:t>
            </a:r>
          </a:p>
        </p:txBody>
      </p:sp>
      <p:sp>
        <p:nvSpPr>
          <p:cNvPr id="34" name="Arc 33"/>
          <p:cNvSpPr/>
          <p:nvPr/>
        </p:nvSpPr>
        <p:spPr>
          <a:xfrm>
            <a:off x="3589145" y="2023706"/>
            <a:ext cx="2209801" cy="2240280"/>
          </a:xfrm>
          <a:prstGeom prst="arc">
            <a:avLst>
              <a:gd name="adj1" fmla="val 16277517"/>
              <a:gd name="adj2" fmla="val 0"/>
            </a:avLst>
          </a:prstGeom>
          <a:ln w="44450">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lIns="91429" tIns="45714" rIns="91429" bIns="45714" rtlCol="0" anchor="ctr"/>
          <a:lstStyle/>
          <a:p>
            <a:pPr algn="ctr"/>
            <a:endParaRPr lang="en-US"/>
          </a:p>
        </p:txBody>
      </p:sp>
      <p:sp>
        <p:nvSpPr>
          <p:cNvPr id="35" name="Oval 34"/>
          <p:cNvSpPr/>
          <p:nvPr/>
        </p:nvSpPr>
        <p:spPr>
          <a:xfrm>
            <a:off x="3467681" y="2149858"/>
            <a:ext cx="2194560" cy="219456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a:p>
        </p:txBody>
      </p:sp>
      <p:pic>
        <p:nvPicPr>
          <p:cNvPr id="36" name="Picture 35" descr="Stick Figure Climbing Stairs.jpg"/>
          <p:cNvPicPr>
            <a:picLocks noChangeAspect="1"/>
          </p:cNvPicPr>
          <p:nvPr/>
        </p:nvPicPr>
        <p:blipFill>
          <a:blip r:embed="rId2">
            <a:grayscl/>
            <a:extLst>
              <a:ext uri="{BEBA8EAE-BF5A-486C-A8C5-ECC9F3942E4B}">
                <a14:imgProps xmlns:a14="http://schemas.microsoft.com/office/drawing/2010/main">
                  <a14:imgLayer r:embed="rId3">
                    <a14:imgEffect>
                      <a14:backgroundRemoval t="438" b="100000" l="0" r="100000">
                        <a14:foregroundMark x1="61465" y1="7591" x2="61465" y2="7591"/>
                      </a14:backgroundRemoval>
                    </a14:imgEffect>
                  </a14:imgLayer>
                </a14:imgProps>
              </a:ext>
              <a:ext uri="{28A0092B-C50C-407E-A947-70E740481C1C}">
                <a14:useLocalDpi xmlns:a14="http://schemas.microsoft.com/office/drawing/2010/main" val="0"/>
              </a:ext>
            </a:extLst>
          </a:blip>
          <a:stretch>
            <a:fillRect/>
          </a:stretch>
        </p:blipFill>
        <p:spPr>
          <a:xfrm>
            <a:off x="4191607" y="2437269"/>
            <a:ext cx="739647" cy="1613562"/>
          </a:xfrm>
          <a:prstGeom prst="rect">
            <a:avLst/>
          </a:prstGeom>
          <a:solidFill>
            <a:srgbClr val="FFFFFF"/>
          </a:solidFill>
          <a:ln>
            <a:noFill/>
          </a:ln>
        </p:spPr>
      </p:pic>
    </p:spTree>
    <p:extLst>
      <p:ext uri="{BB962C8B-B14F-4D97-AF65-F5344CB8AC3E}">
        <p14:creationId xmlns:p14="http://schemas.microsoft.com/office/powerpoint/2010/main" val="3911333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6778" y="2120901"/>
            <a:ext cx="6660474" cy="3152890"/>
          </a:xfrm>
          <a:prstGeom prst="roundRect">
            <a:avLst>
              <a:gd name="adj" fmla="val 3517"/>
            </a:avLst>
          </a:prstGeom>
          <a:solidFill>
            <a:srgbClr val="FFFFCC"/>
          </a:solidFill>
          <a:ln w="3175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a:p>
        </p:txBody>
      </p:sp>
      <p:sp>
        <p:nvSpPr>
          <p:cNvPr id="10" name="Oval 9"/>
          <p:cNvSpPr/>
          <p:nvPr/>
        </p:nvSpPr>
        <p:spPr>
          <a:xfrm>
            <a:off x="3549492" y="2729158"/>
            <a:ext cx="1995055" cy="1936376"/>
          </a:xfrm>
          <a:prstGeom prst="ellipse">
            <a:avLst/>
          </a:prstGeom>
          <a:solidFill>
            <a:srgbClr val="FFFF0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21" tIns="41010" rIns="82021" bIns="41010" rtlCol="0" anchor="ctr"/>
          <a:lstStyle/>
          <a:p>
            <a:pPr algn="ctr"/>
            <a:endParaRPr lang="en-US"/>
          </a:p>
        </p:txBody>
      </p:sp>
      <p:cxnSp>
        <p:nvCxnSpPr>
          <p:cNvPr id="4" name="Straight Connector 3"/>
          <p:cNvCxnSpPr>
            <a:stCxn id="2" idx="0"/>
            <a:endCxn id="2" idx="2"/>
          </p:cNvCxnSpPr>
          <p:nvPr/>
        </p:nvCxnSpPr>
        <p:spPr>
          <a:xfrm>
            <a:off x="4547015" y="2120901"/>
            <a:ext cx="0" cy="315289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stCxn id="2" idx="1"/>
          </p:cNvCxnSpPr>
          <p:nvPr/>
        </p:nvCxnSpPr>
        <p:spPr>
          <a:xfrm>
            <a:off x="1216778" y="3697344"/>
            <a:ext cx="6660474" cy="0"/>
          </a:xfrm>
          <a:prstGeom prst="line">
            <a:avLst/>
          </a:prstGeom>
          <a:ln w="698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564910" y="2559539"/>
            <a:ext cx="2243070" cy="655324"/>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PREDICTION</a:t>
            </a:r>
          </a:p>
          <a:p>
            <a:pPr>
              <a:lnSpc>
                <a:spcPct val="90000"/>
              </a:lnSpc>
            </a:pPr>
            <a:r>
              <a:rPr lang="en-US" b="1">
                <a:solidFill>
                  <a:srgbClr val="404040"/>
                </a:solidFill>
                <a:latin typeface="Helvetica"/>
                <a:cs typeface="Helvetica"/>
              </a:rPr>
              <a:t>Testable</a:t>
            </a:r>
          </a:p>
        </p:txBody>
      </p:sp>
      <p:sp>
        <p:nvSpPr>
          <p:cNvPr id="17" name="TextBox 16"/>
          <p:cNvSpPr txBox="1"/>
          <p:nvPr/>
        </p:nvSpPr>
        <p:spPr>
          <a:xfrm>
            <a:off x="5668820" y="4210566"/>
            <a:ext cx="2243070" cy="858456"/>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ACTION</a:t>
            </a:r>
          </a:p>
          <a:p>
            <a:pPr>
              <a:lnSpc>
                <a:spcPct val="90000"/>
              </a:lnSpc>
            </a:pPr>
            <a:r>
              <a:rPr lang="en-US" b="1">
                <a:solidFill>
                  <a:srgbClr val="404040"/>
                </a:solidFill>
                <a:latin typeface="Helvetica"/>
                <a:cs typeface="Helvetica"/>
              </a:rPr>
              <a:t>Conduct the</a:t>
            </a:r>
          </a:p>
          <a:p>
            <a:pPr>
              <a:lnSpc>
                <a:spcPct val="70000"/>
              </a:lnSpc>
            </a:pPr>
            <a:r>
              <a:rPr lang="en-US" b="1">
                <a:solidFill>
                  <a:srgbClr val="404040"/>
                </a:solidFill>
                <a:latin typeface="Helvetica"/>
                <a:cs typeface="Helvetica"/>
              </a:rPr>
              <a:t>experiment</a:t>
            </a:r>
          </a:p>
        </p:txBody>
      </p:sp>
      <p:sp>
        <p:nvSpPr>
          <p:cNvPr id="19" name="TextBox 18"/>
          <p:cNvSpPr txBox="1"/>
          <p:nvPr/>
        </p:nvSpPr>
        <p:spPr>
          <a:xfrm>
            <a:off x="1547091" y="2556564"/>
            <a:ext cx="2243070" cy="904594"/>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EVALUATE</a:t>
            </a:r>
          </a:p>
          <a:p>
            <a:pPr>
              <a:lnSpc>
                <a:spcPct val="90000"/>
              </a:lnSpc>
            </a:pPr>
            <a:r>
              <a:rPr lang="en-US" b="1">
                <a:solidFill>
                  <a:srgbClr val="404040"/>
                </a:solidFill>
                <a:latin typeface="Helvetica"/>
                <a:cs typeface="Helvetica"/>
              </a:rPr>
              <a:t>Adjust based on what you learn</a:t>
            </a:r>
          </a:p>
        </p:txBody>
      </p:sp>
      <p:sp>
        <p:nvSpPr>
          <p:cNvPr id="20" name="TextBox 19"/>
          <p:cNvSpPr txBox="1"/>
          <p:nvPr/>
        </p:nvSpPr>
        <p:spPr>
          <a:xfrm>
            <a:off x="1570182" y="4217266"/>
            <a:ext cx="2632364" cy="655324"/>
          </a:xfrm>
          <a:prstGeom prst="rect">
            <a:avLst/>
          </a:prstGeom>
          <a:noFill/>
        </p:spPr>
        <p:txBody>
          <a:bodyPr wrap="square" lIns="82021" tIns="41010" rIns="82021" bIns="41010" rtlCol="0">
            <a:spAutoFit/>
          </a:bodyPr>
          <a:lstStyle/>
          <a:p>
            <a:pPr>
              <a:lnSpc>
                <a:spcPct val="90000"/>
              </a:lnSpc>
            </a:pPr>
            <a:r>
              <a:rPr lang="en-US" sz="2300" b="1">
                <a:solidFill>
                  <a:srgbClr val="404040"/>
                </a:solidFill>
                <a:latin typeface="Helvetica"/>
                <a:cs typeface="Helvetica"/>
              </a:rPr>
              <a:t>EVIDENCE</a:t>
            </a:r>
          </a:p>
          <a:p>
            <a:pPr>
              <a:lnSpc>
                <a:spcPct val="90000"/>
              </a:lnSpc>
            </a:pPr>
            <a:r>
              <a:rPr lang="en-US" b="1">
                <a:solidFill>
                  <a:srgbClr val="404040"/>
                </a:solidFill>
                <a:latin typeface="Helvetica"/>
                <a:cs typeface="Helvetica"/>
              </a:rPr>
              <a:t>Collect facts and data</a:t>
            </a:r>
          </a:p>
        </p:txBody>
      </p:sp>
      <p:sp>
        <p:nvSpPr>
          <p:cNvPr id="3" name="Arc 2"/>
          <p:cNvSpPr/>
          <p:nvPr/>
        </p:nvSpPr>
        <p:spPr>
          <a:xfrm>
            <a:off x="3671455" y="2606640"/>
            <a:ext cx="2008910" cy="1976718"/>
          </a:xfrm>
          <a:prstGeom prst="arc">
            <a:avLst>
              <a:gd name="adj1" fmla="val 16277517"/>
              <a:gd name="adj2" fmla="val 0"/>
            </a:avLst>
          </a:prstGeom>
          <a:ln w="44450">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lIns="82021" tIns="41010" rIns="82021" bIns="41010" rtlCol="0" anchor="ctr"/>
          <a:lstStyle/>
          <a:p>
            <a:pPr algn="ctr"/>
            <a:endParaRPr lang="en-US"/>
          </a:p>
        </p:txBody>
      </p:sp>
      <p:sp>
        <p:nvSpPr>
          <p:cNvPr id="6" name="TextBox 5"/>
          <p:cNvSpPr txBox="1"/>
          <p:nvPr/>
        </p:nvSpPr>
        <p:spPr>
          <a:xfrm>
            <a:off x="4596143" y="3041528"/>
            <a:ext cx="927296" cy="421414"/>
          </a:xfrm>
          <a:prstGeom prst="rect">
            <a:avLst/>
          </a:prstGeom>
          <a:noFill/>
        </p:spPr>
        <p:txBody>
          <a:bodyPr wrap="square" lIns="82030" tIns="41015" rIns="82030" bIns="41015" rtlCol="0">
            <a:spAutoFit/>
          </a:bodyPr>
          <a:lstStyle/>
          <a:p>
            <a:r>
              <a:rPr lang="en-US" sz="2200" b="1">
                <a:solidFill>
                  <a:srgbClr val="FF0000"/>
                </a:solidFill>
              </a:rPr>
              <a:t>PLAN</a:t>
            </a:r>
            <a:endParaRPr lang="en-US" b="1">
              <a:solidFill>
                <a:srgbClr val="FF0000"/>
              </a:solidFill>
            </a:endParaRPr>
          </a:p>
        </p:txBody>
      </p:sp>
      <p:sp>
        <p:nvSpPr>
          <p:cNvPr id="26" name="TextBox 25"/>
          <p:cNvSpPr txBox="1"/>
          <p:nvPr/>
        </p:nvSpPr>
        <p:spPr>
          <a:xfrm>
            <a:off x="4613050" y="3889102"/>
            <a:ext cx="927296" cy="421414"/>
          </a:xfrm>
          <a:prstGeom prst="rect">
            <a:avLst/>
          </a:prstGeom>
          <a:noFill/>
        </p:spPr>
        <p:txBody>
          <a:bodyPr wrap="square" lIns="82030" tIns="41015" rIns="82030" bIns="41015" rtlCol="0">
            <a:spAutoFit/>
          </a:bodyPr>
          <a:lstStyle/>
          <a:p>
            <a:r>
              <a:rPr lang="en-US" sz="2200" b="1">
                <a:solidFill>
                  <a:srgbClr val="FF0000"/>
                </a:solidFill>
              </a:rPr>
              <a:t>DO</a:t>
            </a:r>
            <a:endParaRPr lang="en-US" b="1">
              <a:solidFill>
                <a:srgbClr val="FF0000"/>
              </a:solidFill>
            </a:endParaRPr>
          </a:p>
        </p:txBody>
      </p:sp>
      <p:sp>
        <p:nvSpPr>
          <p:cNvPr id="27" name="TextBox 26"/>
          <p:cNvSpPr txBox="1"/>
          <p:nvPr/>
        </p:nvSpPr>
        <p:spPr>
          <a:xfrm>
            <a:off x="4547019" y="3301918"/>
            <a:ext cx="294770" cy="390636"/>
          </a:xfrm>
          <a:prstGeom prst="rect">
            <a:avLst/>
          </a:prstGeom>
          <a:noFill/>
        </p:spPr>
        <p:txBody>
          <a:bodyPr wrap="square" lIns="82030" tIns="41015" rIns="82030" bIns="41015" rtlCol="0">
            <a:spAutoFit/>
          </a:bodyPr>
          <a:lstStyle/>
          <a:p>
            <a:r>
              <a:rPr lang="en-US" sz="2000" b="1">
                <a:solidFill>
                  <a:schemeClr val="tx1">
                    <a:lumMod val="75000"/>
                    <a:lumOff val="25000"/>
                  </a:schemeClr>
                </a:solidFill>
              </a:rPr>
              <a:t>1</a:t>
            </a:r>
          </a:p>
        </p:txBody>
      </p:sp>
      <p:sp>
        <p:nvSpPr>
          <p:cNvPr id="28" name="TextBox 27"/>
          <p:cNvSpPr txBox="1"/>
          <p:nvPr/>
        </p:nvSpPr>
        <p:spPr>
          <a:xfrm>
            <a:off x="4549670" y="3637740"/>
            <a:ext cx="294770" cy="390636"/>
          </a:xfrm>
          <a:prstGeom prst="rect">
            <a:avLst/>
          </a:prstGeom>
          <a:noFill/>
        </p:spPr>
        <p:txBody>
          <a:bodyPr wrap="square" lIns="82030" tIns="41015" rIns="82030" bIns="41015" rtlCol="0">
            <a:spAutoFit/>
          </a:bodyPr>
          <a:lstStyle/>
          <a:p>
            <a:r>
              <a:rPr lang="en-US" sz="2000" b="1">
                <a:solidFill>
                  <a:srgbClr val="404040"/>
                </a:solidFill>
              </a:rPr>
              <a:t>2</a:t>
            </a:r>
          </a:p>
        </p:txBody>
      </p:sp>
      <p:sp>
        <p:nvSpPr>
          <p:cNvPr id="29" name="TextBox 28"/>
          <p:cNvSpPr txBox="1"/>
          <p:nvPr/>
        </p:nvSpPr>
        <p:spPr>
          <a:xfrm>
            <a:off x="4264530" y="3635048"/>
            <a:ext cx="294770" cy="390636"/>
          </a:xfrm>
          <a:prstGeom prst="rect">
            <a:avLst/>
          </a:prstGeom>
          <a:noFill/>
        </p:spPr>
        <p:txBody>
          <a:bodyPr wrap="square" lIns="82030" tIns="41015" rIns="82030" bIns="41015" rtlCol="0">
            <a:spAutoFit/>
          </a:bodyPr>
          <a:lstStyle/>
          <a:p>
            <a:r>
              <a:rPr lang="en-US" sz="2000" b="1">
                <a:solidFill>
                  <a:srgbClr val="404040"/>
                </a:solidFill>
              </a:rPr>
              <a:t>3</a:t>
            </a:r>
          </a:p>
        </p:txBody>
      </p:sp>
      <p:sp>
        <p:nvSpPr>
          <p:cNvPr id="30" name="TextBox 29"/>
          <p:cNvSpPr txBox="1"/>
          <p:nvPr/>
        </p:nvSpPr>
        <p:spPr>
          <a:xfrm>
            <a:off x="4269830" y="3300878"/>
            <a:ext cx="294770" cy="390636"/>
          </a:xfrm>
          <a:prstGeom prst="rect">
            <a:avLst/>
          </a:prstGeom>
          <a:noFill/>
        </p:spPr>
        <p:txBody>
          <a:bodyPr wrap="square" lIns="82030" tIns="41015" rIns="82030" bIns="41015" rtlCol="0">
            <a:spAutoFit/>
          </a:bodyPr>
          <a:lstStyle/>
          <a:p>
            <a:r>
              <a:rPr lang="en-US" sz="2000" b="1">
                <a:solidFill>
                  <a:srgbClr val="404040"/>
                </a:solidFill>
              </a:rPr>
              <a:t>4</a:t>
            </a:r>
          </a:p>
        </p:txBody>
      </p:sp>
      <p:sp>
        <p:nvSpPr>
          <p:cNvPr id="31" name="TextBox 30"/>
          <p:cNvSpPr txBox="1"/>
          <p:nvPr/>
        </p:nvSpPr>
        <p:spPr>
          <a:xfrm>
            <a:off x="3640643" y="3972549"/>
            <a:ext cx="927296" cy="481402"/>
          </a:xfrm>
          <a:prstGeom prst="rect">
            <a:avLst/>
          </a:prstGeom>
          <a:noFill/>
        </p:spPr>
        <p:txBody>
          <a:bodyPr wrap="square" lIns="82030" tIns="41015" rIns="82030" bIns="41015" rtlCol="0">
            <a:spAutoFit/>
          </a:bodyPr>
          <a:lstStyle/>
          <a:p>
            <a:pPr algn="r">
              <a:lnSpc>
                <a:spcPct val="70000"/>
              </a:lnSpc>
            </a:pPr>
            <a:r>
              <a:rPr lang="en-US" sz="2200" b="1">
                <a:solidFill>
                  <a:srgbClr val="FF0000"/>
                </a:solidFill>
              </a:rPr>
              <a:t>CHECK</a:t>
            </a:r>
          </a:p>
          <a:p>
            <a:pPr algn="r">
              <a:lnSpc>
                <a:spcPct val="70000"/>
              </a:lnSpc>
            </a:pPr>
            <a:r>
              <a:rPr lang="en-US" sz="1400" b="1">
                <a:solidFill>
                  <a:srgbClr val="FF0000"/>
                </a:solidFill>
              </a:rPr>
              <a:t>(Study)</a:t>
            </a:r>
            <a:endParaRPr lang="en-US" sz="1300" b="1">
              <a:solidFill>
                <a:srgbClr val="FF0000"/>
              </a:solidFill>
            </a:endParaRPr>
          </a:p>
        </p:txBody>
      </p:sp>
      <p:sp>
        <p:nvSpPr>
          <p:cNvPr id="32" name="TextBox 31"/>
          <p:cNvSpPr txBox="1"/>
          <p:nvPr/>
        </p:nvSpPr>
        <p:spPr>
          <a:xfrm>
            <a:off x="3566952" y="3038633"/>
            <a:ext cx="927296" cy="421414"/>
          </a:xfrm>
          <a:prstGeom prst="rect">
            <a:avLst/>
          </a:prstGeom>
          <a:noFill/>
        </p:spPr>
        <p:txBody>
          <a:bodyPr wrap="square" lIns="82030" tIns="41015" rIns="82030" bIns="41015" rtlCol="0">
            <a:spAutoFit/>
          </a:bodyPr>
          <a:lstStyle/>
          <a:p>
            <a:pPr algn="r"/>
            <a:r>
              <a:rPr lang="en-US" sz="2200" b="1">
                <a:solidFill>
                  <a:srgbClr val="FF0000"/>
                </a:solidFill>
              </a:rPr>
              <a:t>ACT</a:t>
            </a:r>
            <a:endParaRPr lang="en-US" b="1">
              <a:solidFill>
                <a:srgbClr val="FF0000"/>
              </a:solidFill>
            </a:endParaRPr>
          </a:p>
        </p:txBody>
      </p:sp>
      <p:sp>
        <p:nvSpPr>
          <p:cNvPr id="23"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24"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51</a:t>
            </a:fld>
            <a:endParaRPr lang="en-US"/>
          </a:p>
        </p:txBody>
      </p:sp>
      <p:sp>
        <p:nvSpPr>
          <p:cNvPr id="25" name="TextBox 24"/>
          <p:cNvSpPr txBox="1"/>
          <p:nvPr/>
        </p:nvSpPr>
        <p:spPr>
          <a:xfrm>
            <a:off x="245484" y="416669"/>
            <a:ext cx="8641956" cy="544524"/>
          </a:xfrm>
          <a:prstGeom prst="rect">
            <a:avLst/>
          </a:prstGeom>
          <a:noFill/>
        </p:spPr>
        <p:txBody>
          <a:bodyPr wrap="square" lIns="82030" tIns="41015" rIns="82030" bIns="41015" rtlCol="0">
            <a:spAutoFit/>
          </a:bodyPr>
          <a:lstStyle/>
          <a:p>
            <a:pPr algn="ctr">
              <a:lnSpc>
                <a:spcPct val="80000"/>
              </a:lnSpc>
            </a:pPr>
            <a:r>
              <a:rPr lang="en-US" sz="3600" b="1"/>
              <a:t>THE SCIENTIFIC LEARNING CYCLE</a:t>
            </a:r>
          </a:p>
        </p:txBody>
      </p:sp>
      <p:sp>
        <p:nvSpPr>
          <p:cNvPr id="33" name="TextBox 32"/>
          <p:cNvSpPr txBox="1"/>
          <p:nvPr/>
        </p:nvSpPr>
        <p:spPr>
          <a:xfrm>
            <a:off x="1" y="876300"/>
            <a:ext cx="9143999" cy="865620"/>
          </a:xfrm>
          <a:prstGeom prst="rect">
            <a:avLst/>
          </a:prstGeom>
          <a:noFill/>
        </p:spPr>
        <p:txBody>
          <a:bodyPr wrap="square" lIns="82030" tIns="41015" rIns="82030" bIns="41015" rtlCol="0">
            <a:spAutoFit/>
          </a:bodyPr>
          <a:lstStyle/>
          <a:p>
            <a:pPr algn="ctr">
              <a:lnSpc>
                <a:spcPct val="90000"/>
              </a:lnSpc>
            </a:pPr>
            <a:r>
              <a:rPr lang="en-US" sz="2800" b="1"/>
              <a:t>Is sometimes called</a:t>
            </a:r>
          </a:p>
          <a:p>
            <a:pPr algn="ctr">
              <a:lnSpc>
                <a:spcPct val="90000"/>
              </a:lnSpc>
            </a:pPr>
            <a:r>
              <a:rPr lang="en-US" sz="2800" b="1"/>
              <a:t>"Plan-Do-Check-Act"  or  "Plan-Do-Study-Act" </a:t>
            </a:r>
          </a:p>
        </p:txBody>
      </p:sp>
    </p:spTree>
    <p:extLst>
      <p:ext uri="{BB962C8B-B14F-4D97-AF65-F5344CB8AC3E}">
        <p14:creationId xmlns:p14="http://schemas.microsoft.com/office/powerpoint/2010/main" val="4061497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224" y="2286768"/>
            <a:ext cx="8653302" cy="1905000"/>
          </a:xfrm>
          <a:prstGeom prst="rect">
            <a:avLst/>
          </a:prstGeom>
          <a:solidFill>
            <a:schemeClr val="bg2">
              <a:lumMod val="90000"/>
            </a:schemeClr>
          </a:solidFill>
          <a:ln w="444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1" name="TextBox 10"/>
          <p:cNvSpPr txBox="1"/>
          <p:nvPr/>
        </p:nvSpPr>
        <p:spPr>
          <a:xfrm>
            <a:off x="78644" y="2626396"/>
            <a:ext cx="2971800" cy="1217256"/>
          </a:xfrm>
          <a:prstGeom prst="rect">
            <a:avLst/>
          </a:prstGeom>
          <a:noFill/>
        </p:spPr>
        <p:txBody>
          <a:bodyPr wrap="square" lIns="91407" tIns="45704" rIns="91407" bIns="45704" rtlCol="0">
            <a:spAutoFit/>
          </a:bodyPr>
          <a:lstStyle/>
          <a:p>
            <a:pPr algn="ctr">
              <a:lnSpc>
                <a:spcPct val="70000"/>
              </a:lnSpc>
            </a:pPr>
            <a:r>
              <a:rPr lang="en-US" sz="3400" b="1"/>
              <a:t>What we</a:t>
            </a:r>
          </a:p>
          <a:p>
            <a:pPr algn="ctr">
              <a:lnSpc>
                <a:spcPct val="70000"/>
              </a:lnSpc>
            </a:pPr>
            <a:r>
              <a:rPr lang="en-US" sz="3400" b="1"/>
              <a:t>expect</a:t>
            </a:r>
          </a:p>
          <a:p>
            <a:pPr algn="ctr">
              <a:lnSpc>
                <a:spcPct val="70000"/>
              </a:lnSpc>
            </a:pPr>
            <a:r>
              <a:rPr lang="en-US" sz="3400" b="1"/>
              <a:t>to happen</a:t>
            </a:r>
          </a:p>
        </p:txBody>
      </p:sp>
      <p:sp>
        <p:nvSpPr>
          <p:cNvPr id="21" name="TextBox 20"/>
          <p:cNvSpPr txBox="1"/>
          <p:nvPr/>
        </p:nvSpPr>
        <p:spPr>
          <a:xfrm>
            <a:off x="6095226" y="2626396"/>
            <a:ext cx="2971800" cy="1217256"/>
          </a:xfrm>
          <a:prstGeom prst="rect">
            <a:avLst/>
          </a:prstGeom>
          <a:noFill/>
        </p:spPr>
        <p:txBody>
          <a:bodyPr wrap="square" lIns="91407" tIns="45704" rIns="91407" bIns="45704" rtlCol="0">
            <a:spAutoFit/>
          </a:bodyPr>
          <a:lstStyle/>
          <a:p>
            <a:pPr algn="ctr">
              <a:lnSpc>
                <a:spcPct val="70000"/>
              </a:lnSpc>
            </a:pPr>
            <a:r>
              <a:rPr lang="en-US" sz="3400" b="1"/>
              <a:t>What</a:t>
            </a:r>
          </a:p>
          <a:p>
            <a:pPr algn="ctr">
              <a:lnSpc>
                <a:spcPct val="70000"/>
              </a:lnSpc>
            </a:pPr>
            <a:r>
              <a:rPr lang="en-US" sz="3400" b="1"/>
              <a:t>actually</a:t>
            </a:r>
          </a:p>
          <a:p>
            <a:pPr algn="ctr">
              <a:lnSpc>
                <a:spcPct val="70000"/>
              </a:lnSpc>
            </a:pPr>
            <a:r>
              <a:rPr lang="en-US" sz="3400" b="1"/>
              <a:t>happened</a:t>
            </a:r>
          </a:p>
        </p:txBody>
      </p:sp>
      <p:cxnSp>
        <p:nvCxnSpPr>
          <p:cNvPr id="8" name="Straight Arrow Connector 7"/>
          <p:cNvCxnSpPr/>
          <p:nvPr/>
        </p:nvCxnSpPr>
        <p:spPr>
          <a:xfrm>
            <a:off x="2653397" y="3236580"/>
            <a:ext cx="3749040" cy="0"/>
          </a:xfrm>
          <a:prstGeom prst="straightConnector1">
            <a:avLst/>
          </a:prstGeom>
          <a:ln w="95250">
            <a:solidFill>
              <a:srgbClr val="595959"/>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14"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52</a:t>
            </a:fld>
            <a:endParaRPr lang="en-US"/>
          </a:p>
        </p:txBody>
      </p:sp>
      <p:sp>
        <p:nvSpPr>
          <p:cNvPr id="6" name="Oval 5"/>
          <p:cNvSpPr/>
          <p:nvPr/>
        </p:nvSpPr>
        <p:spPr>
          <a:xfrm>
            <a:off x="3453884" y="2562840"/>
            <a:ext cx="2133600" cy="1371600"/>
          </a:xfrm>
          <a:prstGeom prst="ellipse">
            <a:avLst/>
          </a:prstGeom>
          <a:solidFill>
            <a:srgbClr val="FFFF00"/>
          </a:solidFill>
          <a:ln w="7620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22" name="TextBox 21"/>
          <p:cNvSpPr txBox="1"/>
          <p:nvPr/>
        </p:nvSpPr>
        <p:spPr>
          <a:xfrm>
            <a:off x="3024786" y="2982665"/>
            <a:ext cx="2971800" cy="507831"/>
          </a:xfrm>
          <a:prstGeom prst="rect">
            <a:avLst/>
          </a:prstGeom>
          <a:noFill/>
        </p:spPr>
        <p:txBody>
          <a:bodyPr wrap="square" lIns="91407" tIns="45704" rIns="91407" bIns="45704" rtlCol="0">
            <a:spAutoFit/>
          </a:bodyPr>
          <a:lstStyle/>
          <a:p>
            <a:pPr algn="ctr">
              <a:lnSpc>
                <a:spcPct val="70000"/>
              </a:lnSpc>
            </a:pPr>
            <a:r>
              <a:rPr lang="en-US" sz="3600" b="1"/>
              <a:t>Learning</a:t>
            </a:r>
          </a:p>
        </p:txBody>
      </p:sp>
      <p:sp>
        <p:nvSpPr>
          <p:cNvPr id="23" name="TextBox 22"/>
          <p:cNvSpPr txBox="1"/>
          <p:nvPr/>
        </p:nvSpPr>
        <p:spPr>
          <a:xfrm>
            <a:off x="255224" y="279144"/>
            <a:ext cx="8653302" cy="987722"/>
          </a:xfrm>
          <a:prstGeom prst="rect">
            <a:avLst/>
          </a:prstGeom>
          <a:noFill/>
        </p:spPr>
        <p:txBody>
          <a:bodyPr wrap="square" lIns="82030" tIns="41015" rIns="82030" bIns="41015" rtlCol="0">
            <a:spAutoFit/>
          </a:bodyPr>
          <a:lstStyle/>
          <a:p>
            <a:pPr algn="ctr">
              <a:lnSpc>
                <a:spcPct val="80000"/>
              </a:lnSpc>
            </a:pPr>
            <a:r>
              <a:rPr lang="en-US" sz="3600" b="1">
                <a:cs typeface="Calibri (Body)"/>
              </a:rPr>
              <a:t>THE CORE DYNAMIC</a:t>
            </a:r>
          </a:p>
          <a:p>
            <a:pPr algn="ctr">
              <a:lnSpc>
                <a:spcPct val="80000"/>
              </a:lnSpc>
            </a:pPr>
            <a:r>
              <a:rPr lang="en-US" sz="3600" b="1">
                <a:cs typeface="Calibri (Body)"/>
              </a:rPr>
              <a:t>OF SCIENTIFIC THINKING</a:t>
            </a:r>
          </a:p>
        </p:txBody>
      </p:sp>
      <p:sp>
        <p:nvSpPr>
          <p:cNvPr id="24" name="TextBox 23"/>
          <p:cNvSpPr txBox="1"/>
          <p:nvPr/>
        </p:nvSpPr>
        <p:spPr>
          <a:xfrm>
            <a:off x="685800" y="1244950"/>
            <a:ext cx="7848600" cy="796061"/>
          </a:xfrm>
          <a:prstGeom prst="rect">
            <a:avLst/>
          </a:prstGeom>
          <a:noFill/>
        </p:spPr>
        <p:txBody>
          <a:bodyPr wrap="square" lIns="91354" tIns="45678" rIns="91354" bIns="45678" rtlCol="0">
            <a:spAutoFit/>
          </a:bodyPr>
          <a:lstStyle/>
          <a:p>
            <a:pPr algn="ctr">
              <a:lnSpc>
                <a:spcPct val="80000"/>
              </a:lnSpc>
            </a:pPr>
            <a:r>
              <a:rPr lang="en-US" sz="2800" b="1" dirty="0"/>
              <a:t>This is the dynamic that allows us to reach challenging new goals through unclear territory</a:t>
            </a:r>
            <a:endParaRPr lang="en-US" sz="2400" b="1" dirty="0"/>
          </a:p>
        </p:txBody>
      </p:sp>
      <p:sp>
        <p:nvSpPr>
          <p:cNvPr id="12" name="TextBox 11"/>
          <p:cNvSpPr txBox="1"/>
          <p:nvPr/>
        </p:nvSpPr>
        <p:spPr>
          <a:xfrm>
            <a:off x="990600" y="4382652"/>
            <a:ext cx="7467600" cy="809725"/>
          </a:xfrm>
          <a:prstGeom prst="rect">
            <a:avLst/>
          </a:prstGeom>
          <a:noFill/>
        </p:spPr>
        <p:txBody>
          <a:bodyPr wrap="square" lIns="82030" tIns="41015" rIns="82030" bIns="41015" rtlCol="0">
            <a:spAutoFit/>
          </a:bodyPr>
          <a:lstStyle/>
          <a:p>
            <a:pPr>
              <a:lnSpc>
                <a:spcPct val="90000"/>
              </a:lnSpc>
            </a:pPr>
            <a:r>
              <a:rPr lang="en-US" sz="2600" b="1"/>
              <a:t>When experimenting is done right, small failures often provide new insight that advance your design!</a:t>
            </a:r>
            <a:endParaRPr lang="en-US" sz="2600"/>
          </a:p>
        </p:txBody>
      </p:sp>
      <p:sp>
        <p:nvSpPr>
          <p:cNvPr id="13" name="TextBox 12"/>
          <p:cNvSpPr txBox="1"/>
          <p:nvPr/>
        </p:nvSpPr>
        <p:spPr>
          <a:xfrm>
            <a:off x="685800" y="5321940"/>
            <a:ext cx="8001000" cy="975411"/>
          </a:xfrm>
          <a:prstGeom prst="rect">
            <a:avLst/>
          </a:prstGeom>
          <a:noFill/>
        </p:spPr>
        <p:txBody>
          <a:bodyPr wrap="square" lIns="82030" tIns="41015" rIns="82030" bIns="41015" rtlCol="0">
            <a:spAutoFit/>
          </a:bodyPr>
          <a:lstStyle/>
          <a:p>
            <a:r>
              <a:rPr lang="en-US" sz="2000" b="1" i="1"/>
              <a:t>“If the result confirms the hypothesis, then you've made a measurement. If the result is contrary to the hypothesis, then you've made a discovery."</a:t>
            </a:r>
          </a:p>
          <a:p>
            <a:r>
              <a:rPr lang="en-US" b="1"/>
              <a:t>	~ Enrico Fermi</a:t>
            </a:r>
            <a:endParaRPr lang="en-US"/>
          </a:p>
        </p:txBody>
      </p:sp>
    </p:spTree>
    <p:extLst>
      <p:ext uri="{BB962C8B-B14F-4D97-AF65-F5344CB8AC3E}">
        <p14:creationId xmlns:p14="http://schemas.microsoft.com/office/powerpoint/2010/main" val="4047352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30651" y="2141476"/>
            <a:ext cx="8513730" cy="3250442"/>
          </a:xfrm>
          <a:prstGeom prst="rect">
            <a:avLst/>
          </a:prstGeom>
          <a:solidFill>
            <a:srgbClr val="FFFF99">
              <a:alpha val="79000"/>
            </a:srgbClr>
          </a:solid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3" name="Parallelogram 2"/>
          <p:cNvSpPr/>
          <p:nvPr/>
        </p:nvSpPr>
        <p:spPr>
          <a:xfrm rot="21012547">
            <a:off x="1026695" y="3252748"/>
            <a:ext cx="5153089" cy="1150373"/>
          </a:xfrm>
          <a:prstGeom prst="parallelogram">
            <a:avLst>
              <a:gd name="adj" fmla="val 18436"/>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4" name="Footer Placeholder 1"/>
          <p:cNvSpPr>
            <a:spLocks noGrp="1"/>
          </p:cNvSpPr>
          <p:nvPr>
            <p:ph type="ftr" sz="quarter" idx="11"/>
          </p:nvPr>
        </p:nvSpPr>
        <p:spPr>
          <a:xfrm>
            <a:off x="129960" y="6416675"/>
            <a:ext cx="2895600" cy="365125"/>
          </a:xfrm>
        </p:spPr>
        <p:txBody>
          <a:bodyPr/>
          <a:lstStyle/>
          <a:p>
            <a:r>
              <a:rPr lang="en-US"/>
              <a:t>By Mike Rother</a:t>
            </a:r>
          </a:p>
        </p:txBody>
      </p:sp>
      <p:sp>
        <p:nvSpPr>
          <p:cNvPr id="15" name="Slide Number Placeholder 2"/>
          <p:cNvSpPr>
            <a:spLocks noGrp="1"/>
          </p:cNvSpPr>
          <p:nvPr>
            <p:ph type="sldNum" sz="quarter" idx="12"/>
          </p:nvPr>
        </p:nvSpPr>
        <p:spPr>
          <a:xfrm>
            <a:off x="6553200" y="6356350"/>
            <a:ext cx="2133600" cy="365125"/>
          </a:xfrm>
        </p:spPr>
        <p:txBody>
          <a:bodyPr/>
          <a:lstStyle/>
          <a:p>
            <a:fld id="{1254D1E6-34D6-5C4C-A7E3-AB2F6F87675C}" type="slidenum">
              <a:rPr lang="en-US"/>
              <a:pPr/>
              <a:t>53</a:t>
            </a:fld>
            <a:endParaRPr lang="en-US"/>
          </a:p>
        </p:txBody>
      </p:sp>
      <p:sp>
        <p:nvSpPr>
          <p:cNvPr id="23" name="TextBox 22"/>
          <p:cNvSpPr txBox="1"/>
          <p:nvPr/>
        </p:nvSpPr>
        <p:spPr>
          <a:xfrm>
            <a:off x="255224" y="215004"/>
            <a:ext cx="8653302" cy="987722"/>
          </a:xfrm>
          <a:prstGeom prst="rect">
            <a:avLst/>
          </a:prstGeom>
          <a:noFill/>
        </p:spPr>
        <p:txBody>
          <a:bodyPr wrap="square" lIns="82030" tIns="41015" rIns="82030" bIns="41015" rtlCol="0">
            <a:spAutoFit/>
          </a:bodyPr>
          <a:lstStyle/>
          <a:p>
            <a:pPr algn="ctr">
              <a:lnSpc>
                <a:spcPct val="80000"/>
              </a:lnSpc>
            </a:pPr>
            <a:r>
              <a:rPr lang="en-US" sz="3600" b="1">
                <a:cs typeface="Calibri (Body)"/>
              </a:rPr>
              <a:t>DO YOUR TESTS IN THE</a:t>
            </a:r>
          </a:p>
          <a:p>
            <a:pPr algn="ctr">
              <a:lnSpc>
                <a:spcPct val="80000"/>
              </a:lnSpc>
            </a:pPr>
            <a:r>
              <a:rPr lang="en-US" sz="3600" b="1">
                <a:cs typeface="Calibri (Body)"/>
              </a:rPr>
              <a:t>"EXPERIMENTING ZONE"</a:t>
            </a:r>
          </a:p>
        </p:txBody>
      </p:sp>
      <p:sp>
        <p:nvSpPr>
          <p:cNvPr id="16" name="Vrije vorm 20"/>
          <p:cNvSpPr/>
          <p:nvPr/>
        </p:nvSpPr>
        <p:spPr>
          <a:xfrm>
            <a:off x="1221223" y="3181848"/>
            <a:ext cx="4856704" cy="1271709"/>
          </a:xfrm>
          <a:custGeom>
            <a:avLst/>
            <a:gdLst>
              <a:gd name="connsiteX0" fmla="*/ 925 w 4856704"/>
              <a:gd name="connsiteY0" fmla="*/ 1170455 h 1271709"/>
              <a:gd name="connsiteX1" fmla="*/ 16690 w 4856704"/>
              <a:gd name="connsiteY1" fmla="*/ 1044330 h 1271709"/>
              <a:gd name="connsiteX2" fmla="*/ 142814 w 4856704"/>
              <a:gd name="connsiteY2" fmla="*/ 918206 h 1271709"/>
              <a:gd name="connsiteX3" fmla="*/ 268939 w 4856704"/>
              <a:gd name="connsiteY3" fmla="*/ 839379 h 1271709"/>
              <a:gd name="connsiteX4" fmla="*/ 316235 w 4856704"/>
              <a:gd name="connsiteY4" fmla="*/ 823613 h 1271709"/>
              <a:gd name="connsiteX5" fmla="*/ 363532 w 4856704"/>
              <a:gd name="connsiteY5" fmla="*/ 807848 h 1271709"/>
              <a:gd name="connsiteX6" fmla="*/ 536952 w 4856704"/>
              <a:gd name="connsiteY6" fmla="*/ 855144 h 1271709"/>
              <a:gd name="connsiteX7" fmla="*/ 552718 w 4856704"/>
              <a:gd name="connsiteY7" fmla="*/ 981268 h 1271709"/>
              <a:gd name="connsiteX8" fmla="*/ 615780 w 4856704"/>
              <a:gd name="connsiteY8" fmla="*/ 997034 h 1271709"/>
              <a:gd name="connsiteX9" fmla="*/ 741904 w 4856704"/>
              <a:gd name="connsiteY9" fmla="*/ 1044330 h 1271709"/>
              <a:gd name="connsiteX10" fmla="*/ 962621 w 4856704"/>
              <a:gd name="connsiteY10" fmla="*/ 1075861 h 1271709"/>
              <a:gd name="connsiteX11" fmla="*/ 868028 w 4856704"/>
              <a:gd name="connsiteY11" fmla="*/ 1123158 h 1271709"/>
              <a:gd name="connsiteX12" fmla="*/ 962621 w 4856704"/>
              <a:gd name="connsiteY12" fmla="*/ 1091627 h 1271709"/>
              <a:gd name="connsiteX13" fmla="*/ 1167573 w 4856704"/>
              <a:gd name="connsiteY13" fmla="*/ 918206 h 1271709"/>
              <a:gd name="connsiteX14" fmla="*/ 1246401 w 4856704"/>
              <a:gd name="connsiteY14" fmla="*/ 855144 h 1271709"/>
              <a:gd name="connsiteX15" fmla="*/ 1230635 w 4856704"/>
              <a:gd name="connsiteY15" fmla="*/ 807848 h 1271709"/>
              <a:gd name="connsiteX16" fmla="*/ 1025683 w 4856704"/>
              <a:gd name="connsiteY16" fmla="*/ 681724 h 1271709"/>
              <a:gd name="connsiteX17" fmla="*/ 820732 w 4856704"/>
              <a:gd name="connsiteY17" fmla="*/ 587130 h 1271709"/>
              <a:gd name="connsiteX18" fmla="*/ 710373 w 4856704"/>
              <a:gd name="connsiteY18" fmla="*/ 618661 h 1271709"/>
              <a:gd name="connsiteX19" fmla="*/ 678842 w 4856704"/>
              <a:gd name="connsiteY19" fmla="*/ 665958 h 1271709"/>
              <a:gd name="connsiteX20" fmla="*/ 631545 w 4856704"/>
              <a:gd name="connsiteY20" fmla="*/ 713255 h 1271709"/>
              <a:gd name="connsiteX21" fmla="*/ 647311 w 4856704"/>
              <a:gd name="connsiteY21" fmla="*/ 933972 h 1271709"/>
              <a:gd name="connsiteX22" fmla="*/ 726139 w 4856704"/>
              <a:gd name="connsiteY22" fmla="*/ 949737 h 1271709"/>
              <a:gd name="connsiteX23" fmla="*/ 773435 w 4856704"/>
              <a:gd name="connsiteY23" fmla="*/ 1012799 h 1271709"/>
              <a:gd name="connsiteX24" fmla="*/ 899559 w 4856704"/>
              <a:gd name="connsiteY24" fmla="*/ 1044330 h 1271709"/>
              <a:gd name="connsiteX25" fmla="*/ 1009918 w 4856704"/>
              <a:gd name="connsiteY25" fmla="*/ 997034 h 1271709"/>
              <a:gd name="connsiteX26" fmla="*/ 1136042 w 4856704"/>
              <a:gd name="connsiteY26" fmla="*/ 870910 h 1271709"/>
              <a:gd name="connsiteX27" fmla="*/ 1199104 w 4856704"/>
              <a:gd name="connsiteY27" fmla="*/ 776317 h 1271709"/>
              <a:gd name="connsiteX28" fmla="*/ 1277932 w 4856704"/>
              <a:gd name="connsiteY28" fmla="*/ 744786 h 1271709"/>
              <a:gd name="connsiteX29" fmla="*/ 1467118 w 4856704"/>
              <a:gd name="connsiteY29" fmla="*/ 792082 h 1271709"/>
              <a:gd name="connsiteX30" fmla="*/ 1577476 w 4856704"/>
              <a:gd name="connsiteY30" fmla="*/ 823613 h 1271709"/>
              <a:gd name="connsiteX31" fmla="*/ 1609007 w 4856704"/>
              <a:gd name="connsiteY31" fmla="*/ 744786 h 1271709"/>
              <a:gd name="connsiteX32" fmla="*/ 1640539 w 4856704"/>
              <a:gd name="connsiteY32" fmla="*/ 697489 h 1271709"/>
              <a:gd name="connsiteX33" fmla="*/ 1687835 w 4856704"/>
              <a:gd name="connsiteY33" fmla="*/ 571365 h 1271709"/>
              <a:gd name="connsiteX34" fmla="*/ 1672070 w 4856704"/>
              <a:gd name="connsiteY34" fmla="*/ 524068 h 1271709"/>
              <a:gd name="connsiteX35" fmla="*/ 1877021 w 4856704"/>
              <a:gd name="connsiteY35" fmla="*/ 461006 h 1271709"/>
              <a:gd name="connsiteX36" fmla="*/ 2081973 w 4856704"/>
              <a:gd name="connsiteY36" fmla="*/ 476772 h 1271709"/>
              <a:gd name="connsiteX37" fmla="*/ 2113504 w 4856704"/>
              <a:gd name="connsiteY37" fmla="*/ 539834 h 1271709"/>
              <a:gd name="connsiteX38" fmla="*/ 2176566 w 4856704"/>
              <a:gd name="connsiteY38" fmla="*/ 571365 h 1271709"/>
              <a:gd name="connsiteX39" fmla="*/ 2208097 w 4856704"/>
              <a:gd name="connsiteY39" fmla="*/ 618661 h 1271709"/>
              <a:gd name="connsiteX40" fmla="*/ 2113504 w 4856704"/>
              <a:gd name="connsiteY40" fmla="*/ 634427 h 1271709"/>
              <a:gd name="connsiteX41" fmla="*/ 2050442 w 4856704"/>
              <a:gd name="connsiteY41" fmla="*/ 665958 h 1271709"/>
              <a:gd name="connsiteX42" fmla="*/ 2003145 w 4856704"/>
              <a:gd name="connsiteY42" fmla="*/ 681724 h 1271709"/>
              <a:gd name="connsiteX43" fmla="*/ 1987380 w 4856704"/>
              <a:gd name="connsiteY43" fmla="*/ 760551 h 1271709"/>
              <a:gd name="connsiteX44" fmla="*/ 1640539 w 4856704"/>
              <a:gd name="connsiteY44" fmla="*/ 744786 h 1271709"/>
              <a:gd name="connsiteX45" fmla="*/ 1404056 w 4856704"/>
              <a:gd name="connsiteY45" fmla="*/ 634427 h 1271709"/>
              <a:gd name="connsiteX46" fmla="*/ 1340994 w 4856704"/>
              <a:gd name="connsiteY46" fmla="*/ 650192 h 1271709"/>
              <a:gd name="connsiteX47" fmla="*/ 1388290 w 4856704"/>
              <a:gd name="connsiteY47" fmla="*/ 729020 h 1271709"/>
              <a:gd name="connsiteX48" fmla="*/ 1419821 w 4856704"/>
              <a:gd name="connsiteY48" fmla="*/ 1060096 h 1271709"/>
              <a:gd name="connsiteX49" fmla="*/ 1467118 w 4856704"/>
              <a:gd name="connsiteY49" fmla="*/ 1138924 h 1271709"/>
              <a:gd name="connsiteX50" fmla="*/ 1498649 w 4856704"/>
              <a:gd name="connsiteY50" fmla="*/ 1233517 h 1271709"/>
              <a:gd name="connsiteX51" fmla="*/ 1609007 w 4856704"/>
              <a:gd name="connsiteY51" fmla="*/ 1249282 h 1271709"/>
              <a:gd name="connsiteX52" fmla="*/ 1656304 w 4856704"/>
              <a:gd name="connsiteY52" fmla="*/ 1265048 h 1271709"/>
              <a:gd name="connsiteX53" fmla="*/ 1861256 w 4856704"/>
              <a:gd name="connsiteY53" fmla="*/ 1138924 h 1271709"/>
              <a:gd name="connsiteX54" fmla="*/ 1908552 w 4856704"/>
              <a:gd name="connsiteY54" fmla="*/ 1075861 h 1271709"/>
              <a:gd name="connsiteX55" fmla="*/ 1955849 w 4856704"/>
              <a:gd name="connsiteY55" fmla="*/ 1044330 h 1271709"/>
              <a:gd name="connsiteX56" fmla="*/ 1971614 w 4856704"/>
              <a:gd name="connsiteY56" fmla="*/ 981268 h 1271709"/>
              <a:gd name="connsiteX57" fmla="*/ 1987380 w 4856704"/>
              <a:gd name="connsiteY57" fmla="*/ 681724 h 1271709"/>
              <a:gd name="connsiteX58" fmla="*/ 2034676 w 4856704"/>
              <a:gd name="connsiteY58" fmla="*/ 634427 h 1271709"/>
              <a:gd name="connsiteX59" fmla="*/ 2050442 w 4856704"/>
              <a:gd name="connsiteY59" fmla="*/ 587130 h 1271709"/>
              <a:gd name="connsiteX60" fmla="*/ 1861256 w 4856704"/>
              <a:gd name="connsiteY60" fmla="*/ 461006 h 1271709"/>
              <a:gd name="connsiteX61" fmla="*/ 1940083 w 4856704"/>
              <a:gd name="connsiteY61" fmla="*/ 397944 h 1271709"/>
              <a:gd name="connsiteX62" fmla="*/ 2145035 w 4856704"/>
              <a:gd name="connsiteY62" fmla="*/ 366413 h 1271709"/>
              <a:gd name="connsiteX63" fmla="*/ 2302690 w 4856704"/>
              <a:gd name="connsiteY63" fmla="*/ 287586 h 1271709"/>
              <a:gd name="connsiteX64" fmla="*/ 2318456 w 4856704"/>
              <a:gd name="connsiteY64" fmla="*/ 382179 h 1271709"/>
              <a:gd name="connsiteX65" fmla="*/ 2302690 w 4856704"/>
              <a:gd name="connsiteY65" fmla="*/ 587130 h 1271709"/>
              <a:gd name="connsiteX66" fmla="*/ 2302690 w 4856704"/>
              <a:gd name="connsiteY66" fmla="*/ 729020 h 1271709"/>
              <a:gd name="connsiteX67" fmla="*/ 2460345 w 4856704"/>
              <a:gd name="connsiteY67" fmla="*/ 839379 h 1271709"/>
              <a:gd name="connsiteX68" fmla="*/ 2618001 w 4856704"/>
              <a:gd name="connsiteY68" fmla="*/ 886675 h 1271709"/>
              <a:gd name="connsiteX69" fmla="*/ 2681063 w 4856704"/>
              <a:gd name="connsiteY69" fmla="*/ 933972 h 1271709"/>
              <a:gd name="connsiteX70" fmla="*/ 2886014 w 4856704"/>
              <a:gd name="connsiteY70" fmla="*/ 918206 h 1271709"/>
              <a:gd name="connsiteX71" fmla="*/ 2822952 w 4856704"/>
              <a:gd name="connsiteY71" fmla="*/ 729020 h 1271709"/>
              <a:gd name="connsiteX72" fmla="*/ 2775656 w 4856704"/>
              <a:gd name="connsiteY72" fmla="*/ 697489 h 1271709"/>
              <a:gd name="connsiteX73" fmla="*/ 2665297 w 4856704"/>
              <a:gd name="connsiteY73" fmla="*/ 445241 h 1271709"/>
              <a:gd name="connsiteX74" fmla="*/ 2665297 w 4856704"/>
              <a:gd name="connsiteY74" fmla="*/ 208758 h 1271709"/>
              <a:gd name="connsiteX75" fmla="*/ 2728359 w 4856704"/>
              <a:gd name="connsiteY75" fmla="*/ 145696 h 1271709"/>
              <a:gd name="connsiteX76" fmla="*/ 2917545 w 4856704"/>
              <a:gd name="connsiteY76" fmla="*/ 114165 h 1271709"/>
              <a:gd name="connsiteX77" fmla="*/ 3059435 w 4856704"/>
              <a:gd name="connsiteY77" fmla="*/ 145696 h 1271709"/>
              <a:gd name="connsiteX78" fmla="*/ 3090966 w 4856704"/>
              <a:gd name="connsiteY78" fmla="*/ 319117 h 1271709"/>
              <a:gd name="connsiteX79" fmla="*/ 3106732 w 4856704"/>
              <a:gd name="connsiteY79" fmla="*/ 382179 h 1271709"/>
              <a:gd name="connsiteX80" fmla="*/ 2996373 w 4856704"/>
              <a:gd name="connsiteY80" fmla="*/ 524068 h 1271709"/>
              <a:gd name="connsiteX81" fmla="*/ 2980607 w 4856704"/>
              <a:gd name="connsiteY81" fmla="*/ 571365 h 1271709"/>
              <a:gd name="connsiteX82" fmla="*/ 2775656 w 4856704"/>
              <a:gd name="connsiteY82" fmla="*/ 587130 h 1271709"/>
              <a:gd name="connsiteX83" fmla="*/ 2807187 w 4856704"/>
              <a:gd name="connsiteY83" fmla="*/ 665958 h 1271709"/>
              <a:gd name="connsiteX84" fmla="*/ 2949076 w 4856704"/>
              <a:gd name="connsiteY84" fmla="*/ 729020 h 1271709"/>
              <a:gd name="connsiteX85" fmla="*/ 3374745 w 4856704"/>
              <a:gd name="connsiteY85" fmla="*/ 665958 h 1271709"/>
              <a:gd name="connsiteX86" fmla="*/ 3485104 w 4856704"/>
              <a:gd name="connsiteY86" fmla="*/ 571365 h 1271709"/>
              <a:gd name="connsiteX87" fmla="*/ 3500870 w 4856704"/>
              <a:gd name="connsiteY87" fmla="*/ 524068 h 1271709"/>
              <a:gd name="connsiteX88" fmla="*/ 3548166 w 4856704"/>
              <a:gd name="connsiteY88" fmla="*/ 508303 h 1271709"/>
              <a:gd name="connsiteX89" fmla="*/ 3768883 w 4856704"/>
              <a:gd name="connsiteY89" fmla="*/ 397944 h 1271709"/>
              <a:gd name="connsiteX90" fmla="*/ 3847711 w 4856704"/>
              <a:gd name="connsiteY90" fmla="*/ 240289 h 1271709"/>
              <a:gd name="connsiteX91" fmla="*/ 3800414 w 4856704"/>
              <a:gd name="connsiteY91" fmla="*/ 98399 h 1271709"/>
              <a:gd name="connsiteX92" fmla="*/ 3753118 w 4856704"/>
              <a:gd name="connsiteY92" fmla="*/ 51103 h 1271709"/>
              <a:gd name="connsiteX93" fmla="*/ 3705821 w 4856704"/>
              <a:gd name="connsiteY93" fmla="*/ 35337 h 1271709"/>
              <a:gd name="connsiteX94" fmla="*/ 3926539 w 4856704"/>
              <a:gd name="connsiteY94" fmla="*/ 66868 h 1271709"/>
              <a:gd name="connsiteX95" fmla="*/ 4052663 w 4856704"/>
              <a:gd name="connsiteY95" fmla="*/ 51103 h 1271709"/>
              <a:gd name="connsiteX96" fmla="*/ 4178787 w 4856704"/>
              <a:gd name="connsiteY96" fmla="*/ 129930 h 1271709"/>
              <a:gd name="connsiteX97" fmla="*/ 4131490 w 4856704"/>
              <a:gd name="connsiteY97" fmla="*/ 161461 h 1271709"/>
              <a:gd name="connsiteX98" fmla="*/ 4052663 w 4856704"/>
              <a:gd name="connsiteY98" fmla="*/ 303351 h 1271709"/>
              <a:gd name="connsiteX99" fmla="*/ 4036897 w 4856704"/>
              <a:gd name="connsiteY99" fmla="*/ 350648 h 1271709"/>
              <a:gd name="connsiteX100" fmla="*/ 3973835 w 4856704"/>
              <a:gd name="connsiteY100" fmla="*/ 413710 h 1271709"/>
              <a:gd name="connsiteX101" fmla="*/ 3895007 w 4856704"/>
              <a:gd name="connsiteY101" fmla="*/ 555599 h 1271709"/>
              <a:gd name="connsiteX102" fmla="*/ 3910773 w 4856704"/>
              <a:gd name="connsiteY102" fmla="*/ 618661 h 1271709"/>
              <a:gd name="connsiteX103" fmla="*/ 3989601 w 4856704"/>
              <a:gd name="connsiteY103" fmla="*/ 634427 h 1271709"/>
              <a:gd name="connsiteX104" fmla="*/ 4257614 w 4856704"/>
              <a:gd name="connsiteY104" fmla="*/ 618661 h 1271709"/>
              <a:gd name="connsiteX105" fmla="*/ 4336442 w 4856704"/>
              <a:gd name="connsiteY105" fmla="*/ 539834 h 1271709"/>
              <a:gd name="connsiteX106" fmla="*/ 4462566 w 4856704"/>
              <a:gd name="connsiteY106" fmla="*/ 382179 h 1271709"/>
              <a:gd name="connsiteX107" fmla="*/ 4478332 w 4856704"/>
              <a:gd name="connsiteY107" fmla="*/ 334882 h 1271709"/>
              <a:gd name="connsiteX108" fmla="*/ 4525628 w 4856704"/>
              <a:gd name="connsiteY108" fmla="*/ 177227 h 1271709"/>
              <a:gd name="connsiteX109" fmla="*/ 4588690 w 4856704"/>
              <a:gd name="connsiteY109" fmla="*/ 98399 h 1271709"/>
              <a:gd name="connsiteX110" fmla="*/ 4683283 w 4856704"/>
              <a:gd name="connsiteY110" fmla="*/ 19572 h 1271709"/>
              <a:gd name="connsiteX111" fmla="*/ 4730580 w 4856704"/>
              <a:gd name="connsiteY111" fmla="*/ 3806 h 1271709"/>
              <a:gd name="connsiteX112" fmla="*/ 4856704 w 4856704"/>
              <a:gd name="connsiteY112" fmla="*/ 3806 h 12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856704" h="1271709">
                <a:moveTo>
                  <a:pt x="925" y="1170455"/>
                </a:moveTo>
                <a:cubicBezTo>
                  <a:pt x="6180" y="1128413"/>
                  <a:pt x="0" y="1083273"/>
                  <a:pt x="16690" y="1044330"/>
                </a:cubicBezTo>
                <a:cubicBezTo>
                  <a:pt x="45796" y="976416"/>
                  <a:pt x="89921" y="953469"/>
                  <a:pt x="142814" y="918206"/>
                </a:cubicBezTo>
                <a:cubicBezTo>
                  <a:pt x="192782" y="843255"/>
                  <a:pt x="156369" y="876903"/>
                  <a:pt x="268939" y="839379"/>
                </a:cubicBezTo>
                <a:lnTo>
                  <a:pt x="316235" y="823613"/>
                </a:lnTo>
                <a:lnTo>
                  <a:pt x="363532" y="807848"/>
                </a:lnTo>
                <a:cubicBezTo>
                  <a:pt x="374177" y="809369"/>
                  <a:pt x="518433" y="818106"/>
                  <a:pt x="536952" y="855144"/>
                </a:cubicBezTo>
                <a:cubicBezTo>
                  <a:pt x="555900" y="893040"/>
                  <a:pt x="532142" y="944231"/>
                  <a:pt x="552718" y="981268"/>
                </a:cubicBezTo>
                <a:cubicBezTo>
                  <a:pt x="563241" y="1000209"/>
                  <a:pt x="595224" y="990182"/>
                  <a:pt x="615780" y="997034"/>
                </a:cubicBezTo>
                <a:cubicBezTo>
                  <a:pt x="658376" y="1011233"/>
                  <a:pt x="698989" y="1031126"/>
                  <a:pt x="741904" y="1044330"/>
                </a:cubicBezTo>
                <a:cubicBezTo>
                  <a:pt x="798652" y="1061791"/>
                  <a:pt x="916179" y="1070701"/>
                  <a:pt x="962621" y="1075861"/>
                </a:cubicBezTo>
                <a:cubicBezTo>
                  <a:pt x="931090" y="1091627"/>
                  <a:pt x="868028" y="1087905"/>
                  <a:pt x="868028" y="1123158"/>
                </a:cubicBezTo>
                <a:cubicBezTo>
                  <a:pt x="868028" y="1156395"/>
                  <a:pt x="935191" y="1110395"/>
                  <a:pt x="962621" y="1091627"/>
                </a:cubicBezTo>
                <a:cubicBezTo>
                  <a:pt x="1036480" y="1041092"/>
                  <a:pt x="1098823" y="975498"/>
                  <a:pt x="1167573" y="918206"/>
                </a:cubicBezTo>
                <a:cubicBezTo>
                  <a:pt x="1193423" y="896664"/>
                  <a:pt x="1246401" y="855144"/>
                  <a:pt x="1246401" y="855144"/>
                </a:cubicBezTo>
                <a:cubicBezTo>
                  <a:pt x="1241146" y="839379"/>
                  <a:pt x="1242386" y="819599"/>
                  <a:pt x="1230635" y="807848"/>
                </a:cubicBezTo>
                <a:cubicBezTo>
                  <a:pt x="1121978" y="699192"/>
                  <a:pt x="1131706" y="731201"/>
                  <a:pt x="1025683" y="681724"/>
                </a:cubicBezTo>
                <a:cubicBezTo>
                  <a:pt x="810028" y="581085"/>
                  <a:pt x="935968" y="625544"/>
                  <a:pt x="820732" y="587130"/>
                </a:cubicBezTo>
                <a:cubicBezTo>
                  <a:pt x="783946" y="597640"/>
                  <a:pt x="743817" y="600081"/>
                  <a:pt x="710373" y="618661"/>
                </a:cubicBezTo>
                <a:cubicBezTo>
                  <a:pt x="693810" y="627863"/>
                  <a:pt x="690972" y="651402"/>
                  <a:pt x="678842" y="665958"/>
                </a:cubicBezTo>
                <a:cubicBezTo>
                  <a:pt x="664568" y="683086"/>
                  <a:pt x="647311" y="697489"/>
                  <a:pt x="631545" y="713255"/>
                </a:cubicBezTo>
                <a:cubicBezTo>
                  <a:pt x="636800" y="786827"/>
                  <a:pt x="619917" y="865488"/>
                  <a:pt x="647311" y="933972"/>
                </a:cubicBezTo>
                <a:cubicBezTo>
                  <a:pt x="657263" y="958852"/>
                  <a:pt x="703416" y="935535"/>
                  <a:pt x="726139" y="949737"/>
                </a:cubicBezTo>
                <a:cubicBezTo>
                  <a:pt x="748421" y="963663"/>
                  <a:pt x="750368" y="1000217"/>
                  <a:pt x="773435" y="1012799"/>
                </a:cubicBezTo>
                <a:cubicBezTo>
                  <a:pt x="811479" y="1033550"/>
                  <a:pt x="857518" y="1033820"/>
                  <a:pt x="899559" y="1044330"/>
                </a:cubicBezTo>
                <a:cubicBezTo>
                  <a:pt x="936345" y="1028565"/>
                  <a:pt x="977644" y="1020702"/>
                  <a:pt x="1009918" y="997034"/>
                </a:cubicBezTo>
                <a:cubicBezTo>
                  <a:pt x="1057863" y="961874"/>
                  <a:pt x="1103062" y="920380"/>
                  <a:pt x="1136042" y="870910"/>
                </a:cubicBezTo>
                <a:cubicBezTo>
                  <a:pt x="1157063" y="839379"/>
                  <a:pt x="1170780" y="801493"/>
                  <a:pt x="1199104" y="776317"/>
                </a:cubicBezTo>
                <a:cubicBezTo>
                  <a:pt x="1220256" y="757515"/>
                  <a:pt x="1251656" y="755296"/>
                  <a:pt x="1277932" y="744786"/>
                </a:cubicBezTo>
                <a:lnTo>
                  <a:pt x="1467118" y="792082"/>
                </a:lnTo>
                <a:cubicBezTo>
                  <a:pt x="1504116" y="801818"/>
                  <a:pt x="1541181" y="835711"/>
                  <a:pt x="1577476" y="823613"/>
                </a:cubicBezTo>
                <a:cubicBezTo>
                  <a:pt x="1604324" y="814664"/>
                  <a:pt x="1596351" y="770098"/>
                  <a:pt x="1609007" y="744786"/>
                </a:cubicBezTo>
                <a:cubicBezTo>
                  <a:pt x="1617481" y="727838"/>
                  <a:pt x="1632065" y="714437"/>
                  <a:pt x="1640539" y="697489"/>
                </a:cubicBezTo>
                <a:cubicBezTo>
                  <a:pt x="1659391" y="659786"/>
                  <a:pt x="1674190" y="612300"/>
                  <a:pt x="1687835" y="571365"/>
                </a:cubicBezTo>
                <a:cubicBezTo>
                  <a:pt x="1682580" y="555599"/>
                  <a:pt x="1661431" y="536835"/>
                  <a:pt x="1672070" y="524068"/>
                </a:cubicBezTo>
                <a:cubicBezTo>
                  <a:pt x="1715255" y="472246"/>
                  <a:pt x="1820988" y="469011"/>
                  <a:pt x="1877021" y="461006"/>
                </a:cubicBezTo>
                <a:cubicBezTo>
                  <a:pt x="1945338" y="466261"/>
                  <a:pt x="2016970" y="455104"/>
                  <a:pt x="2081973" y="476772"/>
                </a:cubicBezTo>
                <a:cubicBezTo>
                  <a:pt x="2104269" y="484204"/>
                  <a:pt x="2096886" y="523216"/>
                  <a:pt x="2113504" y="539834"/>
                </a:cubicBezTo>
                <a:cubicBezTo>
                  <a:pt x="2130122" y="556452"/>
                  <a:pt x="2155545" y="560855"/>
                  <a:pt x="2176566" y="571365"/>
                </a:cubicBezTo>
                <a:cubicBezTo>
                  <a:pt x="2187076" y="587130"/>
                  <a:pt x="2221495" y="605263"/>
                  <a:pt x="2208097" y="618661"/>
                </a:cubicBezTo>
                <a:cubicBezTo>
                  <a:pt x="2185494" y="641264"/>
                  <a:pt x="2144122" y="625242"/>
                  <a:pt x="2113504" y="634427"/>
                </a:cubicBezTo>
                <a:cubicBezTo>
                  <a:pt x="2090993" y="641180"/>
                  <a:pt x="2072044" y="656700"/>
                  <a:pt x="2050442" y="665958"/>
                </a:cubicBezTo>
                <a:cubicBezTo>
                  <a:pt x="2035167" y="672504"/>
                  <a:pt x="2018911" y="676469"/>
                  <a:pt x="2003145" y="681724"/>
                </a:cubicBezTo>
                <a:cubicBezTo>
                  <a:pt x="1997890" y="708000"/>
                  <a:pt x="2006328" y="741603"/>
                  <a:pt x="1987380" y="760551"/>
                </a:cubicBezTo>
                <a:cubicBezTo>
                  <a:pt x="1910296" y="837635"/>
                  <a:pt x="1671494" y="750590"/>
                  <a:pt x="1640539" y="744786"/>
                </a:cubicBezTo>
                <a:cubicBezTo>
                  <a:pt x="1561711" y="708000"/>
                  <a:pt x="1487007" y="660622"/>
                  <a:pt x="1404056" y="634427"/>
                </a:cubicBezTo>
                <a:cubicBezTo>
                  <a:pt x="1383394" y="627902"/>
                  <a:pt x="1344556" y="628819"/>
                  <a:pt x="1340994" y="650192"/>
                </a:cubicBezTo>
                <a:cubicBezTo>
                  <a:pt x="1335956" y="680418"/>
                  <a:pt x="1372525" y="702744"/>
                  <a:pt x="1388290" y="729020"/>
                </a:cubicBezTo>
                <a:cubicBezTo>
                  <a:pt x="1353705" y="867365"/>
                  <a:pt x="1355439" y="824028"/>
                  <a:pt x="1419821" y="1060096"/>
                </a:cubicBezTo>
                <a:cubicBezTo>
                  <a:pt x="1427884" y="1089659"/>
                  <a:pt x="1454438" y="1111028"/>
                  <a:pt x="1467118" y="1138924"/>
                </a:cubicBezTo>
                <a:cubicBezTo>
                  <a:pt x="1480871" y="1169181"/>
                  <a:pt x="1472414" y="1213112"/>
                  <a:pt x="1498649" y="1233517"/>
                </a:cubicBezTo>
                <a:cubicBezTo>
                  <a:pt x="1527981" y="1256331"/>
                  <a:pt x="1572221" y="1244027"/>
                  <a:pt x="1609007" y="1249282"/>
                </a:cubicBezTo>
                <a:cubicBezTo>
                  <a:pt x="1624773" y="1254537"/>
                  <a:pt x="1641079" y="1271709"/>
                  <a:pt x="1656304" y="1265048"/>
                </a:cubicBezTo>
                <a:cubicBezTo>
                  <a:pt x="1729795" y="1232896"/>
                  <a:pt x="1861256" y="1138924"/>
                  <a:pt x="1861256" y="1138924"/>
                </a:cubicBezTo>
                <a:cubicBezTo>
                  <a:pt x="1877021" y="1117903"/>
                  <a:pt x="1889972" y="1094441"/>
                  <a:pt x="1908552" y="1075861"/>
                </a:cubicBezTo>
                <a:cubicBezTo>
                  <a:pt x="1921950" y="1062463"/>
                  <a:pt x="1945339" y="1060096"/>
                  <a:pt x="1955849" y="1044330"/>
                </a:cubicBezTo>
                <a:cubicBezTo>
                  <a:pt x="1967868" y="1026301"/>
                  <a:pt x="1966359" y="1002289"/>
                  <a:pt x="1971614" y="981268"/>
                </a:cubicBezTo>
                <a:cubicBezTo>
                  <a:pt x="1976869" y="881420"/>
                  <a:pt x="1969494" y="780097"/>
                  <a:pt x="1987380" y="681724"/>
                </a:cubicBezTo>
                <a:cubicBezTo>
                  <a:pt x="1991368" y="659788"/>
                  <a:pt x="2022309" y="652978"/>
                  <a:pt x="2034676" y="634427"/>
                </a:cubicBezTo>
                <a:cubicBezTo>
                  <a:pt x="2043894" y="620600"/>
                  <a:pt x="2045187" y="602896"/>
                  <a:pt x="2050442" y="587130"/>
                </a:cubicBezTo>
                <a:cubicBezTo>
                  <a:pt x="1987380" y="545089"/>
                  <a:pt x="1802073" y="508353"/>
                  <a:pt x="1861256" y="461006"/>
                </a:cubicBezTo>
                <a:cubicBezTo>
                  <a:pt x="1887532" y="439985"/>
                  <a:pt x="1909986" y="412992"/>
                  <a:pt x="1940083" y="397944"/>
                </a:cubicBezTo>
                <a:cubicBezTo>
                  <a:pt x="1964155" y="385908"/>
                  <a:pt x="2144588" y="366469"/>
                  <a:pt x="2145035" y="366413"/>
                </a:cubicBezTo>
                <a:cubicBezTo>
                  <a:pt x="2166521" y="340630"/>
                  <a:pt x="2232252" y="205408"/>
                  <a:pt x="2302690" y="287586"/>
                </a:cubicBezTo>
                <a:cubicBezTo>
                  <a:pt x="2323493" y="311856"/>
                  <a:pt x="2313201" y="350648"/>
                  <a:pt x="2318456" y="382179"/>
                </a:cubicBezTo>
                <a:cubicBezTo>
                  <a:pt x="2313201" y="450496"/>
                  <a:pt x="2311189" y="519140"/>
                  <a:pt x="2302690" y="587130"/>
                </a:cubicBezTo>
                <a:cubicBezTo>
                  <a:pt x="2295952" y="641033"/>
                  <a:pt x="2247386" y="663660"/>
                  <a:pt x="2302690" y="729020"/>
                </a:cubicBezTo>
                <a:cubicBezTo>
                  <a:pt x="2344126" y="777989"/>
                  <a:pt x="2402970" y="810691"/>
                  <a:pt x="2460345" y="839379"/>
                </a:cubicBezTo>
                <a:cubicBezTo>
                  <a:pt x="2509419" y="863916"/>
                  <a:pt x="2565449" y="870910"/>
                  <a:pt x="2618001" y="886675"/>
                </a:cubicBezTo>
                <a:cubicBezTo>
                  <a:pt x="2639022" y="902441"/>
                  <a:pt x="2654967" y="930902"/>
                  <a:pt x="2681063" y="933972"/>
                </a:cubicBezTo>
                <a:cubicBezTo>
                  <a:pt x="2749113" y="941978"/>
                  <a:pt x="2835314" y="964297"/>
                  <a:pt x="2886014" y="918206"/>
                </a:cubicBezTo>
                <a:cubicBezTo>
                  <a:pt x="2912241" y="894363"/>
                  <a:pt x="2857162" y="763231"/>
                  <a:pt x="2822952" y="729020"/>
                </a:cubicBezTo>
                <a:cubicBezTo>
                  <a:pt x="2809554" y="715622"/>
                  <a:pt x="2791421" y="707999"/>
                  <a:pt x="2775656" y="697489"/>
                </a:cubicBezTo>
                <a:cubicBezTo>
                  <a:pt x="2681964" y="510106"/>
                  <a:pt x="2715408" y="595574"/>
                  <a:pt x="2665297" y="445241"/>
                </a:cubicBezTo>
                <a:cubicBezTo>
                  <a:pt x="2662798" y="417755"/>
                  <a:pt x="2629770" y="265602"/>
                  <a:pt x="2665297" y="208758"/>
                </a:cubicBezTo>
                <a:cubicBezTo>
                  <a:pt x="2681053" y="183549"/>
                  <a:pt x="2700524" y="156134"/>
                  <a:pt x="2728359" y="145696"/>
                </a:cubicBezTo>
                <a:cubicBezTo>
                  <a:pt x="2788220" y="123248"/>
                  <a:pt x="2854483" y="124675"/>
                  <a:pt x="2917545" y="114165"/>
                </a:cubicBezTo>
                <a:cubicBezTo>
                  <a:pt x="2964842" y="124675"/>
                  <a:pt x="3028139" y="108710"/>
                  <a:pt x="3059435" y="145696"/>
                </a:cubicBezTo>
                <a:cubicBezTo>
                  <a:pt x="3097387" y="190549"/>
                  <a:pt x="3079443" y="261503"/>
                  <a:pt x="3090966" y="319117"/>
                </a:cubicBezTo>
                <a:cubicBezTo>
                  <a:pt x="3095215" y="340364"/>
                  <a:pt x="3101477" y="361158"/>
                  <a:pt x="3106732" y="382179"/>
                </a:cubicBezTo>
                <a:cubicBezTo>
                  <a:pt x="3028401" y="538842"/>
                  <a:pt x="3139541" y="333179"/>
                  <a:pt x="2996373" y="524068"/>
                </a:cubicBezTo>
                <a:cubicBezTo>
                  <a:pt x="2986402" y="537363"/>
                  <a:pt x="2996586" y="566800"/>
                  <a:pt x="2980607" y="571365"/>
                </a:cubicBezTo>
                <a:cubicBezTo>
                  <a:pt x="2914725" y="590189"/>
                  <a:pt x="2843973" y="581875"/>
                  <a:pt x="2775656" y="587130"/>
                </a:cubicBezTo>
                <a:cubicBezTo>
                  <a:pt x="2786166" y="613406"/>
                  <a:pt x="2790738" y="642929"/>
                  <a:pt x="2807187" y="665958"/>
                </a:cubicBezTo>
                <a:cubicBezTo>
                  <a:pt x="2830609" y="698749"/>
                  <a:pt x="2926895" y="721626"/>
                  <a:pt x="2949076" y="729020"/>
                </a:cubicBezTo>
                <a:cubicBezTo>
                  <a:pt x="3090966" y="707999"/>
                  <a:pt x="3233763" y="692392"/>
                  <a:pt x="3374745" y="665958"/>
                </a:cubicBezTo>
                <a:cubicBezTo>
                  <a:pt x="3457162" y="650505"/>
                  <a:pt x="3456058" y="639139"/>
                  <a:pt x="3485104" y="571365"/>
                </a:cubicBezTo>
                <a:cubicBezTo>
                  <a:pt x="3491650" y="556090"/>
                  <a:pt x="3489119" y="535819"/>
                  <a:pt x="3500870" y="524068"/>
                </a:cubicBezTo>
                <a:cubicBezTo>
                  <a:pt x="3512621" y="512317"/>
                  <a:pt x="3533302" y="515735"/>
                  <a:pt x="3548166" y="508303"/>
                </a:cubicBezTo>
                <a:cubicBezTo>
                  <a:pt x="3807371" y="378701"/>
                  <a:pt x="3591398" y="468938"/>
                  <a:pt x="3768883" y="397944"/>
                </a:cubicBezTo>
                <a:cubicBezTo>
                  <a:pt x="3843964" y="285322"/>
                  <a:pt x="3822754" y="340115"/>
                  <a:pt x="3847711" y="240289"/>
                </a:cubicBezTo>
                <a:cubicBezTo>
                  <a:pt x="3831945" y="192992"/>
                  <a:pt x="3822710" y="142991"/>
                  <a:pt x="3800414" y="98399"/>
                </a:cubicBezTo>
                <a:cubicBezTo>
                  <a:pt x="3790443" y="78457"/>
                  <a:pt x="3771669" y="63470"/>
                  <a:pt x="3753118" y="51103"/>
                </a:cubicBezTo>
                <a:cubicBezTo>
                  <a:pt x="3739291" y="41885"/>
                  <a:pt x="3689271" y="33832"/>
                  <a:pt x="3705821" y="35337"/>
                </a:cubicBezTo>
                <a:cubicBezTo>
                  <a:pt x="3779835" y="42065"/>
                  <a:pt x="3852966" y="56358"/>
                  <a:pt x="3926539" y="66868"/>
                </a:cubicBezTo>
                <a:cubicBezTo>
                  <a:pt x="3968580" y="61613"/>
                  <a:pt x="4010441" y="47584"/>
                  <a:pt x="4052663" y="51103"/>
                </a:cubicBezTo>
                <a:cubicBezTo>
                  <a:pt x="4085124" y="53808"/>
                  <a:pt x="4157412" y="113899"/>
                  <a:pt x="4178787" y="129930"/>
                </a:cubicBezTo>
                <a:cubicBezTo>
                  <a:pt x="4163021" y="140440"/>
                  <a:pt x="4143821" y="147075"/>
                  <a:pt x="4131490" y="161461"/>
                </a:cubicBezTo>
                <a:cubicBezTo>
                  <a:pt x="4114407" y="181392"/>
                  <a:pt x="4065452" y="273510"/>
                  <a:pt x="4052663" y="303351"/>
                </a:cubicBezTo>
                <a:cubicBezTo>
                  <a:pt x="4046117" y="318626"/>
                  <a:pt x="4046556" y="337125"/>
                  <a:pt x="4036897" y="350648"/>
                </a:cubicBezTo>
                <a:cubicBezTo>
                  <a:pt x="4019618" y="374838"/>
                  <a:pt x="3990756" y="389268"/>
                  <a:pt x="3973835" y="413710"/>
                </a:cubicBezTo>
                <a:cubicBezTo>
                  <a:pt x="3943038" y="458195"/>
                  <a:pt x="3921283" y="508303"/>
                  <a:pt x="3895007" y="555599"/>
                </a:cubicBezTo>
                <a:cubicBezTo>
                  <a:pt x="3900262" y="576620"/>
                  <a:pt x="3894127" y="604790"/>
                  <a:pt x="3910773" y="618661"/>
                </a:cubicBezTo>
                <a:cubicBezTo>
                  <a:pt x="3931359" y="635816"/>
                  <a:pt x="3962805" y="634427"/>
                  <a:pt x="3989601" y="634427"/>
                </a:cubicBezTo>
                <a:cubicBezTo>
                  <a:pt x="4079093" y="634427"/>
                  <a:pt x="4168276" y="623916"/>
                  <a:pt x="4257614" y="618661"/>
                </a:cubicBezTo>
                <a:cubicBezTo>
                  <a:pt x="4283890" y="592385"/>
                  <a:pt x="4312105" y="567915"/>
                  <a:pt x="4336442" y="539834"/>
                </a:cubicBezTo>
                <a:cubicBezTo>
                  <a:pt x="4380518" y="488977"/>
                  <a:pt x="4462566" y="382179"/>
                  <a:pt x="4462566" y="382179"/>
                </a:cubicBezTo>
                <a:cubicBezTo>
                  <a:pt x="4467821" y="366413"/>
                  <a:pt x="4473445" y="350766"/>
                  <a:pt x="4478332" y="334882"/>
                </a:cubicBezTo>
                <a:cubicBezTo>
                  <a:pt x="4494467" y="282443"/>
                  <a:pt x="4502426" y="226945"/>
                  <a:pt x="4525628" y="177227"/>
                </a:cubicBezTo>
                <a:cubicBezTo>
                  <a:pt x="4539858" y="146734"/>
                  <a:pt x="4566532" y="123723"/>
                  <a:pt x="4588690" y="98399"/>
                </a:cubicBezTo>
                <a:cubicBezTo>
                  <a:pt x="4615807" y="67408"/>
                  <a:pt x="4645972" y="38228"/>
                  <a:pt x="4683283" y="19572"/>
                </a:cubicBezTo>
                <a:cubicBezTo>
                  <a:pt x="4698147" y="12140"/>
                  <a:pt x="4714030" y="5311"/>
                  <a:pt x="4730580" y="3806"/>
                </a:cubicBezTo>
                <a:cubicBezTo>
                  <a:pt x="4772449" y="0"/>
                  <a:pt x="4814663" y="3806"/>
                  <a:pt x="4856704" y="3806"/>
                </a:cubicBezTo>
              </a:path>
            </a:pathLst>
          </a:custGeom>
        </p:spPr>
        <p:style>
          <a:lnRef idx="2">
            <a:schemeClr val="accent1"/>
          </a:lnRef>
          <a:fillRef idx="0">
            <a:schemeClr val="accent1"/>
          </a:fillRef>
          <a:effectRef idx="1">
            <a:schemeClr val="accent1"/>
          </a:effectRef>
          <a:fontRef idx="minor">
            <a:schemeClr val="tx1"/>
          </a:fontRef>
        </p:style>
        <p:txBody>
          <a:bodyPr lIns="91407" tIns="45704" rIns="91407" bIns="45704" rtlCol="0" anchor="ctr"/>
          <a:lstStyle/>
          <a:p>
            <a:pPr algn="ctr"/>
            <a:endParaRPr lang="en-US"/>
          </a:p>
        </p:txBody>
      </p:sp>
      <p:sp>
        <p:nvSpPr>
          <p:cNvPr id="17" name="TextBox 16"/>
          <p:cNvSpPr txBox="1"/>
          <p:nvPr/>
        </p:nvSpPr>
        <p:spPr>
          <a:xfrm>
            <a:off x="6088165" y="2209800"/>
            <a:ext cx="2483948" cy="797632"/>
          </a:xfrm>
          <a:prstGeom prst="rect">
            <a:avLst/>
          </a:prstGeom>
          <a:noFill/>
        </p:spPr>
        <p:txBody>
          <a:bodyPr wrap="square" lIns="91407" tIns="45704" rIns="91407" bIns="45704" rtlCol="0">
            <a:spAutoFit/>
          </a:bodyPr>
          <a:lstStyle/>
          <a:p>
            <a:pPr>
              <a:lnSpc>
                <a:spcPts val="1800"/>
              </a:lnSpc>
            </a:pPr>
            <a:r>
              <a:rPr lang="en-US" sz="2000" b="1" dirty="0">
                <a:solidFill>
                  <a:srgbClr val="0D0D0D"/>
                </a:solidFill>
              </a:rPr>
              <a:t>A measureable</a:t>
            </a:r>
          </a:p>
          <a:p>
            <a:pPr>
              <a:lnSpc>
                <a:spcPts val="1800"/>
              </a:lnSpc>
            </a:pPr>
            <a:r>
              <a:rPr lang="en-US" sz="2000" b="1" dirty="0">
                <a:solidFill>
                  <a:srgbClr val="0D0D0D"/>
                </a:solidFill>
              </a:rPr>
              <a:t>Target Condition</a:t>
            </a:r>
          </a:p>
          <a:p>
            <a:pPr>
              <a:lnSpc>
                <a:spcPts val="1800"/>
              </a:lnSpc>
            </a:pPr>
            <a:r>
              <a:rPr lang="en-US" sz="2000" b="1" dirty="0">
                <a:solidFill>
                  <a:srgbClr val="0D0D0D"/>
                </a:solidFill>
              </a:rPr>
              <a:t>with achieve-by date</a:t>
            </a:r>
          </a:p>
        </p:txBody>
      </p:sp>
      <p:cxnSp>
        <p:nvCxnSpPr>
          <p:cNvPr id="18" name="Straight Connector 17"/>
          <p:cNvCxnSpPr/>
          <p:nvPr/>
        </p:nvCxnSpPr>
        <p:spPr>
          <a:xfrm rot="5400000">
            <a:off x="39822" y="4076800"/>
            <a:ext cx="2285206" cy="0"/>
          </a:xfrm>
          <a:prstGeom prst="line">
            <a:avLst/>
          </a:prstGeom>
          <a:ln w="57150" cap="flat" cmpd="sng" algn="ctr">
            <a:solidFill>
              <a:schemeClr val="tx1">
                <a:lumMod val="85000"/>
                <a:lumOff val="1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3796" y="2349269"/>
            <a:ext cx="1447800" cy="577081"/>
          </a:xfrm>
          <a:prstGeom prst="rect">
            <a:avLst/>
          </a:prstGeom>
          <a:noFill/>
        </p:spPr>
        <p:txBody>
          <a:bodyPr wrap="square" lIns="91407" tIns="45704" rIns="91407" bIns="45704" rtlCol="0">
            <a:spAutoFit/>
          </a:bodyPr>
          <a:lstStyle/>
          <a:p>
            <a:pPr algn="ctr">
              <a:lnSpc>
                <a:spcPts val="1800"/>
              </a:lnSpc>
            </a:pPr>
            <a:r>
              <a:rPr lang="en-US" sz="2000" b="1">
                <a:solidFill>
                  <a:schemeClr val="tx1">
                    <a:lumMod val="95000"/>
                    <a:lumOff val="5000"/>
                  </a:schemeClr>
                </a:solidFill>
              </a:rPr>
              <a:t>Current</a:t>
            </a:r>
          </a:p>
          <a:p>
            <a:pPr algn="ctr">
              <a:lnSpc>
                <a:spcPts val="1800"/>
              </a:lnSpc>
            </a:pPr>
            <a:r>
              <a:rPr lang="en-US" sz="2000" b="1">
                <a:solidFill>
                  <a:schemeClr val="tx1">
                    <a:lumMod val="95000"/>
                    <a:lumOff val="5000"/>
                  </a:schemeClr>
                </a:solidFill>
              </a:rPr>
              <a:t>Condition</a:t>
            </a:r>
          </a:p>
        </p:txBody>
      </p:sp>
      <p:sp>
        <p:nvSpPr>
          <p:cNvPr id="20" name="TextBox 19"/>
          <p:cNvSpPr txBox="1"/>
          <p:nvPr/>
        </p:nvSpPr>
        <p:spPr>
          <a:xfrm rot="21000000">
            <a:off x="1106692" y="2659022"/>
            <a:ext cx="4728460" cy="566822"/>
          </a:xfrm>
          <a:prstGeom prst="rect">
            <a:avLst/>
          </a:prstGeom>
          <a:noFill/>
        </p:spPr>
        <p:txBody>
          <a:bodyPr wrap="square" lIns="91407" tIns="45704" rIns="91407" bIns="45704" rtlCol="0">
            <a:spAutoFit/>
          </a:bodyPr>
          <a:lstStyle/>
          <a:p>
            <a:pPr algn="ctr">
              <a:lnSpc>
                <a:spcPts val="1800"/>
              </a:lnSpc>
            </a:pPr>
            <a:r>
              <a:rPr lang="en-US" sz="2000" b="1" dirty="0"/>
              <a:t>Quality &amp; safety parameters</a:t>
            </a:r>
          </a:p>
          <a:p>
            <a:pPr algn="ctr">
              <a:lnSpc>
                <a:spcPts val="1800"/>
              </a:lnSpc>
            </a:pPr>
            <a:r>
              <a:rPr lang="en-US" sz="2000" i="1" dirty="0"/>
              <a:t>Experiments cannot hurt customer or empl</a:t>
            </a:r>
          </a:p>
        </p:txBody>
      </p:sp>
      <p:sp>
        <p:nvSpPr>
          <p:cNvPr id="25" name="TextBox 24"/>
          <p:cNvSpPr txBox="1"/>
          <p:nvPr/>
        </p:nvSpPr>
        <p:spPr>
          <a:xfrm rot="21000000">
            <a:off x="1491326" y="4460390"/>
            <a:ext cx="4250106" cy="566822"/>
          </a:xfrm>
          <a:prstGeom prst="rect">
            <a:avLst/>
          </a:prstGeom>
          <a:noFill/>
        </p:spPr>
        <p:txBody>
          <a:bodyPr wrap="square" lIns="91407" tIns="45704" rIns="91407" bIns="45704" rtlCol="0">
            <a:spAutoFit/>
          </a:bodyPr>
          <a:lstStyle/>
          <a:p>
            <a:pPr algn="ctr">
              <a:lnSpc>
                <a:spcPts val="1800"/>
              </a:lnSpc>
            </a:pPr>
            <a:r>
              <a:rPr lang="en-US" sz="2000" i="1" dirty="0"/>
              <a:t>Use your brain, not your wallet</a:t>
            </a:r>
          </a:p>
          <a:p>
            <a:pPr algn="ctr">
              <a:lnSpc>
                <a:spcPts val="1800"/>
              </a:lnSpc>
            </a:pPr>
            <a:r>
              <a:rPr lang="en-US" sz="2000" b="1" dirty="0"/>
              <a:t>A budget limit</a:t>
            </a:r>
          </a:p>
        </p:txBody>
      </p:sp>
      <p:cxnSp>
        <p:nvCxnSpPr>
          <p:cNvPr id="26" name="Straight Connector 25"/>
          <p:cNvCxnSpPr/>
          <p:nvPr/>
        </p:nvCxnSpPr>
        <p:spPr>
          <a:xfrm rot="5400000">
            <a:off x="4697668" y="3859942"/>
            <a:ext cx="2700634" cy="0"/>
          </a:xfrm>
          <a:prstGeom prst="line">
            <a:avLst/>
          </a:prstGeom>
          <a:ln w="57150" cap="flat" cmpd="sng" algn="ctr">
            <a:solidFill>
              <a:srgbClr val="262626"/>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kstvak 21"/>
          <p:cNvSpPr txBox="1"/>
          <p:nvPr/>
        </p:nvSpPr>
        <p:spPr>
          <a:xfrm rot="21000000">
            <a:off x="1952025" y="3344129"/>
            <a:ext cx="3354700" cy="976742"/>
          </a:xfrm>
          <a:prstGeom prst="rect">
            <a:avLst/>
          </a:prstGeom>
          <a:noFill/>
        </p:spPr>
        <p:txBody>
          <a:bodyPr wrap="none" lIns="91407" tIns="45704" rIns="91407" bIns="45704" rtlCol="0">
            <a:spAutoFit/>
          </a:bodyPr>
          <a:lstStyle/>
          <a:p>
            <a:pPr algn="ctr">
              <a:lnSpc>
                <a:spcPct val="70000"/>
              </a:lnSpc>
            </a:pPr>
            <a:r>
              <a:rPr lang="en-US" sz="4000" b="1" dirty="0">
                <a:solidFill>
                  <a:srgbClr val="FF0000"/>
                </a:solidFill>
                <a:effectLst>
                  <a:outerShdw blurRad="50800" dist="38100" dir="2700000" algn="tl" rotWithShape="0">
                    <a:srgbClr val="000000">
                      <a:alpha val="43000"/>
                    </a:srgbClr>
                  </a:outerShdw>
                </a:effectLst>
              </a:rPr>
              <a:t>Experimenting</a:t>
            </a:r>
          </a:p>
          <a:p>
            <a:pPr algn="ctr">
              <a:lnSpc>
                <a:spcPct val="70000"/>
              </a:lnSpc>
            </a:pPr>
            <a:r>
              <a:rPr lang="en-US" sz="4000" b="1" dirty="0">
                <a:solidFill>
                  <a:srgbClr val="FF0000"/>
                </a:solidFill>
                <a:effectLst>
                  <a:outerShdw blurRad="50800" dist="38100" dir="2700000" algn="tl" rotWithShape="0">
                    <a:srgbClr val="000000">
                      <a:alpha val="43000"/>
                    </a:srgbClr>
                  </a:outerShdw>
                </a:effectLst>
              </a:rPr>
              <a:t>Zone</a:t>
            </a:r>
          </a:p>
        </p:txBody>
      </p:sp>
      <p:sp>
        <p:nvSpPr>
          <p:cNvPr id="28" name="Rechthoekige toelichting 19"/>
          <p:cNvSpPr/>
          <p:nvPr/>
        </p:nvSpPr>
        <p:spPr>
          <a:xfrm>
            <a:off x="6378808" y="3439341"/>
            <a:ext cx="2193306" cy="1091126"/>
          </a:xfrm>
          <a:prstGeom prst="wedgeRectCallout">
            <a:avLst>
              <a:gd name="adj1" fmla="val -86957"/>
              <a:gd name="adj2" fmla="val -64518"/>
            </a:avLst>
          </a:prstGeom>
          <a:solidFill>
            <a:schemeClr val="bg1">
              <a:lumMod val="95000"/>
            </a:schemeClr>
          </a:solidFill>
          <a:ln w="38100" cap="flat" cmpd="sng" algn="ctr">
            <a:solidFill>
              <a:schemeClr val="tx1">
                <a:lumMod val="65000"/>
                <a:lumOff val="35000"/>
              </a:schemeClr>
            </a:solidFill>
            <a:prstDash val="solid"/>
            <a:round/>
            <a:headEnd type="none" w="med" len="med"/>
            <a:tailEnd type="none" w="med" len="med"/>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nSpc>
                <a:spcPts val="1760"/>
              </a:lnSpc>
            </a:pPr>
            <a:r>
              <a:rPr lang="en-US" sz="2000" b="1" dirty="0">
                <a:solidFill>
                  <a:schemeClr val="tx1">
                    <a:lumMod val="95000"/>
                    <a:lumOff val="5000"/>
                  </a:schemeClr>
                </a:solidFill>
              </a:rPr>
              <a:t>Using an effective means or pattern (Kata) for experimenting</a:t>
            </a:r>
            <a:endParaRPr lang="en-US" sz="2000" dirty="0">
              <a:solidFill>
                <a:srgbClr val="0D0D0D"/>
              </a:solidFill>
            </a:endParaRPr>
          </a:p>
        </p:txBody>
      </p:sp>
      <p:cxnSp>
        <p:nvCxnSpPr>
          <p:cNvPr id="29" name="Straight Connector 28"/>
          <p:cNvCxnSpPr/>
          <p:nvPr/>
        </p:nvCxnSpPr>
        <p:spPr>
          <a:xfrm rot="21000000">
            <a:off x="1169945" y="4429260"/>
            <a:ext cx="4908867" cy="1588"/>
          </a:xfrm>
          <a:prstGeom prst="line">
            <a:avLst/>
          </a:prstGeom>
          <a:ln w="57150" cap="flat" cmpd="sng" algn="ctr">
            <a:solidFill>
              <a:schemeClr val="tx2">
                <a:lumMod val="75000"/>
              </a:schemeClr>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21000000">
            <a:off x="1169945" y="3211648"/>
            <a:ext cx="4908867" cy="1588"/>
          </a:xfrm>
          <a:prstGeom prst="line">
            <a:avLst/>
          </a:prstGeom>
          <a:ln w="57150" cap="flat" cmpd="sng" algn="ctr">
            <a:solidFill>
              <a:srgbClr val="17375E"/>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394795" y="1129404"/>
            <a:ext cx="8355376" cy="916148"/>
          </a:xfrm>
          <a:prstGeom prst="rect">
            <a:avLst/>
          </a:prstGeom>
        </p:spPr>
        <p:txBody>
          <a:bodyPr wrap="square" lIns="91407" tIns="45704" rIns="91407" bIns="45704">
            <a:spAutoFit/>
          </a:bodyPr>
          <a:lstStyle/>
          <a:p>
            <a:pPr algn="ctr">
              <a:lnSpc>
                <a:spcPct val="80000"/>
              </a:lnSpc>
            </a:pPr>
            <a:r>
              <a:rPr lang="en-US" sz="2200" b="1"/>
              <a:t>The Target Condition is measureable and has a firm achieve-by date. There are budget constraints and quality &amp; safety parameters.</a:t>
            </a:r>
          </a:p>
          <a:p>
            <a:pPr algn="ctr">
              <a:lnSpc>
                <a:spcPct val="80000"/>
              </a:lnSpc>
            </a:pPr>
            <a:r>
              <a:rPr lang="en-US" sz="2200" b="1"/>
              <a:t>There’s an effective way (Kata) of carrying out experiments</a:t>
            </a:r>
          </a:p>
        </p:txBody>
      </p:sp>
      <p:sp>
        <p:nvSpPr>
          <p:cNvPr id="31" name="Rectangle 30"/>
          <p:cNvSpPr/>
          <p:nvPr/>
        </p:nvSpPr>
        <p:spPr>
          <a:xfrm>
            <a:off x="585940" y="5535426"/>
            <a:ext cx="8126776" cy="841256"/>
          </a:xfrm>
          <a:prstGeom prst="rect">
            <a:avLst/>
          </a:prstGeom>
        </p:spPr>
        <p:txBody>
          <a:bodyPr wrap="square" lIns="91407" tIns="45704" rIns="91407" bIns="45704">
            <a:spAutoFit/>
          </a:bodyPr>
          <a:lstStyle/>
          <a:p>
            <a:pPr>
              <a:lnSpc>
                <a:spcPct val="80000"/>
              </a:lnSpc>
            </a:pPr>
            <a:r>
              <a:rPr lang="en-US" sz="2000" b="1"/>
              <a:t>Itʼs </a:t>
            </a:r>
            <a:r>
              <a:rPr lang="en-US" sz="2000" b="1" i="1"/>
              <a:t>within </a:t>
            </a:r>
            <a:r>
              <a:rPr lang="en-US" sz="2000" b="1"/>
              <a:t>these boundary conditions that we design and conduct frequent, rapid, cheap, non-harmful, successive experiments toward the Target Condition. Experiments are done as cheaply, quickly and safely as possible.</a:t>
            </a:r>
          </a:p>
        </p:txBody>
      </p:sp>
    </p:spTree>
    <p:extLst>
      <p:ext uri="{BB962C8B-B14F-4D97-AF65-F5344CB8AC3E}">
        <p14:creationId xmlns:p14="http://schemas.microsoft.com/office/powerpoint/2010/main" val="3791867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8005" y="293994"/>
            <a:ext cx="8151091" cy="953000"/>
          </a:xfrm>
          <a:prstGeom prst="rect">
            <a:avLst/>
          </a:prstGeom>
          <a:noFill/>
        </p:spPr>
        <p:txBody>
          <a:bodyPr wrap="square" lIns="91354" tIns="45678" rIns="91354" bIns="45678" rtlCol="0">
            <a:spAutoFit/>
          </a:bodyPr>
          <a:lstStyle/>
          <a:p>
            <a:pPr algn="ctr">
              <a:lnSpc>
                <a:spcPts val="3249"/>
              </a:lnSpc>
            </a:pPr>
            <a:r>
              <a:rPr lang="en-US" sz="3600" b="1">
                <a:solidFill>
                  <a:srgbClr val="000000"/>
                </a:solidFill>
              </a:rPr>
              <a:t>THERE'S A </a:t>
            </a:r>
            <a:r>
              <a:rPr lang="en-US" sz="3600" b="1" i="1">
                <a:solidFill>
                  <a:srgbClr val="000000"/>
                </a:solidFill>
              </a:rPr>
              <a:t>THRESHOLD OF KNOWLEDGE</a:t>
            </a:r>
          </a:p>
          <a:p>
            <a:pPr algn="ctr">
              <a:lnSpc>
                <a:spcPts val="3249"/>
              </a:lnSpc>
            </a:pPr>
            <a:r>
              <a:rPr lang="en-US" sz="3600" b="1"/>
              <a:t>BETWEEN YOU AND YOUR GOAL</a:t>
            </a:r>
          </a:p>
        </p:txBody>
      </p:sp>
      <p:sp>
        <p:nvSpPr>
          <p:cNvPr id="10" name="Rectangle 9"/>
          <p:cNvSpPr/>
          <p:nvPr/>
        </p:nvSpPr>
        <p:spPr>
          <a:xfrm>
            <a:off x="778839" y="2978207"/>
            <a:ext cx="7614327" cy="2200809"/>
          </a:xfrm>
          <a:prstGeom prst="rect">
            <a:avLst/>
          </a:prstGeom>
          <a:solidFill>
            <a:srgbClr val="FFFFCC"/>
          </a:solid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a:solidFill>
                  <a:srgbClr val="000000"/>
                </a:solidFill>
              </a:ln>
            </a:endParaRPr>
          </a:p>
        </p:txBody>
      </p:sp>
      <p:pic>
        <p:nvPicPr>
          <p:cNvPr id="11" name="Picture 10" descr="Eye 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4147" y="3448832"/>
            <a:ext cx="887762" cy="991899"/>
          </a:xfrm>
          <a:prstGeom prst="rect">
            <a:avLst/>
          </a:prstGeom>
        </p:spPr>
      </p:pic>
      <p:sp>
        <p:nvSpPr>
          <p:cNvPr id="12" name="Oval 11"/>
          <p:cNvSpPr/>
          <p:nvPr/>
        </p:nvSpPr>
        <p:spPr>
          <a:xfrm>
            <a:off x="7191517" y="3520402"/>
            <a:ext cx="997527" cy="968188"/>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w="38100" cmpd="sng">
                <a:solidFill>
                  <a:srgbClr val="000000"/>
                </a:solidFill>
              </a:ln>
            </a:endParaRPr>
          </a:p>
        </p:txBody>
      </p:sp>
      <p:sp>
        <p:nvSpPr>
          <p:cNvPr id="15" name="TextBox 14"/>
          <p:cNvSpPr txBox="1"/>
          <p:nvPr/>
        </p:nvSpPr>
        <p:spPr>
          <a:xfrm>
            <a:off x="6989938" y="3618822"/>
            <a:ext cx="1407074" cy="785535"/>
          </a:xfrm>
          <a:prstGeom prst="rect">
            <a:avLst/>
          </a:prstGeom>
          <a:noFill/>
        </p:spPr>
        <p:txBody>
          <a:bodyPr wrap="square" lIns="81994" tIns="40995" rIns="81994" bIns="40995" rtlCol="0">
            <a:spAutoFit/>
          </a:bodyPr>
          <a:lstStyle/>
          <a:p>
            <a:pPr algn="ctr">
              <a:lnSpc>
                <a:spcPts val="1346"/>
              </a:lnSpc>
            </a:pPr>
            <a:r>
              <a:rPr lang="en-US" sz="1600" b="1"/>
              <a:t>Next</a:t>
            </a:r>
          </a:p>
          <a:p>
            <a:pPr algn="ctr">
              <a:lnSpc>
                <a:spcPts val="1346"/>
              </a:lnSpc>
            </a:pPr>
            <a:r>
              <a:rPr lang="en-US" sz="1600" b="1"/>
              <a:t>Target</a:t>
            </a:r>
          </a:p>
          <a:p>
            <a:pPr algn="ctr">
              <a:lnSpc>
                <a:spcPts val="1346"/>
              </a:lnSpc>
            </a:pPr>
            <a:r>
              <a:rPr lang="en-US" sz="1600" b="1"/>
              <a:t>Condition</a:t>
            </a:r>
          </a:p>
          <a:p>
            <a:pPr algn="ctr">
              <a:lnSpc>
                <a:spcPts val="1346"/>
              </a:lnSpc>
            </a:pPr>
            <a:r>
              <a:rPr lang="en-US" sz="1600"/>
              <a:t>(date)</a:t>
            </a:r>
          </a:p>
        </p:txBody>
      </p:sp>
      <p:sp>
        <p:nvSpPr>
          <p:cNvPr id="16" name="TextBox 15"/>
          <p:cNvSpPr txBox="1"/>
          <p:nvPr/>
        </p:nvSpPr>
        <p:spPr>
          <a:xfrm>
            <a:off x="3629529" y="3000619"/>
            <a:ext cx="4152115" cy="385475"/>
          </a:xfrm>
          <a:prstGeom prst="rect">
            <a:avLst/>
          </a:prstGeom>
          <a:noFill/>
        </p:spPr>
        <p:txBody>
          <a:bodyPr wrap="square" lIns="81994" tIns="40995" rIns="81994" bIns="40995" rtlCol="0">
            <a:spAutoFit/>
          </a:bodyPr>
          <a:lstStyle/>
          <a:p>
            <a:pPr algn="ctr">
              <a:lnSpc>
                <a:spcPts val="2331"/>
              </a:lnSpc>
            </a:pPr>
            <a:r>
              <a:rPr lang="en-US" sz="2200" b="1" i="1"/>
              <a:t>Path isn't knowable in advance</a:t>
            </a:r>
          </a:p>
        </p:txBody>
      </p:sp>
      <p:sp>
        <p:nvSpPr>
          <p:cNvPr id="17" name="TextBox 16"/>
          <p:cNvSpPr txBox="1"/>
          <p:nvPr/>
        </p:nvSpPr>
        <p:spPr>
          <a:xfrm>
            <a:off x="6978248" y="4506818"/>
            <a:ext cx="1407074" cy="683494"/>
          </a:xfrm>
          <a:prstGeom prst="rect">
            <a:avLst/>
          </a:prstGeom>
          <a:noFill/>
        </p:spPr>
        <p:txBody>
          <a:bodyPr wrap="square" lIns="81994" tIns="40995" rIns="81994" bIns="40995" rtlCol="0">
            <a:spAutoFit/>
          </a:bodyPr>
          <a:lstStyle/>
          <a:p>
            <a:pPr algn="ctr">
              <a:lnSpc>
                <a:spcPts val="1526"/>
              </a:lnSpc>
            </a:pPr>
            <a:r>
              <a:rPr lang="en-US" b="1">
                <a:solidFill>
                  <a:srgbClr val="000000"/>
                </a:solidFill>
              </a:rPr>
              <a:t>Where you</a:t>
            </a:r>
          </a:p>
          <a:p>
            <a:pPr algn="ctr">
              <a:lnSpc>
                <a:spcPts val="1526"/>
              </a:lnSpc>
            </a:pPr>
            <a:r>
              <a:rPr lang="en-US" b="1">
                <a:solidFill>
                  <a:srgbClr val="000000"/>
                </a:solidFill>
              </a:rPr>
              <a:t>want to be</a:t>
            </a:r>
          </a:p>
          <a:p>
            <a:pPr algn="ctr">
              <a:lnSpc>
                <a:spcPts val="1526"/>
              </a:lnSpc>
            </a:pPr>
            <a:r>
              <a:rPr lang="en-US" b="1">
                <a:solidFill>
                  <a:srgbClr val="000000"/>
                </a:solidFill>
              </a:rPr>
              <a:t>next</a:t>
            </a:r>
          </a:p>
        </p:txBody>
      </p:sp>
      <p:sp>
        <p:nvSpPr>
          <p:cNvPr id="18" name="TextBox 17"/>
          <p:cNvSpPr txBox="1"/>
          <p:nvPr/>
        </p:nvSpPr>
        <p:spPr>
          <a:xfrm>
            <a:off x="2640828" y="4495013"/>
            <a:ext cx="1407074" cy="683494"/>
          </a:xfrm>
          <a:prstGeom prst="rect">
            <a:avLst/>
          </a:prstGeom>
          <a:noFill/>
        </p:spPr>
        <p:txBody>
          <a:bodyPr wrap="square" lIns="81994" tIns="40995" rIns="81994" bIns="40995" rtlCol="0">
            <a:spAutoFit/>
          </a:bodyPr>
          <a:lstStyle/>
          <a:p>
            <a:pPr algn="ctr">
              <a:lnSpc>
                <a:spcPts val="1526"/>
              </a:lnSpc>
            </a:pPr>
            <a:r>
              <a:rPr lang="en-US" b="1">
                <a:solidFill>
                  <a:srgbClr val="000000"/>
                </a:solidFill>
              </a:rPr>
              <a:t>Your Current</a:t>
            </a:r>
          </a:p>
          <a:p>
            <a:pPr algn="ctr">
              <a:lnSpc>
                <a:spcPts val="1526"/>
              </a:lnSpc>
            </a:pPr>
            <a:r>
              <a:rPr lang="en-US" b="1">
                <a:solidFill>
                  <a:srgbClr val="000000"/>
                </a:solidFill>
              </a:rPr>
              <a:t>Knowledge</a:t>
            </a:r>
          </a:p>
          <a:p>
            <a:pPr algn="ctr">
              <a:lnSpc>
                <a:spcPts val="1526"/>
              </a:lnSpc>
            </a:pPr>
            <a:r>
              <a:rPr lang="en-US" b="1">
                <a:solidFill>
                  <a:srgbClr val="000000"/>
                </a:solidFill>
              </a:rPr>
              <a:t>Threshold</a:t>
            </a:r>
          </a:p>
        </p:txBody>
      </p:sp>
      <p:cxnSp>
        <p:nvCxnSpPr>
          <p:cNvPr id="21" name="Straight Arrow Connector 20"/>
          <p:cNvCxnSpPr/>
          <p:nvPr/>
        </p:nvCxnSpPr>
        <p:spPr>
          <a:xfrm>
            <a:off x="1766458" y="4018762"/>
            <a:ext cx="1352665" cy="0"/>
          </a:xfrm>
          <a:prstGeom prst="straightConnector1">
            <a:avLst/>
          </a:prstGeom>
          <a:ln w="76200">
            <a:solidFill>
              <a:schemeClr val="tx1">
                <a:lumMod val="65000"/>
                <a:lumOff val="3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216870" y="3102746"/>
            <a:ext cx="208275" cy="1353628"/>
            <a:chOff x="8199198" y="714150"/>
            <a:chExt cx="229103" cy="1534112"/>
          </a:xfrm>
        </p:grpSpPr>
        <p:cxnSp>
          <p:nvCxnSpPr>
            <p:cNvPr id="26" name="Straight Connector 25"/>
            <p:cNvCxnSpPr/>
            <p:nvPr/>
          </p:nvCxnSpPr>
          <p:spPr>
            <a:xfrm>
              <a:off x="8199198" y="71415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199198" y="88348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199198" y="104978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99198" y="121580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99198" y="137879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8199198" y="154177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99198" y="170807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199198" y="187409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99198" y="204343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217263" y="4057736"/>
            <a:ext cx="431800" cy="636857"/>
          </a:xfrm>
          <a:prstGeom prst="rect">
            <a:avLst/>
          </a:prstGeom>
          <a:noFill/>
        </p:spPr>
        <p:txBody>
          <a:bodyPr wrap="square" lIns="81994" tIns="40995" rIns="81994" bIns="40995" rtlCol="0">
            <a:spAutoFit/>
          </a:bodyPr>
          <a:lstStyle/>
          <a:p>
            <a:r>
              <a:rPr lang="en-US" sz="3600" b="1">
                <a:solidFill>
                  <a:schemeClr val="tx1">
                    <a:lumMod val="65000"/>
                    <a:lumOff val="35000"/>
                  </a:schemeClr>
                </a:solidFill>
              </a:rPr>
              <a:t>?</a:t>
            </a:r>
            <a:endParaRPr lang="en-US" sz="2200" b="1">
              <a:solidFill>
                <a:schemeClr val="tx1">
                  <a:lumMod val="65000"/>
                  <a:lumOff val="35000"/>
                </a:schemeClr>
              </a:solidFill>
            </a:endParaRPr>
          </a:p>
        </p:txBody>
      </p:sp>
      <p:sp>
        <p:nvSpPr>
          <p:cNvPr id="24" name="TextBox 23"/>
          <p:cNvSpPr txBox="1"/>
          <p:nvPr/>
        </p:nvSpPr>
        <p:spPr>
          <a:xfrm>
            <a:off x="4953000" y="3606801"/>
            <a:ext cx="431800" cy="636857"/>
          </a:xfrm>
          <a:prstGeom prst="rect">
            <a:avLst/>
          </a:prstGeom>
          <a:noFill/>
        </p:spPr>
        <p:txBody>
          <a:bodyPr wrap="square" lIns="81994" tIns="40995" rIns="81994" bIns="40995" rtlCol="0">
            <a:spAutoFit/>
          </a:bodyPr>
          <a:lstStyle/>
          <a:p>
            <a:r>
              <a:rPr lang="en-US" sz="3600" b="1">
                <a:solidFill>
                  <a:schemeClr val="tx1">
                    <a:lumMod val="65000"/>
                    <a:lumOff val="35000"/>
                  </a:schemeClr>
                </a:solidFill>
              </a:rPr>
              <a:t>?</a:t>
            </a:r>
            <a:endParaRPr lang="en-US" sz="2200" b="1">
              <a:solidFill>
                <a:schemeClr val="tx1">
                  <a:lumMod val="65000"/>
                  <a:lumOff val="35000"/>
                </a:schemeClr>
              </a:solidFill>
            </a:endParaRPr>
          </a:p>
        </p:txBody>
      </p:sp>
      <p:sp>
        <p:nvSpPr>
          <p:cNvPr id="25" name="TextBox 24"/>
          <p:cNvSpPr txBox="1"/>
          <p:nvPr/>
        </p:nvSpPr>
        <p:spPr>
          <a:xfrm>
            <a:off x="6502400" y="3579544"/>
            <a:ext cx="431800" cy="636857"/>
          </a:xfrm>
          <a:prstGeom prst="rect">
            <a:avLst/>
          </a:prstGeom>
          <a:noFill/>
        </p:spPr>
        <p:txBody>
          <a:bodyPr wrap="square" lIns="81994" tIns="40995" rIns="81994" bIns="40995" rtlCol="0">
            <a:spAutoFit/>
          </a:bodyPr>
          <a:lstStyle/>
          <a:p>
            <a:r>
              <a:rPr lang="en-US" sz="3600" b="1">
                <a:solidFill>
                  <a:schemeClr val="tx1">
                    <a:lumMod val="65000"/>
                    <a:lumOff val="35000"/>
                  </a:schemeClr>
                </a:solidFill>
              </a:rPr>
              <a:t>?</a:t>
            </a:r>
            <a:endParaRPr lang="en-US" sz="2200" b="1">
              <a:solidFill>
                <a:schemeClr val="tx1">
                  <a:lumMod val="65000"/>
                  <a:lumOff val="35000"/>
                </a:schemeClr>
              </a:solidFill>
            </a:endParaRPr>
          </a:p>
        </p:txBody>
      </p:sp>
      <p:sp>
        <p:nvSpPr>
          <p:cNvPr id="35" name="TextBox 34"/>
          <p:cNvSpPr txBox="1"/>
          <p:nvPr/>
        </p:nvSpPr>
        <p:spPr>
          <a:xfrm>
            <a:off x="2373514" y="2113276"/>
            <a:ext cx="1875221" cy="791494"/>
          </a:xfrm>
          <a:prstGeom prst="rect">
            <a:avLst/>
          </a:prstGeom>
          <a:noFill/>
        </p:spPr>
        <p:txBody>
          <a:bodyPr wrap="square" lIns="81994" tIns="40995" rIns="81994" bIns="40995" rtlCol="0">
            <a:spAutoFit/>
          </a:bodyPr>
          <a:lstStyle/>
          <a:p>
            <a:pPr algn="ctr">
              <a:lnSpc>
                <a:spcPts val="1795"/>
              </a:lnSpc>
            </a:pPr>
            <a:r>
              <a:rPr lang="en-US" sz="2200" b="1"/>
              <a:t>Limit of what you currently know</a:t>
            </a:r>
          </a:p>
        </p:txBody>
      </p:sp>
      <p:sp>
        <p:nvSpPr>
          <p:cNvPr id="71" name="TextBox 70"/>
          <p:cNvSpPr txBox="1"/>
          <p:nvPr/>
        </p:nvSpPr>
        <p:spPr>
          <a:xfrm>
            <a:off x="804972" y="2112850"/>
            <a:ext cx="1192399" cy="791494"/>
          </a:xfrm>
          <a:prstGeom prst="rect">
            <a:avLst/>
          </a:prstGeom>
          <a:noFill/>
        </p:spPr>
        <p:txBody>
          <a:bodyPr wrap="square" lIns="81994" tIns="40995" rIns="81994" bIns="40995" rtlCol="0">
            <a:spAutoFit/>
          </a:bodyPr>
          <a:lstStyle/>
          <a:p>
            <a:pPr algn="ctr">
              <a:lnSpc>
                <a:spcPts val="1795"/>
              </a:lnSpc>
            </a:pPr>
            <a:r>
              <a:rPr lang="en-US" sz="2200" b="1"/>
              <a:t>Where</a:t>
            </a:r>
          </a:p>
          <a:p>
            <a:pPr algn="ctr">
              <a:lnSpc>
                <a:spcPts val="1795"/>
              </a:lnSpc>
            </a:pPr>
            <a:r>
              <a:rPr lang="en-US" sz="2200" b="1"/>
              <a:t>you</a:t>
            </a:r>
          </a:p>
          <a:p>
            <a:pPr algn="ctr">
              <a:lnSpc>
                <a:spcPts val="1795"/>
              </a:lnSpc>
            </a:pPr>
            <a:r>
              <a:rPr lang="en-US" sz="2200" b="1"/>
              <a:t>are</a:t>
            </a:r>
          </a:p>
        </p:txBody>
      </p:sp>
      <p:sp>
        <p:nvSpPr>
          <p:cNvPr id="72" name="TextBox 71"/>
          <p:cNvSpPr txBox="1"/>
          <p:nvPr/>
        </p:nvSpPr>
        <p:spPr>
          <a:xfrm>
            <a:off x="7077371" y="2228068"/>
            <a:ext cx="1194039" cy="695484"/>
          </a:xfrm>
          <a:prstGeom prst="rect">
            <a:avLst/>
          </a:prstGeom>
          <a:noFill/>
        </p:spPr>
        <p:txBody>
          <a:bodyPr wrap="square" lIns="81994" tIns="40995" rIns="81994" bIns="40995" rtlCol="0">
            <a:spAutoFit/>
          </a:bodyPr>
          <a:lstStyle/>
          <a:p>
            <a:pPr algn="ctr">
              <a:lnSpc>
                <a:spcPts val="2331"/>
              </a:lnSpc>
            </a:pPr>
            <a:r>
              <a:rPr lang="en-US" sz="2500" b="1">
                <a:solidFill>
                  <a:srgbClr val="000000"/>
                </a:solidFill>
              </a:rPr>
              <a:t>The</a:t>
            </a:r>
          </a:p>
          <a:p>
            <a:pPr algn="ctr">
              <a:lnSpc>
                <a:spcPts val="2331"/>
              </a:lnSpc>
            </a:pPr>
            <a:r>
              <a:rPr lang="en-US" sz="2500" b="1">
                <a:solidFill>
                  <a:srgbClr val="000000"/>
                </a:solidFill>
              </a:rPr>
              <a:t>Goal</a:t>
            </a:r>
          </a:p>
        </p:txBody>
      </p:sp>
      <p:sp>
        <p:nvSpPr>
          <p:cNvPr id="73" name="TextBox 72"/>
          <p:cNvSpPr txBox="1"/>
          <p:nvPr/>
        </p:nvSpPr>
        <p:spPr>
          <a:xfrm rot="20016782">
            <a:off x="3648154" y="3608038"/>
            <a:ext cx="1308793" cy="390636"/>
          </a:xfrm>
          <a:prstGeom prst="rect">
            <a:avLst/>
          </a:prstGeom>
          <a:noFill/>
        </p:spPr>
        <p:txBody>
          <a:bodyPr wrap="square" lIns="81994" tIns="40995" rIns="81994" bIns="40995" rtlCol="0">
            <a:spAutoFit/>
          </a:bodyPr>
          <a:lstStyle/>
          <a:p>
            <a:pPr algn="ctr"/>
            <a:r>
              <a:rPr lang="en-US" sz="2000"/>
              <a:t>Obstacles</a:t>
            </a:r>
          </a:p>
        </p:txBody>
      </p:sp>
      <p:sp>
        <p:nvSpPr>
          <p:cNvPr id="91" name="TextBox 90"/>
          <p:cNvSpPr txBox="1"/>
          <p:nvPr/>
        </p:nvSpPr>
        <p:spPr>
          <a:xfrm rot="20666420">
            <a:off x="5138694" y="4126270"/>
            <a:ext cx="1308793" cy="556173"/>
          </a:xfrm>
          <a:prstGeom prst="rect">
            <a:avLst/>
          </a:prstGeom>
          <a:noFill/>
        </p:spPr>
        <p:txBody>
          <a:bodyPr wrap="square" lIns="81994" tIns="40995" rIns="81994" bIns="40995" rtlCol="0">
            <a:spAutoFit/>
          </a:bodyPr>
          <a:lstStyle/>
          <a:p>
            <a:pPr algn="ctr">
              <a:lnSpc>
                <a:spcPts val="1795"/>
              </a:lnSpc>
            </a:pPr>
            <a:r>
              <a:rPr lang="en-US" sz="2000"/>
              <a:t>Unclear</a:t>
            </a:r>
          </a:p>
          <a:p>
            <a:pPr algn="ctr">
              <a:lnSpc>
                <a:spcPts val="1795"/>
              </a:lnSpc>
            </a:pPr>
            <a:r>
              <a:rPr lang="en-US" sz="2000"/>
              <a:t>Territory</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54</a:t>
            </a:fld>
            <a:endParaRPr lang="en-US"/>
          </a:p>
        </p:txBody>
      </p:sp>
      <p:sp>
        <p:nvSpPr>
          <p:cNvPr id="36" name="TextBox 35"/>
          <p:cNvSpPr txBox="1"/>
          <p:nvPr/>
        </p:nvSpPr>
        <p:spPr>
          <a:xfrm rot="21201053">
            <a:off x="5149448" y="3469795"/>
            <a:ext cx="1604775" cy="390577"/>
          </a:xfrm>
          <a:prstGeom prst="rect">
            <a:avLst/>
          </a:prstGeom>
          <a:noFill/>
        </p:spPr>
        <p:txBody>
          <a:bodyPr wrap="square" lIns="81994" tIns="40995" rIns="81994" bIns="40995" rtlCol="0">
            <a:spAutoFit/>
          </a:bodyPr>
          <a:lstStyle/>
          <a:p>
            <a:pPr algn="ctr"/>
            <a:r>
              <a:rPr lang="en-US" sz="2000"/>
              <a:t>Complexity</a:t>
            </a:r>
          </a:p>
        </p:txBody>
      </p:sp>
      <p:sp>
        <p:nvSpPr>
          <p:cNvPr id="37" name="TextBox 36"/>
          <p:cNvSpPr txBox="1"/>
          <p:nvPr/>
        </p:nvSpPr>
        <p:spPr>
          <a:xfrm>
            <a:off x="554865" y="1184630"/>
            <a:ext cx="8023415" cy="745770"/>
          </a:xfrm>
          <a:prstGeom prst="rect">
            <a:avLst/>
          </a:prstGeom>
          <a:noFill/>
        </p:spPr>
        <p:txBody>
          <a:bodyPr wrap="square" lIns="91354" tIns="45678" rIns="91354" bIns="45678" rtlCol="0">
            <a:spAutoFit/>
          </a:bodyPr>
          <a:lstStyle/>
          <a:p>
            <a:pPr algn="ctr">
              <a:lnSpc>
                <a:spcPct val="80000"/>
              </a:lnSpc>
            </a:pPr>
            <a:r>
              <a:rPr lang="en-US" sz="2600" b="1"/>
              <a:t>It's the point at which you have no facts or data</a:t>
            </a:r>
          </a:p>
          <a:p>
            <a:pPr algn="ctr">
              <a:lnSpc>
                <a:spcPct val="80000"/>
              </a:lnSpc>
            </a:pPr>
            <a:r>
              <a:rPr lang="en-US" sz="2600" b="1"/>
              <a:t>and start guessing</a:t>
            </a:r>
          </a:p>
        </p:txBody>
      </p:sp>
    </p:spTree>
    <p:extLst>
      <p:ext uri="{BB962C8B-B14F-4D97-AF65-F5344CB8AC3E}">
        <p14:creationId xmlns:p14="http://schemas.microsoft.com/office/powerpoint/2010/main" val="4032569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8005" y="228601"/>
            <a:ext cx="8151091" cy="953000"/>
          </a:xfrm>
          <a:prstGeom prst="rect">
            <a:avLst/>
          </a:prstGeom>
          <a:noFill/>
        </p:spPr>
        <p:txBody>
          <a:bodyPr wrap="square" lIns="91354" tIns="45678" rIns="91354" bIns="45678" rtlCol="0">
            <a:spAutoFit/>
          </a:bodyPr>
          <a:lstStyle/>
          <a:p>
            <a:pPr algn="ctr">
              <a:lnSpc>
                <a:spcPts val="3249"/>
              </a:lnSpc>
            </a:pPr>
            <a:r>
              <a:rPr lang="en-US" sz="3600" b="1">
                <a:solidFill>
                  <a:srgbClr val="000000"/>
                </a:solidFill>
              </a:rPr>
              <a:t>THERE'S A </a:t>
            </a:r>
            <a:r>
              <a:rPr lang="en-US" sz="3600" b="1" i="1">
                <a:solidFill>
                  <a:srgbClr val="000000"/>
                </a:solidFill>
              </a:rPr>
              <a:t>THRESHOLD OF KNOWLEDGE</a:t>
            </a:r>
          </a:p>
          <a:p>
            <a:pPr algn="ctr">
              <a:lnSpc>
                <a:spcPts val="3249"/>
              </a:lnSpc>
            </a:pPr>
            <a:r>
              <a:rPr lang="en-US" sz="3600" b="1"/>
              <a:t>BETWEEN YOU AND YOUR GOAL</a:t>
            </a:r>
          </a:p>
        </p:txBody>
      </p:sp>
      <p:sp>
        <p:nvSpPr>
          <p:cNvPr id="14" name="TextBox 13"/>
          <p:cNvSpPr txBox="1"/>
          <p:nvPr/>
        </p:nvSpPr>
        <p:spPr>
          <a:xfrm>
            <a:off x="554865" y="1117600"/>
            <a:ext cx="8023415" cy="745770"/>
          </a:xfrm>
          <a:prstGeom prst="rect">
            <a:avLst/>
          </a:prstGeom>
          <a:noFill/>
        </p:spPr>
        <p:txBody>
          <a:bodyPr wrap="square" lIns="91354" tIns="45678" rIns="91354" bIns="45678" rtlCol="0">
            <a:spAutoFit/>
          </a:bodyPr>
          <a:lstStyle/>
          <a:p>
            <a:pPr algn="ctr">
              <a:lnSpc>
                <a:spcPct val="80000"/>
              </a:lnSpc>
            </a:pPr>
            <a:r>
              <a:rPr lang="en-US" sz="2600" b="1"/>
              <a:t>It's the point at which you have no facts or data</a:t>
            </a:r>
          </a:p>
          <a:p>
            <a:pPr algn="ctr">
              <a:lnSpc>
                <a:spcPct val="80000"/>
              </a:lnSpc>
            </a:pPr>
            <a:r>
              <a:rPr lang="en-US" sz="2600" b="1"/>
              <a:t>and start guessing, and it's closer than you think</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55</a:t>
            </a:fld>
            <a:endParaRPr lang="en-US"/>
          </a:p>
        </p:txBody>
      </p:sp>
      <p:sp>
        <p:nvSpPr>
          <p:cNvPr id="4" name="TextBox 3"/>
          <p:cNvSpPr txBox="1"/>
          <p:nvPr/>
        </p:nvSpPr>
        <p:spPr>
          <a:xfrm>
            <a:off x="419100" y="5220568"/>
            <a:ext cx="8564927" cy="1065933"/>
          </a:xfrm>
          <a:prstGeom prst="rect">
            <a:avLst/>
          </a:prstGeom>
          <a:noFill/>
        </p:spPr>
        <p:txBody>
          <a:bodyPr wrap="square" lIns="91429" tIns="45714" rIns="91429" bIns="45714" rtlCol="0">
            <a:spAutoFit/>
          </a:bodyPr>
          <a:lstStyle/>
          <a:p>
            <a:pPr>
              <a:lnSpc>
                <a:spcPct val="80000"/>
              </a:lnSpc>
            </a:pPr>
            <a:r>
              <a:rPr lang="en-US" sz="2600" b="1"/>
              <a:t>Any human endeavor involves a </a:t>
            </a:r>
            <a:r>
              <a:rPr lang="en-US" sz="2600" b="1">
                <a:solidFill>
                  <a:srgbClr val="FF0000"/>
                </a:solidFill>
              </a:rPr>
              <a:t>scientific</a:t>
            </a:r>
            <a:r>
              <a:rPr lang="en-US" sz="2600" b="1"/>
              <a:t> process of testing</a:t>
            </a:r>
          </a:p>
          <a:p>
            <a:pPr>
              <a:lnSpc>
                <a:spcPct val="80000"/>
              </a:lnSpc>
            </a:pPr>
            <a:r>
              <a:rPr lang="en-US" sz="2600" b="1"/>
              <a:t>and possibly adjusting.  Why?  Because you never know</a:t>
            </a:r>
          </a:p>
          <a:p>
            <a:pPr>
              <a:lnSpc>
                <a:spcPct val="80000"/>
              </a:lnSpc>
            </a:pPr>
            <a:r>
              <a:rPr lang="en-US" sz="2600" b="1"/>
              <a:t>for sure how you are going to get there until you get there.</a:t>
            </a:r>
          </a:p>
        </p:txBody>
      </p:sp>
      <p:sp>
        <p:nvSpPr>
          <p:cNvPr id="26" name="Rectangle 25"/>
          <p:cNvSpPr/>
          <p:nvPr/>
        </p:nvSpPr>
        <p:spPr>
          <a:xfrm>
            <a:off x="267810" y="1973694"/>
            <a:ext cx="8610600" cy="3068206"/>
          </a:xfrm>
          <a:prstGeom prst="rect">
            <a:avLst/>
          </a:prstGeom>
          <a:solidFill>
            <a:schemeClr val="tx1">
              <a:lumMod val="75000"/>
              <a:lumOff val="25000"/>
            </a:schemeClr>
          </a:soli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CA" dirty="0"/>
          </a:p>
        </p:txBody>
      </p:sp>
      <p:pic>
        <p:nvPicPr>
          <p:cNvPr id="27" name="Picture 2" descr="http://www.pearlevision.com/wps/wcm/myconnect/3f2a3f004ed189ca8141c71916003227/vision101_commonB.jpg?MOD=AJPERES&amp;lmod=1309377272"/>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 r="41193"/>
          <a:stretch/>
        </p:blipFill>
        <p:spPr bwMode="auto">
          <a:xfrm>
            <a:off x="420210" y="2767660"/>
            <a:ext cx="1625138" cy="12954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8" name="TextBox 2"/>
          <p:cNvSpPr txBox="1">
            <a:spLocks noChangeArrowheads="1"/>
          </p:cNvSpPr>
          <p:nvPr/>
        </p:nvSpPr>
        <p:spPr bwMode="auto">
          <a:xfrm>
            <a:off x="586422" y="1967960"/>
            <a:ext cx="2664545"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CA" b="1">
                <a:solidFill>
                  <a:schemeClr val="bg1"/>
                </a:solidFill>
              </a:rPr>
              <a:t>Predictable Zone</a:t>
            </a:r>
          </a:p>
        </p:txBody>
      </p:sp>
      <p:sp>
        <p:nvSpPr>
          <p:cNvPr id="29" name="Rectangle 28"/>
          <p:cNvSpPr/>
          <p:nvPr/>
        </p:nvSpPr>
        <p:spPr>
          <a:xfrm flipH="1">
            <a:off x="3417410" y="2118131"/>
            <a:ext cx="82296" cy="2011680"/>
          </a:xfrm>
          <a:prstGeom prst="rect">
            <a:avLst/>
          </a:prstGeom>
          <a:pattFill prst="wdUpDiag">
            <a:fgClr>
              <a:schemeClr val="tx1">
                <a:lumMod val="65000"/>
                <a:lumOff val="35000"/>
              </a:schemeClr>
            </a:fgClr>
            <a:bgClr>
              <a:schemeClr val="bg1">
                <a:lumMod val="65000"/>
              </a:schemeClr>
            </a:bgClr>
          </a:pattFill>
          <a:ln w="95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CA" dirty="0"/>
          </a:p>
        </p:txBody>
      </p:sp>
      <p:sp>
        <p:nvSpPr>
          <p:cNvPr id="30" name="Right Arrow 29"/>
          <p:cNvSpPr/>
          <p:nvPr/>
        </p:nvSpPr>
        <p:spPr>
          <a:xfrm>
            <a:off x="2020410" y="3371264"/>
            <a:ext cx="1303338" cy="266700"/>
          </a:xfrm>
          <a:prstGeom prst="rightArrow">
            <a:avLst>
              <a:gd name="adj1" fmla="val 50000"/>
              <a:gd name="adj2" fmla="val 7857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CA" dirty="0"/>
          </a:p>
        </p:txBody>
      </p:sp>
      <p:sp>
        <p:nvSpPr>
          <p:cNvPr id="31" name="TextBox 30"/>
          <p:cNvSpPr txBox="1">
            <a:spLocks noChangeArrowheads="1"/>
          </p:cNvSpPr>
          <p:nvPr/>
        </p:nvSpPr>
        <p:spPr bwMode="auto">
          <a:xfrm>
            <a:off x="2683141" y="4187239"/>
            <a:ext cx="1565275" cy="84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lnSpc>
                <a:spcPct val="80000"/>
              </a:lnSpc>
            </a:pPr>
            <a:r>
              <a:rPr lang="en-CA" sz="2000" b="1">
                <a:solidFill>
                  <a:srgbClr val="FFFF00"/>
                </a:solidFill>
              </a:rPr>
              <a:t>Current Knowledge Threshold</a:t>
            </a:r>
          </a:p>
        </p:txBody>
      </p:sp>
      <p:sp>
        <p:nvSpPr>
          <p:cNvPr id="32" name="Freeform 31"/>
          <p:cNvSpPr/>
          <p:nvPr/>
        </p:nvSpPr>
        <p:spPr>
          <a:xfrm>
            <a:off x="3620611" y="3129967"/>
            <a:ext cx="3671888" cy="1192213"/>
          </a:xfrm>
          <a:custGeom>
            <a:avLst/>
            <a:gdLst>
              <a:gd name="connsiteX0" fmla="*/ 0 w 3672230"/>
              <a:gd name="connsiteY0" fmla="*/ 431596 h 1192377"/>
              <a:gd name="connsiteX1" fmla="*/ 416966 w 3672230"/>
              <a:gd name="connsiteY1" fmla="*/ 804672 h 1192377"/>
              <a:gd name="connsiteX2" fmla="*/ 899769 w 3672230"/>
              <a:gd name="connsiteY2" fmla="*/ 0 h 1192377"/>
              <a:gd name="connsiteX3" fmla="*/ 1221638 w 3672230"/>
              <a:gd name="connsiteY3" fmla="*/ 1192377 h 1192377"/>
              <a:gd name="connsiteX4" fmla="*/ 1602028 w 3672230"/>
              <a:gd name="connsiteY4" fmla="*/ 307238 h 1192377"/>
              <a:gd name="connsiteX5" fmla="*/ 2267712 w 3672230"/>
              <a:gd name="connsiteY5" fmla="*/ 277977 h 1192377"/>
              <a:gd name="connsiteX6" fmla="*/ 2801721 w 3672230"/>
              <a:gd name="connsiteY6" fmla="*/ 731520 h 1192377"/>
              <a:gd name="connsiteX7" fmla="*/ 3672230 w 3672230"/>
              <a:gd name="connsiteY7" fmla="*/ 175564 h 119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230" h="1192377">
                <a:moveTo>
                  <a:pt x="0" y="431596"/>
                </a:moveTo>
                <a:lnTo>
                  <a:pt x="416966" y="804672"/>
                </a:lnTo>
                <a:lnTo>
                  <a:pt x="899769" y="0"/>
                </a:lnTo>
                <a:lnTo>
                  <a:pt x="1221638" y="1192377"/>
                </a:lnTo>
                <a:lnTo>
                  <a:pt x="1602028" y="307238"/>
                </a:lnTo>
                <a:lnTo>
                  <a:pt x="2267712" y="277977"/>
                </a:lnTo>
                <a:lnTo>
                  <a:pt x="2801721" y="731520"/>
                </a:lnTo>
                <a:lnTo>
                  <a:pt x="3672230" y="175564"/>
                </a:lnTo>
              </a:path>
            </a:pathLst>
          </a:custGeom>
          <a:noFill/>
          <a:ln w="104775">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dirty="0"/>
          </a:p>
        </p:txBody>
      </p:sp>
      <p:sp>
        <p:nvSpPr>
          <p:cNvPr id="33" name="Oval 32"/>
          <p:cNvSpPr/>
          <p:nvPr/>
        </p:nvSpPr>
        <p:spPr>
          <a:xfrm>
            <a:off x="7356172" y="2596564"/>
            <a:ext cx="1328395" cy="1295400"/>
          </a:xfrm>
          <a:prstGeom prst="ellipse">
            <a:avLst/>
          </a:prstGeom>
          <a:gradFill flip="none" rotWithShape="1">
            <a:gsLst>
              <a:gs pos="0">
                <a:schemeClr val="bg1"/>
              </a:gs>
              <a:gs pos="90000">
                <a:srgbClr val="FF0000"/>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dirty="0"/>
          </a:p>
        </p:txBody>
      </p:sp>
      <p:sp>
        <p:nvSpPr>
          <p:cNvPr id="34" name="TextBox 13"/>
          <p:cNvSpPr txBox="1">
            <a:spLocks noChangeArrowheads="1"/>
          </p:cNvSpPr>
          <p:nvPr/>
        </p:nvSpPr>
        <p:spPr bwMode="auto">
          <a:xfrm>
            <a:off x="7304831" y="2769973"/>
            <a:ext cx="1404937"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a:lnSpc>
                <a:spcPct val="80000"/>
              </a:lnSpc>
              <a:defRPr/>
            </a:pPr>
            <a:r>
              <a:rPr lang="en-CA" altLang="en-US" sz="2000" b="1" dirty="0">
                <a:solidFill>
                  <a:schemeClr val="accent1">
                    <a:lumMod val="50000"/>
                  </a:schemeClr>
                </a:solidFill>
              </a:rPr>
              <a:t>Next Target Condition</a:t>
            </a:r>
          </a:p>
        </p:txBody>
      </p:sp>
      <p:sp>
        <p:nvSpPr>
          <p:cNvPr id="35" name="TextBox 2"/>
          <p:cNvSpPr txBox="1">
            <a:spLocks noChangeArrowheads="1"/>
          </p:cNvSpPr>
          <p:nvPr/>
        </p:nvSpPr>
        <p:spPr bwMode="auto">
          <a:xfrm>
            <a:off x="3873873" y="1967960"/>
            <a:ext cx="4613696" cy="4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CA" b="1">
                <a:solidFill>
                  <a:schemeClr val="bg1"/>
                </a:solidFill>
              </a:rPr>
              <a:t>Unpredictable / Learning Zone</a:t>
            </a:r>
          </a:p>
        </p:txBody>
      </p:sp>
      <p:sp>
        <p:nvSpPr>
          <p:cNvPr id="36" name="TextBox 2"/>
          <p:cNvSpPr txBox="1">
            <a:spLocks noChangeArrowheads="1"/>
          </p:cNvSpPr>
          <p:nvPr/>
        </p:nvSpPr>
        <p:spPr bwMode="auto">
          <a:xfrm rot="19792553">
            <a:off x="3739068" y="2646080"/>
            <a:ext cx="1288041"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defRPr/>
            </a:pPr>
            <a:r>
              <a:rPr lang="en-CA" altLang="en-US" b="1" dirty="0" smtClean="0">
                <a:solidFill>
                  <a:schemeClr val="bg2">
                    <a:lumMod val="75000"/>
                  </a:schemeClr>
                </a:solidFill>
                <a:cs typeface="+mn-cs"/>
              </a:rPr>
              <a:t>Obstacles  </a:t>
            </a:r>
          </a:p>
        </p:txBody>
      </p:sp>
      <p:sp>
        <p:nvSpPr>
          <p:cNvPr id="53" name="TextBox 2"/>
          <p:cNvSpPr txBox="1">
            <a:spLocks noChangeArrowheads="1"/>
          </p:cNvSpPr>
          <p:nvPr/>
        </p:nvSpPr>
        <p:spPr bwMode="auto">
          <a:xfrm rot="20640945">
            <a:off x="4993799" y="3796717"/>
            <a:ext cx="1243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a:defRPr/>
            </a:pPr>
            <a:r>
              <a:rPr lang="en-CA" altLang="en-US" b="1" dirty="0" smtClean="0">
                <a:solidFill>
                  <a:schemeClr val="bg2">
                    <a:lumMod val="75000"/>
                  </a:schemeClr>
                </a:solidFill>
                <a:cs typeface="+mn-cs"/>
              </a:rPr>
              <a:t>Unclear Territory   </a:t>
            </a:r>
          </a:p>
        </p:txBody>
      </p:sp>
      <p:pic>
        <p:nvPicPr>
          <p:cNvPr id="54" name="Picture 21" descr="C:\Users\Hedieh\AppData\Local\Microsoft\Windows\Temporary Internet Files\Content.IE5\HU18DKKZ\question_mark_serious_thinker_500_clr[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30435" y="3926890"/>
            <a:ext cx="8255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37"/>
          <p:cNvSpPr txBox="1">
            <a:spLocks noChangeArrowheads="1"/>
          </p:cNvSpPr>
          <p:nvPr/>
        </p:nvSpPr>
        <p:spPr bwMode="auto">
          <a:xfrm>
            <a:off x="4649311" y="2955341"/>
            <a:ext cx="560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4800" b="1">
                <a:solidFill>
                  <a:srgbClr val="92D050"/>
                </a:solidFill>
                <a:latin typeface="Arial Black" charset="0"/>
              </a:rPr>
              <a:t>?</a:t>
            </a:r>
          </a:p>
        </p:txBody>
      </p:sp>
      <p:sp>
        <p:nvSpPr>
          <p:cNvPr id="56" name="TextBox 13"/>
          <p:cNvSpPr txBox="1">
            <a:spLocks noChangeArrowheads="1"/>
          </p:cNvSpPr>
          <p:nvPr/>
        </p:nvSpPr>
        <p:spPr bwMode="auto">
          <a:xfrm>
            <a:off x="7249268" y="4174333"/>
            <a:ext cx="1565275"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lnSpc>
                <a:spcPct val="80000"/>
              </a:lnSpc>
            </a:pPr>
            <a:r>
              <a:rPr lang="en-CA" sz="2000" b="1">
                <a:solidFill>
                  <a:srgbClr val="FFFF00"/>
                </a:solidFill>
              </a:rPr>
              <a:t>We want</a:t>
            </a:r>
          </a:p>
          <a:p>
            <a:pPr algn="ctr">
              <a:lnSpc>
                <a:spcPct val="80000"/>
              </a:lnSpc>
            </a:pPr>
            <a:r>
              <a:rPr lang="en-CA" sz="2000" b="1">
                <a:solidFill>
                  <a:srgbClr val="FFFF00"/>
                </a:solidFill>
              </a:rPr>
              <a:t>to be here next</a:t>
            </a:r>
          </a:p>
        </p:txBody>
      </p:sp>
      <p:sp>
        <p:nvSpPr>
          <p:cNvPr id="57" name="TextBox 2"/>
          <p:cNvSpPr txBox="1">
            <a:spLocks noChangeArrowheads="1"/>
          </p:cNvSpPr>
          <p:nvPr/>
        </p:nvSpPr>
        <p:spPr bwMode="auto">
          <a:xfrm rot="20885589">
            <a:off x="5300676" y="2574758"/>
            <a:ext cx="1454200" cy="36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a:solidFill>
                  <a:schemeClr val="tx1"/>
                </a:solidFill>
                <a:latin typeface="Arial" charset="0"/>
                <a:ea typeface="MS PGothic" pitchFamily="34" charset="-128"/>
              </a:defRPr>
            </a:lvl1pPr>
            <a:lvl2pPr marL="742950" indent="-285750">
              <a:defRPr>
                <a:solidFill>
                  <a:schemeClr val="tx1"/>
                </a:solidFill>
                <a:latin typeface="Arial" charset="0"/>
                <a:ea typeface="MS PGothic" pitchFamily="34" charset="-128"/>
              </a:defRPr>
            </a:lvl2pPr>
            <a:lvl3pPr marL="1143000" indent="-228600">
              <a:defRPr>
                <a:solidFill>
                  <a:schemeClr val="tx1"/>
                </a:solidFill>
                <a:latin typeface="Arial" charset="0"/>
                <a:ea typeface="MS PGothic" pitchFamily="34" charset="-128"/>
              </a:defRPr>
            </a:lvl3pPr>
            <a:lvl4pPr marL="1600200" indent="-228600">
              <a:defRPr>
                <a:solidFill>
                  <a:schemeClr val="tx1"/>
                </a:solidFill>
                <a:latin typeface="Arial" charset="0"/>
                <a:ea typeface="MS PGothic" pitchFamily="34" charset="-128"/>
              </a:defRPr>
            </a:lvl4pPr>
            <a:lvl5pPr marL="2057400" indent="-22860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defRPr/>
            </a:pPr>
            <a:r>
              <a:rPr lang="en-CA" altLang="en-US" b="1" dirty="0" smtClean="0">
                <a:solidFill>
                  <a:schemeClr val="bg2">
                    <a:lumMod val="75000"/>
                  </a:schemeClr>
                </a:solidFill>
                <a:cs typeface="+mn-cs"/>
              </a:rPr>
              <a:t>Complexity</a:t>
            </a:r>
          </a:p>
        </p:txBody>
      </p:sp>
      <p:sp>
        <p:nvSpPr>
          <p:cNvPr id="58" name="TextBox 37"/>
          <p:cNvSpPr txBox="1">
            <a:spLocks noChangeArrowheads="1"/>
          </p:cNvSpPr>
          <p:nvPr/>
        </p:nvSpPr>
        <p:spPr bwMode="auto">
          <a:xfrm>
            <a:off x="6164228" y="2804038"/>
            <a:ext cx="5603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4800" b="1">
                <a:solidFill>
                  <a:srgbClr val="92D050"/>
                </a:solidFill>
                <a:latin typeface="Arial Black" charset="0"/>
              </a:rPr>
              <a:t>?</a:t>
            </a:r>
          </a:p>
        </p:txBody>
      </p:sp>
    </p:spTree>
    <p:extLst>
      <p:ext uri="{BB962C8B-B14F-4D97-AF65-F5344CB8AC3E}">
        <p14:creationId xmlns:p14="http://schemas.microsoft.com/office/powerpoint/2010/main" val="2951916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1" y="115407"/>
            <a:ext cx="9143999" cy="1328823"/>
          </a:xfrm>
          <a:prstGeom prst="rect">
            <a:avLst/>
          </a:prstGeom>
          <a:noFill/>
        </p:spPr>
        <p:txBody>
          <a:bodyPr wrap="square" lIns="82030" tIns="41015" rIns="82030" bIns="41015" rtlCol="0">
            <a:spAutoFit/>
          </a:bodyPr>
          <a:lstStyle/>
          <a:p>
            <a:pPr algn="ctr">
              <a:lnSpc>
                <a:spcPct val="80000"/>
              </a:lnSpc>
            </a:pPr>
            <a:r>
              <a:rPr lang="en-US" sz="3800" b="1" u="sng"/>
              <a:t>VIDEO 3</a:t>
            </a:r>
            <a:r>
              <a:rPr lang="en-US" sz="3800" b="1"/>
              <a:t>:</a:t>
            </a:r>
          </a:p>
          <a:p>
            <a:pPr algn="ctr">
              <a:lnSpc>
                <a:spcPct val="80000"/>
              </a:lnSpc>
            </a:pPr>
            <a:r>
              <a:rPr lang="en-US" sz="3800" b="1"/>
              <a:t>You're in the unpredictable Learning Zone!  </a:t>
            </a:r>
          </a:p>
          <a:p>
            <a:pPr algn="ctr">
              <a:lnSpc>
                <a:spcPct val="90000"/>
              </a:lnSpc>
            </a:pPr>
            <a:r>
              <a:rPr lang="en-US" sz="2200"/>
              <a:t>(2 minutes)</a:t>
            </a:r>
          </a:p>
        </p:txBody>
      </p:sp>
      <p:sp>
        <p:nvSpPr>
          <p:cNvPr id="4" name="Slide Number Placeholder 3"/>
          <p:cNvSpPr>
            <a:spLocks noGrp="1"/>
          </p:cNvSpPr>
          <p:nvPr>
            <p:ph type="sldNum" sz="quarter" idx="12"/>
          </p:nvPr>
        </p:nvSpPr>
        <p:spPr/>
        <p:txBody>
          <a:bodyPr/>
          <a:lstStyle/>
          <a:p>
            <a:fld id="{1254D1E6-34D6-5C4C-A7E3-AB2F6F87675C}" type="slidenum">
              <a:rPr lang="en-US"/>
              <a:pPr/>
              <a:t>56</a:t>
            </a:fld>
            <a:endParaRPr lang="en-US"/>
          </a:p>
        </p:txBody>
      </p:sp>
      <p:pic>
        <p:nvPicPr>
          <p:cNvPr id="8" name="Picture 7" descr="Video-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55030">
            <a:off x="434728" y="1274914"/>
            <a:ext cx="894612" cy="928818"/>
          </a:xfrm>
          <a:prstGeom prst="rect">
            <a:avLst/>
          </a:prstGeom>
        </p:spPr>
      </p:pic>
      <p:sp>
        <p:nvSpPr>
          <p:cNvPr id="10" name="TextBox 9"/>
          <p:cNvSpPr txBox="1"/>
          <p:nvPr/>
        </p:nvSpPr>
        <p:spPr>
          <a:xfrm>
            <a:off x="525263" y="5474528"/>
            <a:ext cx="8104677" cy="852301"/>
          </a:xfrm>
          <a:prstGeom prst="rect">
            <a:avLst/>
          </a:prstGeom>
          <a:noFill/>
        </p:spPr>
        <p:txBody>
          <a:bodyPr wrap="square" lIns="82030" tIns="41015" rIns="82030" bIns="41015" rtlCol="0">
            <a:spAutoFit/>
          </a:bodyPr>
          <a:lstStyle/>
          <a:p>
            <a:pPr algn="ctr"/>
            <a:r>
              <a:rPr lang="en-US" sz="2500" b="1">
                <a:hlinkClick r:id="rId3"/>
              </a:rPr>
              <a:t>https://www.youtube.com/watch?v=SaTOASsrHFs</a:t>
            </a:r>
            <a:endParaRPr lang="en-US" sz="2500" b="1"/>
          </a:p>
          <a:p>
            <a:pPr algn="ctr"/>
            <a:r>
              <a:rPr lang="en-US" sz="2500" b="1"/>
              <a:t>Also available on the IK/CK YouTube Channel</a:t>
            </a:r>
          </a:p>
        </p:txBody>
      </p:sp>
      <p:pic>
        <p:nvPicPr>
          <p:cNvPr id="13" name="Picture 12" descr="free-vector-tv-icon_101827_TV_icon.png"/>
          <p:cNvPicPr>
            <a:picLocks/>
          </p:cNvPicPr>
          <p:nvPr/>
        </p:nvPicPr>
        <p:blipFill rotWithShape="1">
          <a:blip r:embed="rId4">
            <a:extLst>
              <a:ext uri="{28A0092B-C50C-407E-A947-70E740481C1C}">
                <a14:useLocalDpi xmlns:a14="http://schemas.microsoft.com/office/drawing/2010/main" val="0"/>
              </a:ext>
            </a:extLst>
          </a:blip>
          <a:srcRect l="4249" t="13234" r="4738" b="11602"/>
          <a:stretch/>
        </p:blipFill>
        <p:spPr>
          <a:xfrm>
            <a:off x="1838215" y="1468994"/>
            <a:ext cx="5436309" cy="3984136"/>
          </a:xfrm>
          <a:prstGeom prst="rect">
            <a:avLst/>
          </a:prstGeom>
        </p:spPr>
      </p:pic>
      <p:pic>
        <p:nvPicPr>
          <p:cNvPr id="2" name="Picture 1" descr="Liker on Science Thumbna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201" y="1803400"/>
            <a:ext cx="4660643" cy="2618452"/>
          </a:xfrm>
          <a:prstGeom prst="rect">
            <a:avLst/>
          </a:prstGeom>
          <a:ln w="38100">
            <a:solidFill>
              <a:schemeClr val="tx1"/>
            </a:solidFill>
          </a:ln>
        </p:spPr>
      </p:pic>
    </p:spTree>
    <p:extLst>
      <p:ext uri="{BB962C8B-B14F-4D97-AF65-F5344CB8AC3E}">
        <p14:creationId xmlns:p14="http://schemas.microsoft.com/office/powerpoint/2010/main" val="24969978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lipse 24"/>
          <p:cNvSpPr>
            <a:spLocks noChangeAspect="1"/>
          </p:cNvSpPr>
          <p:nvPr/>
        </p:nvSpPr>
        <p:spPr>
          <a:xfrm>
            <a:off x="761228" y="571116"/>
            <a:ext cx="5551865" cy="5551865"/>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7" name="Ellipse 26"/>
          <p:cNvSpPr>
            <a:spLocks noChangeAspect="1"/>
          </p:cNvSpPr>
          <p:nvPr/>
        </p:nvSpPr>
        <p:spPr>
          <a:xfrm>
            <a:off x="1460632" y="1281804"/>
            <a:ext cx="4160695" cy="4160520"/>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2" name="Footer Placeholder 1"/>
          <p:cNvSpPr>
            <a:spLocks noGrp="1"/>
          </p:cNvSpPr>
          <p:nvPr>
            <p:ph type="ftr" sz="quarter" idx="11"/>
          </p:nvPr>
        </p:nvSpPr>
        <p:spPr/>
        <p:txBody>
          <a:bodyPr/>
          <a:lstStyle/>
          <a:p>
            <a:r>
              <a:rPr lang="en-US"/>
              <a:t>By Mike Rother</a:t>
            </a:r>
          </a:p>
        </p:txBody>
      </p:sp>
      <p:sp>
        <p:nvSpPr>
          <p:cNvPr id="35" name="Rechteck 25"/>
          <p:cNvSpPr>
            <a:spLocks noChangeAspect="1"/>
          </p:cNvSpPr>
          <p:nvPr/>
        </p:nvSpPr>
        <p:spPr>
          <a:xfrm>
            <a:off x="2210574" y="971717"/>
            <a:ext cx="2640568" cy="1019085"/>
          </a:xfrm>
          <a:prstGeom prst="rect">
            <a:avLst/>
          </a:prstGeom>
        </p:spPr>
        <p:txBody>
          <a:bodyPr wrap="none" lIns="91407" tIns="45704" rIns="91407" bIns="45704">
            <a:prstTxWarp prst="textArchUp">
              <a:avLst>
                <a:gd name="adj" fmla="val 10799999"/>
              </a:avLst>
            </a:prstTxWarp>
            <a:spAutoFit/>
          </a:bodyPr>
          <a:lstStyle/>
          <a:p>
            <a:pPr algn="ctr"/>
            <a:r>
              <a:rPr lang="de-DE" sz="3000" b="1" dirty="0">
                <a:solidFill>
                  <a:schemeClr val="bg1"/>
                </a:solidFill>
              </a:rPr>
              <a:t>Danger Zone</a:t>
            </a:r>
          </a:p>
        </p:txBody>
      </p:sp>
      <p:sp>
        <p:nvSpPr>
          <p:cNvPr id="38" name="Ellipse 27"/>
          <p:cNvSpPr>
            <a:spLocks noChangeAspect="1"/>
          </p:cNvSpPr>
          <p:nvPr/>
        </p:nvSpPr>
        <p:spPr>
          <a:xfrm>
            <a:off x="2473043" y="2258725"/>
            <a:ext cx="2160270" cy="216027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9" name="Rechteck 28"/>
          <p:cNvSpPr>
            <a:spLocks noChangeAspect="1"/>
          </p:cNvSpPr>
          <p:nvPr/>
        </p:nvSpPr>
        <p:spPr>
          <a:xfrm>
            <a:off x="2690019" y="2907662"/>
            <a:ext cx="1721937" cy="875111"/>
          </a:xfrm>
          <a:prstGeom prst="rect">
            <a:avLst/>
          </a:prstGeom>
        </p:spPr>
        <p:txBody>
          <a:bodyPr wrap="square" lIns="91407" tIns="45704" rIns="91407" bIns="45704">
            <a:spAutoFit/>
          </a:bodyPr>
          <a:lstStyle/>
          <a:p>
            <a:pPr algn="ctr">
              <a:lnSpc>
                <a:spcPct val="90000"/>
              </a:lnSpc>
            </a:pPr>
            <a:r>
              <a:rPr lang="en-GB" sz="2800" b="1" dirty="0"/>
              <a:t>Apparent</a:t>
            </a:r>
          </a:p>
          <a:p>
            <a:pPr algn="ctr">
              <a:lnSpc>
                <a:spcPct val="90000"/>
              </a:lnSpc>
            </a:pPr>
            <a:r>
              <a:rPr lang="en-GB" sz="2800" b="1" dirty="0"/>
              <a:t>Certainty</a:t>
            </a:r>
            <a:endParaRPr lang="de-DE" sz="2800" b="1" dirty="0"/>
          </a:p>
        </p:txBody>
      </p:sp>
      <p:sp>
        <p:nvSpPr>
          <p:cNvPr id="40" name="Rechteck 29"/>
          <p:cNvSpPr>
            <a:spLocks noChangeAspect="1"/>
          </p:cNvSpPr>
          <p:nvPr/>
        </p:nvSpPr>
        <p:spPr>
          <a:xfrm>
            <a:off x="2210574" y="1838580"/>
            <a:ext cx="2691884" cy="1869564"/>
          </a:xfrm>
          <a:prstGeom prst="rect">
            <a:avLst/>
          </a:prstGeom>
        </p:spPr>
        <p:txBody>
          <a:bodyPr wrap="none" lIns="91407" tIns="45704" rIns="91407" bIns="45704">
            <a:prstTxWarp prst="textArchUp">
              <a:avLst>
                <a:gd name="adj" fmla="val 12045109"/>
              </a:avLst>
            </a:prstTxWarp>
            <a:spAutoFit/>
          </a:bodyPr>
          <a:lstStyle/>
          <a:p>
            <a:pPr algn="ctr"/>
            <a:r>
              <a:rPr lang="de-DE" sz="3000" b="1" dirty="0"/>
              <a:t>Learning Zone</a:t>
            </a:r>
          </a:p>
        </p:txBody>
      </p:sp>
      <p:sp>
        <p:nvSpPr>
          <p:cNvPr id="3" name="Slide Number Placeholder 2"/>
          <p:cNvSpPr>
            <a:spLocks noGrp="1"/>
          </p:cNvSpPr>
          <p:nvPr>
            <p:ph type="sldNum" sz="quarter" idx="12"/>
          </p:nvPr>
        </p:nvSpPr>
        <p:spPr/>
        <p:txBody>
          <a:bodyPr/>
          <a:lstStyle/>
          <a:p>
            <a:fld id="{1254D1E6-34D6-5C4C-A7E3-AB2F6F87675C}" type="slidenum">
              <a:rPr lang="en-US"/>
              <a:pPr/>
              <a:t>57</a:t>
            </a:fld>
            <a:endParaRPr lang="en-US"/>
          </a:p>
        </p:txBody>
      </p:sp>
      <p:cxnSp>
        <p:nvCxnSpPr>
          <p:cNvPr id="7" name="Straight Arrow Connector 6"/>
          <p:cNvCxnSpPr>
            <a:stCxn id="38" idx="7"/>
          </p:cNvCxnSpPr>
          <p:nvPr/>
        </p:nvCxnSpPr>
        <p:spPr>
          <a:xfrm flipV="1">
            <a:off x="4316952" y="2082290"/>
            <a:ext cx="2387877" cy="492801"/>
          </a:xfrm>
          <a:prstGeom prst="straightConnector1">
            <a:avLst/>
          </a:prstGeom>
          <a:ln w="69850">
            <a:solidFill>
              <a:schemeClr val="tx1">
                <a:lumMod val="65000"/>
                <a:lumOff val="35000"/>
              </a:schemeClr>
            </a:solidFill>
            <a:headEnd type="triangl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04826" y="1701290"/>
            <a:ext cx="2133600" cy="796115"/>
          </a:xfrm>
          <a:prstGeom prst="rect">
            <a:avLst/>
          </a:prstGeom>
          <a:noFill/>
        </p:spPr>
        <p:txBody>
          <a:bodyPr wrap="square" lIns="91407" tIns="45704" rIns="91407" bIns="45704" rtlCol="0">
            <a:spAutoFit/>
          </a:bodyPr>
          <a:lstStyle/>
          <a:p>
            <a:pPr>
              <a:lnSpc>
                <a:spcPct val="80000"/>
              </a:lnSpc>
            </a:pPr>
            <a:r>
              <a:rPr lang="en-US" sz="2800" b="1"/>
              <a:t>Threshold of</a:t>
            </a:r>
          </a:p>
          <a:p>
            <a:pPr>
              <a:lnSpc>
                <a:spcPct val="80000"/>
              </a:lnSpc>
            </a:pPr>
            <a:r>
              <a:rPr lang="en-US" sz="2800" b="1"/>
              <a:t>Knowledge</a:t>
            </a:r>
          </a:p>
        </p:txBody>
      </p:sp>
    </p:spTree>
    <p:extLst>
      <p:ext uri="{BB962C8B-B14F-4D97-AF65-F5344CB8AC3E}">
        <p14:creationId xmlns:p14="http://schemas.microsoft.com/office/powerpoint/2010/main" val="4034173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By Mike Rother</a:t>
            </a:r>
          </a:p>
        </p:txBody>
      </p:sp>
      <p:sp>
        <p:nvSpPr>
          <p:cNvPr id="36" name="TextBox 35"/>
          <p:cNvSpPr txBox="1"/>
          <p:nvPr/>
        </p:nvSpPr>
        <p:spPr>
          <a:xfrm>
            <a:off x="207825" y="316863"/>
            <a:ext cx="8751455" cy="548707"/>
          </a:xfrm>
          <a:prstGeom prst="rect">
            <a:avLst/>
          </a:prstGeom>
          <a:noFill/>
        </p:spPr>
        <p:txBody>
          <a:bodyPr wrap="square" lIns="91354" tIns="45678" rIns="91354" bIns="45678" rtlCol="0">
            <a:spAutoFit/>
          </a:bodyPr>
          <a:lstStyle/>
          <a:p>
            <a:pPr algn="ctr">
              <a:lnSpc>
                <a:spcPts val="3407"/>
              </a:lnSpc>
            </a:pPr>
            <a:r>
              <a:rPr lang="en-US" sz="3600" b="1"/>
              <a:t>A CHALLENGE FOR THE COACH</a:t>
            </a:r>
          </a:p>
        </p:txBody>
      </p:sp>
      <p:sp>
        <p:nvSpPr>
          <p:cNvPr id="25" name="Ellipse 24"/>
          <p:cNvSpPr>
            <a:spLocks noChangeAspect="1"/>
          </p:cNvSpPr>
          <p:nvPr/>
        </p:nvSpPr>
        <p:spPr>
          <a:xfrm>
            <a:off x="609600" y="1828800"/>
            <a:ext cx="3172494" cy="3172494"/>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5" name="Rechteck 25"/>
          <p:cNvSpPr>
            <a:spLocks noChangeAspect="1"/>
          </p:cNvSpPr>
          <p:nvPr/>
        </p:nvSpPr>
        <p:spPr>
          <a:xfrm>
            <a:off x="1379348" y="2039851"/>
            <a:ext cx="1627595" cy="1019085"/>
          </a:xfrm>
          <a:prstGeom prst="rect">
            <a:avLst/>
          </a:prstGeom>
        </p:spPr>
        <p:txBody>
          <a:bodyPr wrap="none" lIns="91407" tIns="45704" rIns="91407" bIns="45704">
            <a:prstTxWarp prst="textArchUp">
              <a:avLst/>
            </a:prstTxWarp>
            <a:spAutoFit/>
          </a:bodyPr>
          <a:lstStyle/>
          <a:p>
            <a:pPr algn="ctr"/>
            <a:r>
              <a:rPr lang="de-DE" sz="2200" b="1" dirty="0">
                <a:solidFill>
                  <a:schemeClr val="bg1"/>
                </a:solidFill>
              </a:rPr>
              <a:t>Danger Zone</a:t>
            </a:r>
          </a:p>
        </p:txBody>
      </p:sp>
      <p:sp>
        <p:nvSpPr>
          <p:cNvPr id="37" name="Ellipse 26"/>
          <p:cNvSpPr>
            <a:spLocks noChangeAspect="1"/>
          </p:cNvSpPr>
          <p:nvPr/>
        </p:nvSpPr>
        <p:spPr>
          <a:xfrm>
            <a:off x="1004663" y="2225290"/>
            <a:ext cx="2377535" cy="237744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8" name="Ellipse 27"/>
          <p:cNvSpPr>
            <a:spLocks noChangeAspect="1"/>
          </p:cNvSpPr>
          <p:nvPr/>
        </p:nvSpPr>
        <p:spPr>
          <a:xfrm>
            <a:off x="1581232" y="2813260"/>
            <a:ext cx="1234440" cy="123444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rtlCol="0" anchor="ctr"/>
          <a:lstStyle/>
          <a:p>
            <a:pPr algn="ctr"/>
            <a:endParaRPr lang="de-DE" b="1" dirty="0" smtClean="0"/>
          </a:p>
        </p:txBody>
      </p:sp>
      <p:sp>
        <p:nvSpPr>
          <p:cNvPr id="39" name="Rechteck 28"/>
          <p:cNvSpPr>
            <a:spLocks noChangeAspect="1"/>
          </p:cNvSpPr>
          <p:nvPr/>
        </p:nvSpPr>
        <p:spPr>
          <a:xfrm>
            <a:off x="1323491" y="3110246"/>
            <a:ext cx="1721937" cy="544752"/>
          </a:xfrm>
          <a:prstGeom prst="rect">
            <a:avLst/>
          </a:prstGeom>
        </p:spPr>
        <p:txBody>
          <a:bodyPr wrap="square" lIns="91407" tIns="45704" rIns="91407" bIns="45704">
            <a:spAutoFit/>
          </a:bodyPr>
          <a:lstStyle/>
          <a:p>
            <a:pPr algn="ctr">
              <a:lnSpc>
                <a:spcPct val="80000"/>
              </a:lnSpc>
            </a:pPr>
            <a:r>
              <a:rPr lang="en-GB" b="1" dirty="0" smtClean="0"/>
              <a:t>Apparent</a:t>
            </a:r>
          </a:p>
          <a:p>
            <a:pPr algn="ctr">
              <a:lnSpc>
                <a:spcPct val="80000"/>
              </a:lnSpc>
            </a:pPr>
            <a:r>
              <a:rPr lang="en-GB" b="1" dirty="0" smtClean="0"/>
              <a:t>Certainty</a:t>
            </a:r>
            <a:endParaRPr lang="de-DE" b="1" dirty="0"/>
          </a:p>
        </p:txBody>
      </p:sp>
      <p:sp>
        <p:nvSpPr>
          <p:cNvPr id="40" name="Rechteck 29"/>
          <p:cNvSpPr>
            <a:spLocks noChangeAspect="1"/>
          </p:cNvSpPr>
          <p:nvPr/>
        </p:nvSpPr>
        <p:spPr>
          <a:xfrm>
            <a:off x="1277879" y="2541025"/>
            <a:ext cx="1850007" cy="1869564"/>
          </a:xfrm>
          <a:prstGeom prst="rect">
            <a:avLst/>
          </a:prstGeom>
        </p:spPr>
        <p:txBody>
          <a:bodyPr wrap="none" lIns="91407" tIns="45704" rIns="91407" bIns="45704">
            <a:prstTxWarp prst="textArchUp">
              <a:avLst>
                <a:gd name="adj" fmla="val 12045109"/>
              </a:avLst>
            </a:prstTxWarp>
            <a:spAutoFit/>
          </a:bodyPr>
          <a:lstStyle/>
          <a:p>
            <a:pPr algn="ctr"/>
            <a:r>
              <a:rPr lang="de-DE" sz="2400" b="1" dirty="0"/>
              <a:t>Learning Zone</a:t>
            </a:r>
          </a:p>
        </p:txBody>
      </p:sp>
      <p:sp>
        <p:nvSpPr>
          <p:cNvPr id="41" name="TextBox 40"/>
          <p:cNvSpPr txBox="1"/>
          <p:nvPr/>
        </p:nvSpPr>
        <p:spPr>
          <a:xfrm>
            <a:off x="4409462" y="2941834"/>
            <a:ext cx="4277338" cy="2763801"/>
          </a:xfrm>
          <a:prstGeom prst="rect">
            <a:avLst/>
          </a:prstGeom>
          <a:noFill/>
        </p:spPr>
        <p:txBody>
          <a:bodyPr wrap="square" lIns="91407" tIns="45704" rIns="91407" bIns="45704" rtlCol="0">
            <a:spAutoFit/>
          </a:bodyPr>
          <a:lstStyle/>
          <a:p>
            <a:pPr>
              <a:lnSpc>
                <a:spcPct val="80000"/>
              </a:lnSpc>
            </a:pPr>
            <a:r>
              <a:rPr lang="en-US" sz="2400" b="1"/>
              <a:t>The Learner should practice in a Learning Zone, beyond their current knowledge and skill thresholds, yet also periodically get a feeling of progress.</a:t>
            </a:r>
          </a:p>
          <a:p>
            <a:pPr>
              <a:lnSpc>
                <a:spcPct val="80000"/>
              </a:lnSpc>
            </a:pPr>
            <a:endParaRPr lang="en-US" sz="2400" b="1"/>
          </a:p>
          <a:p>
            <a:pPr>
              <a:lnSpc>
                <a:spcPct val="80000"/>
              </a:lnSpc>
            </a:pPr>
            <a:r>
              <a:rPr lang="en-US" sz="2400" b="1"/>
              <a:t>In other words, the Coach is responsible for the Learner's success.</a:t>
            </a:r>
          </a:p>
        </p:txBody>
      </p:sp>
      <p:cxnSp>
        <p:nvCxnSpPr>
          <p:cNvPr id="42" name="Straight Arrow Connector 41"/>
          <p:cNvCxnSpPr/>
          <p:nvPr/>
        </p:nvCxnSpPr>
        <p:spPr>
          <a:xfrm>
            <a:off x="2660249" y="3842446"/>
            <a:ext cx="1737360" cy="0"/>
          </a:xfrm>
          <a:prstGeom prst="straightConnector1">
            <a:avLst/>
          </a:prstGeom>
          <a:ln w="57150">
            <a:solidFill>
              <a:schemeClr val="tx1">
                <a:lumMod val="75000"/>
                <a:lumOff val="25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1254D1E6-34D6-5C4C-A7E3-AB2F6F87675C}" type="slidenum">
              <a:rPr lang="en-US"/>
              <a:pPr/>
              <a:t>58</a:t>
            </a:fld>
            <a:endParaRPr lang="en-US"/>
          </a:p>
        </p:txBody>
      </p:sp>
      <p:sp>
        <p:nvSpPr>
          <p:cNvPr id="13" name="TextBox 12"/>
          <p:cNvSpPr txBox="1"/>
          <p:nvPr/>
        </p:nvSpPr>
        <p:spPr>
          <a:xfrm>
            <a:off x="638481" y="818720"/>
            <a:ext cx="7827278" cy="819199"/>
          </a:xfrm>
          <a:prstGeom prst="rect">
            <a:avLst/>
          </a:prstGeom>
          <a:noFill/>
        </p:spPr>
        <p:txBody>
          <a:bodyPr wrap="square" lIns="91407" tIns="45704" rIns="91407" bIns="45704" rtlCol="0">
            <a:spAutoFit/>
          </a:bodyPr>
          <a:lstStyle/>
          <a:p>
            <a:pPr algn="ctr">
              <a:lnSpc>
                <a:spcPct val="90000"/>
              </a:lnSpc>
            </a:pPr>
            <a:r>
              <a:rPr lang="en-US" sz="2600" b="1">
                <a:latin typeface="Helvetica"/>
                <a:cs typeface="Helvetica"/>
              </a:rPr>
              <a:t>Learning new skills and habits requires</a:t>
            </a:r>
          </a:p>
          <a:p>
            <a:pPr algn="ctr">
              <a:lnSpc>
                <a:spcPct val="90000"/>
              </a:lnSpc>
            </a:pPr>
            <a:r>
              <a:rPr lang="en-US" sz="2600" b="1">
                <a:latin typeface="Helvetica"/>
                <a:cs typeface="Helvetica"/>
              </a:rPr>
              <a:t>an emotion of </a:t>
            </a:r>
            <a:r>
              <a:rPr lang="en-US" sz="2600" b="1" i="1">
                <a:latin typeface="Helvetica"/>
                <a:cs typeface="Helvetica"/>
              </a:rPr>
              <a:t>enthusiasm</a:t>
            </a:r>
            <a:r>
              <a:rPr lang="en-US" sz="2600" b="1">
                <a:latin typeface="Helvetica"/>
                <a:cs typeface="Helvetica"/>
              </a:rPr>
              <a:t> in the Learner</a:t>
            </a:r>
          </a:p>
        </p:txBody>
      </p:sp>
    </p:spTree>
    <p:extLst>
      <p:ext uri="{BB962C8B-B14F-4D97-AF65-F5344CB8AC3E}">
        <p14:creationId xmlns:p14="http://schemas.microsoft.com/office/powerpoint/2010/main" val="3118858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78845" y="2632712"/>
            <a:ext cx="7618171" cy="2221576"/>
            <a:chOff x="856723" y="3625914"/>
            <a:chExt cx="8379988" cy="2517786"/>
          </a:xfrm>
        </p:grpSpPr>
        <p:sp>
          <p:nvSpPr>
            <p:cNvPr id="12" name="Rectangle 11"/>
            <p:cNvSpPr/>
            <p:nvPr/>
          </p:nvSpPr>
          <p:spPr>
            <a:xfrm>
              <a:off x="856723" y="3625914"/>
              <a:ext cx="8375760" cy="2494250"/>
            </a:xfrm>
            <a:prstGeom prst="rect">
              <a:avLst/>
            </a:prstGeom>
            <a:solidFill>
              <a:srgbClr val="FFFFCC"/>
            </a:solid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pic>
          <p:nvPicPr>
            <p:cNvPr id="14" name="Picture 13" descr="Eye 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93562" y="4159285"/>
              <a:ext cx="976538" cy="1124152"/>
            </a:xfrm>
            <a:prstGeom prst="rect">
              <a:avLst/>
            </a:prstGeom>
          </p:spPr>
        </p:pic>
        <p:sp>
          <p:nvSpPr>
            <p:cNvPr id="15" name="Oval 14"/>
            <p:cNvSpPr/>
            <p:nvPr/>
          </p:nvSpPr>
          <p:spPr>
            <a:xfrm>
              <a:off x="7910668" y="4240402"/>
              <a:ext cx="1097280" cy="1097280"/>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rgbClr val="000000"/>
                  </a:solidFill>
                </a:ln>
              </a:endParaRPr>
            </a:p>
          </p:txBody>
        </p:sp>
        <p:sp>
          <p:nvSpPr>
            <p:cNvPr id="17" name="TextBox 16"/>
            <p:cNvSpPr txBox="1"/>
            <p:nvPr/>
          </p:nvSpPr>
          <p:spPr>
            <a:xfrm>
              <a:off x="7688930" y="4351942"/>
              <a:ext cx="1547781" cy="901053"/>
            </a:xfrm>
            <a:prstGeom prst="rect">
              <a:avLst/>
            </a:prstGeom>
            <a:noFill/>
          </p:spPr>
          <p:txBody>
            <a:bodyPr wrap="square" rtlCol="0">
              <a:spAutoFit/>
            </a:bodyPr>
            <a:lstStyle/>
            <a:p>
              <a:pPr algn="ctr">
                <a:lnSpc>
                  <a:spcPts val="1346"/>
                </a:lnSpc>
              </a:pPr>
              <a:r>
                <a:rPr lang="en-US" sz="1600" b="1"/>
                <a:t>Next</a:t>
              </a:r>
            </a:p>
            <a:p>
              <a:pPr algn="ctr">
                <a:lnSpc>
                  <a:spcPts val="1346"/>
                </a:lnSpc>
              </a:pPr>
              <a:r>
                <a:rPr lang="en-US" sz="1600" b="1"/>
                <a:t>Target</a:t>
              </a:r>
            </a:p>
            <a:p>
              <a:pPr algn="ctr">
                <a:lnSpc>
                  <a:spcPts val="1346"/>
                </a:lnSpc>
              </a:pPr>
              <a:r>
                <a:rPr lang="en-US" sz="1600" b="1"/>
                <a:t>Condition</a:t>
              </a:r>
            </a:p>
            <a:p>
              <a:pPr algn="ctr">
                <a:lnSpc>
                  <a:spcPts val="1346"/>
                </a:lnSpc>
              </a:pPr>
              <a:r>
                <a:rPr lang="en-US" sz="1600"/>
                <a:t>(date)</a:t>
              </a:r>
            </a:p>
          </p:txBody>
        </p:sp>
        <p:sp>
          <p:nvSpPr>
            <p:cNvPr id="18" name="TextBox 17"/>
            <p:cNvSpPr txBox="1"/>
            <p:nvPr/>
          </p:nvSpPr>
          <p:spPr>
            <a:xfrm>
              <a:off x="4047018" y="3689414"/>
              <a:ext cx="4360382" cy="453821"/>
            </a:xfrm>
            <a:prstGeom prst="rect">
              <a:avLst/>
            </a:prstGeom>
            <a:noFill/>
          </p:spPr>
          <p:txBody>
            <a:bodyPr wrap="square" rtlCol="0">
              <a:spAutoFit/>
            </a:bodyPr>
            <a:lstStyle/>
            <a:p>
              <a:pPr algn="ctr">
                <a:lnSpc>
                  <a:spcPts val="2331"/>
                </a:lnSpc>
              </a:pPr>
              <a:r>
                <a:rPr lang="en-US" sz="2300" b="1"/>
                <a:t>Uncertainty / Learning Zone</a:t>
              </a:r>
            </a:p>
          </p:txBody>
        </p:sp>
        <p:sp>
          <p:nvSpPr>
            <p:cNvPr id="19" name="TextBox 18"/>
            <p:cNvSpPr txBox="1"/>
            <p:nvPr/>
          </p:nvSpPr>
          <p:spPr>
            <a:xfrm>
              <a:off x="7676067" y="5358336"/>
              <a:ext cx="1547781" cy="785364"/>
            </a:xfrm>
            <a:prstGeom prst="rect">
              <a:avLst/>
            </a:prstGeom>
            <a:noFill/>
          </p:spPr>
          <p:txBody>
            <a:bodyPr wrap="square" rtlCol="0">
              <a:spAutoFit/>
            </a:bodyPr>
            <a:lstStyle/>
            <a:p>
              <a:pPr algn="ctr">
                <a:lnSpc>
                  <a:spcPts val="1526"/>
                </a:lnSpc>
              </a:pPr>
              <a:r>
                <a:rPr lang="en-US" b="1"/>
                <a:t>Where you</a:t>
              </a:r>
            </a:p>
            <a:p>
              <a:pPr algn="ctr">
                <a:lnSpc>
                  <a:spcPts val="1526"/>
                </a:lnSpc>
              </a:pPr>
              <a:r>
                <a:rPr lang="en-US" b="1"/>
                <a:t>want to be</a:t>
              </a:r>
            </a:p>
            <a:p>
              <a:pPr algn="ctr">
                <a:lnSpc>
                  <a:spcPts val="1526"/>
                </a:lnSpc>
              </a:pPr>
              <a:r>
                <a:rPr lang="en-US" b="1"/>
                <a:t>next</a:t>
              </a:r>
            </a:p>
          </p:txBody>
        </p:sp>
        <p:sp>
          <p:nvSpPr>
            <p:cNvPr id="20" name="TextBox 19"/>
            <p:cNvSpPr txBox="1"/>
            <p:nvPr/>
          </p:nvSpPr>
          <p:spPr>
            <a:xfrm>
              <a:off x="2904910" y="5344956"/>
              <a:ext cx="1547781" cy="785364"/>
            </a:xfrm>
            <a:prstGeom prst="rect">
              <a:avLst/>
            </a:prstGeom>
            <a:noFill/>
          </p:spPr>
          <p:txBody>
            <a:bodyPr wrap="square" rtlCol="0">
              <a:spAutoFit/>
            </a:bodyPr>
            <a:lstStyle/>
            <a:p>
              <a:pPr algn="ctr">
                <a:lnSpc>
                  <a:spcPts val="1526"/>
                </a:lnSpc>
              </a:pPr>
              <a:r>
                <a:rPr lang="en-US" b="1">
                  <a:solidFill>
                    <a:srgbClr val="000000"/>
                  </a:solidFill>
                </a:rPr>
                <a:t>Your Current</a:t>
              </a:r>
            </a:p>
            <a:p>
              <a:pPr algn="ctr">
                <a:lnSpc>
                  <a:spcPts val="1526"/>
                </a:lnSpc>
              </a:pPr>
              <a:r>
                <a:rPr lang="en-US" b="1">
                  <a:solidFill>
                    <a:srgbClr val="000000"/>
                  </a:solidFill>
                </a:rPr>
                <a:t>Knowledge</a:t>
              </a:r>
            </a:p>
            <a:p>
              <a:pPr algn="ctr">
                <a:lnSpc>
                  <a:spcPts val="1526"/>
                </a:lnSpc>
              </a:pPr>
              <a:r>
                <a:rPr lang="en-US" b="1">
                  <a:solidFill>
                    <a:srgbClr val="000000"/>
                  </a:solidFill>
                </a:rPr>
                <a:t>Threshold</a:t>
              </a:r>
            </a:p>
          </p:txBody>
        </p:sp>
        <p:sp>
          <p:nvSpPr>
            <p:cNvPr id="21" name="TextBox 20"/>
            <p:cNvSpPr txBox="1"/>
            <p:nvPr/>
          </p:nvSpPr>
          <p:spPr>
            <a:xfrm>
              <a:off x="914400" y="3905314"/>
              <a:ext cx="1356321" cy="347602"/>
            </a:xfrm>
            <a:prstGeom prst="rect">
              <a:avLst/>
            </a:prstGeom>
            <a:noFill/>
          </p:spPr>
          <p:txBody>
            <a:bodyPr wrap="square" rtlCol="0">
              <a:spAutoFit/>
            </a:bodyPr>
            <a:lstStyle/>
            <a:p>
              <a:pPr algn="ctr">
                <a:lnSpc>
                  <a:spcPts val="1526"/>
                </a:lnSpc>
              </a:pPr>
              <a:r>
                <a:rPr lang="en-US" sz="2000" b="1"/>
                <a:t>Condition</a:t>
              </a:r>
            </a:p>
          </p:txBody>
        </p:sp>
        <p:sp>
          <p:nvSpPr>
            <p:cNvPr id="22" name="TextBox 21"/>
            <p:cNvSpPr txBox="1"/>
            <p:nvPr/>
          </p:nvSpPr>
          <p:spPr>
            <a:xfrm>
              <a:off x="1016000" y="5268640"/>
              <a:ext cx="1172604" cy="347602"/>
            </a:xfrm>
            <a:prstGeom prst="rect">
              <a:avLst/>
            </a:prstGeom>
            <a:noFill/>
          </p:spPr>
          <p:txBody>
            <a:bodyPr wrap="square" rtlCol="0">
              <a:spAutoFit/>
            </a:bodyPr>
            <a:lstStyle/>
            <a:p>
              <a:pPr algn="ctr">
                <a:lnSpc>
                  <a:spcPts val="1526"/>
                </a:lnSpc>
              </a:pPr>
              <a:r>
                <a:rPr lang="en-US" sz="2000" b="1"/>
                <a:t>Now</a:t>
              </a:r>
            </a:p>
          </p:txBody>
        </p:sp>
        <p:cxnSp>
          <p:nvCxnSpPr>
            <p:cNvPr id="23" name="Straight Arrow Connector 22"/>
            <p:cNvCxnSpPr/>
            <p:nvPr/>
          </p:nvCxnSpPr>
          <p:spPr>
            <a:xfrm>
              <a:off x="1943100" y="4805210"/>
              <a:ext cx="1487932" cy="0"/>
            </a:xfrm>
            <a:prstGeom prst="straightConnector1">
              <a:avLst/>
            </a:prstGeom>
            <a:ln w="76200">
              <a:solidFill>
                <a:schemeClr val="tx1">
                  <a:lumMod val="65000"/>
                  <a:lumOff val="35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3538549" y="3767059"/>
              <a:ext cx="229103" cy="1534112"/>
              <a:chOff x="8199198" y="714150"/>
              <a:chExt cx="229103" cy="1534112"/>
            </a:xfrm>
          </p:grpSpPr>
          <p:cxnSp>
            <p:nvCxnSpPr>
              <p:cNvPr id="28" name="Straight Connector 27"/>
              <p:cNvCxnSpPr/>
              <p:nvPr/>
            </p:nvCxnSpPr>
            <p:spPr>
              <a:xfrm>
                <a:off x="8199198" y="71415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99198" y="88348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99198" y="104978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8199198" y="121580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99198" y="137879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199198" y="154177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99198" y="170807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8199198" y="187409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199198" y="204343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791389" y="4709673"/>
              <a:ext cx="474980" cy="732508"/>
            </a:xfrm>
            <a:prstGeom prst="rect">
              <a:avLst/>
            </a:prstGeom>
            <a:noFill/>
          </p:spPr>
          <p:txBody>
            <a:bodyPr wrap="square" rtlCol="0">
              <a:spAutoFit/>
            </a:bodyPr>
            <a:lstStyle/>
            <a:p>
              <a:r>
                <a:rPr lang="en-US" sz="3600" b="1">
                  <a:solidFill>
                    <a:schemeClr val="tx1">
                      <a:lumMod val="75000"/>
                      <a:lumOff val="25000"/>
                    </a:schemeClr>
                  </a:solidFill>
                </a:rPr>
                <a:t>?</a:t>
              </a:r>
              <a:endParaRPr lang="en-US" sz="2200" b="1">
                <a:solidFill>
                  <a:schemeClr val="tx1">
                    <a:lumMod val="75000"/>
                    <a:lumOff val="25000"/>
                  </a:schemeClr>
                </a:solidFill>
              </a:endParaRPr>
            </a:p>
          </p:txBody>
        </p:sp>
        <p:sp>
          <p:nvSpPr>
            <p:cNvPr id="26" name="TextBox 25"/>
            <p:cNvSpPr txBox="1"/>
            <p:nvPr/>
          </p:nvSpPr>
          <p:spPr>
            <a:xfrm>
              <a:off x="5769289" y="4077756"/>
              <a:ext cx="474980" cy="732508"/>
            </a:xfrm>
            <a:prstGeom prst="rect">
              <a:avLst/>
            </a:prstGeom>
            <a:noFill/>
          </p:spPr>
          <p:txBody>
            <a:bodyPr wrap="square" rtlCol="0">
              <a:spAutoFit/>
            </a:bodyPr>
            <a:lstStyle/>
            <a:p>
              <a:r>
                <a:rPr lang="en-US" sz="3600" b="1">
                  <a:solidFill>
                    <a:schemeClr val="tx1">
                      <a:lumMod val="75000"/>
                      <a:lumOff val="25000"/>
                    </a:schemeClr>
                  </a:solidFill>
                </a:rPr>
                <a:t>?</a:t>
              </a:r>
              <a:endParaRPr lang="en-US" sz="2200" b="1">
                <a:solidFill>
                  <a:schemeClr val="tx1">
                    <a:lumMod val="75000"/>
                    <a:lumOff val="25000"/>
                  </a:schemeClr>
                </a:solidFill>
              </a:endParaRPr>
            </a:p>
          </p:txBody>
        </p:sp>
        <p:sp>
          <p:nvSpPr>
            <p:cNvPr id="27" name="TextBox 26"/>
            <p:cNvSpPr txBox="1"/>
            <p:nvPr/>
          </p:nvSpPr>
          <p:spPr>
            <a:xfrm>
              <a:off x="6848789" y="4388453"/>
              <a:ext cx="474980" cy="732508"/>
            </a:xfrm>
            <a:prstGeom prst="rect">
              <a:avLst/>
            </a:prstGeom>
            <a:noFill/>
          </p:spPr>
          <p:txBody>
            <a:bodyPr wrap="square" rtlCol="0">
              <a:spAutoFit/>
            </a:bodyPr>
            <a:lstStyle/>
            <a:p>
              <a:r>
                <a:rPr lang="en-US" sz="3600" b="1">
                  <a:solidFill>
                    <a:schemeClr val="tx1">
                      <a:lumMod val="75000"/>
                      <a:lumOff val="25000"/>
                    </a:schemeClr>
                  </a:solidFill>
                </a:rPr>
                <a:t>?</a:t>
              </a:r>
              <a:endParaRPr lang="en-US" sz="2200" b="1">
                <a:solidFill>
                  <a:schemeClr val="tx1">
                    <a:lumMod val="75000"/>
                    <a:lumOff val="25000"/>
                  </a:schemeClr>
                </a:solidFill>
              </a:endParaRPr>
            </a:p>
          </p:txBody>
        </p:sp>
      </p:grpSp>
      <p:pic>
        <p:nvPicPr>
          <p:cNvPr id="2" name="Picture 1" descr="Pointing up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93544" y="4862301"/>
            <a:ext cx="2216455" cy="1670819"/>
          </a:xfrm>
          <a:prstGeom prst="rect">
            <a:avLst/>
          </a:prstGeom>
        </p:spPr>
      </p:pic>
      <p:sp>
        <p:nvSpPr>
          <p:cNvPr id="13" name="TextBox 12"/>
          <p:cNvSpPr txBox="1"/>
          <p:nvPr/>
        </p:nvSpPr>
        <p:spPr>
          <a:xfrm>
            <a:off x="854371" y="197623"/>
            <a:ext cx="7389461" cy="944285"/>
          </a:xfrm>
          <a:prstGeom prst="rect">
            <a:avLst/>
          </a:prstGeom>
          <a:noFill/>
        </p:spPr>
        <p:txBody>
          <a:bodyPr wrap="square" lIns="91354" tIns="45678" rIns="91354" bIns="45678" rtlCol="0">
            <a:spAutoFit/>
          </a:bodyPr>
          <a:lstStyle/>
          <a:p>
            <a:pPr algn="ctr">
              <a:lnSpc>
                <a:spcPts val="3231"/>
              </a:lnSpc>
            </a:pPr>
            <a:r>
              <a:rPr lang="en-US" sz="3600" b="1"/>
              <a:t>WHAT SHOULD YOU DO AT THE</a:t>
            </a:r>
          </a:p>
          <a:p>
            <a:pPr algn="ctr">
              <a:lnSpc>
                <a:spcPts val="3231"/>
              </a:lnSpc>
            </a:pPr>
            <a:r>
              <a:rPr lang="en-US" sz="3600" b="1"/>
              <a:t>THRESHOLD OF KNOWLEDGE?</a:t>
            </a:r>
          </a:p>
        </p:txBody>
      </p:sp>
      <p:sp>
        <p:nvSpPr>
          <p:cNvPr id="39" name="TextBox 38"/>
          <p:cNvSpPr txBox="1"/>
          <p:nvPr/>
        </p:nvSpPr>
        <p:spPr>
          <a:xfrm>
            <a:off x="738909" y="1161518"/>
            <a:ext cx="7931727" cy="1345741"/>
          </a:xfrm>
          <a:prstGeom prst="rect">
            <a:avLst/>
          </a:prstGeom>
          <a:noFill/>
        </p:spPr>
        <p:txBody>
          <a:bodyPr wrap="square" lIns="91354" tIns="45678" rIns="91354" bIns="45678" rtlCol="0">
            <a:spAutoFit/>
          </a:bodyPr>
          <a:lstStyle/>
          <a:p>
            <a:pPr>
              <a:lnSpc>
                <a:spcPts val="2154"/>
              </a:lnSpc>
              <a:tabLst>
                <a:tab pos="364404" algn="l"/>
              </a:tabLst>
            </a:pPr>
            <a:r>
              <a:rPr lang="en-US" sz="2300" b="1"/>
              <a:t>1)	</a:t>
            </a:r>
            <a:r>
              <a:rPr lang="en-US" sz="2300" b="1">
                <a:solidFill>
                  <a:srgbClr val="FF0000"/>
                </a:solidFill>
              </a:rPr>
              <a:t>Acknowledge it.</a:t>
            </a:r>
            <a:r>
              <a:rPr lang="en-US" sz="2300" b="1"/>
              <a:t>  </a:t>
            </a:r>
            <a:r>
              <a:rPr lang="en-US" sz="2200"/>
              <a:t>(Difficult to do, until you get into the habit.)</a:t>
            </a:r>
          </a:p>
          <a:p>
            <a:pPr>
              <a:lnSpc>
                <a:spcPts val="2154"/>
              </a:lnSpc>
              <a:tabLst>
                <a:tab pos="364404" algn="l"/>
              </a:tabLst>
            </a:pPr>
            <a:r>
              <a:rPr lang="en-US" sz="2200"/>
              <a:t>	Key realization:  There's </a:t>
            </a:r>
            <a:r>
              <a:rPr lang="en-US" sz="2200" i="1"/>
              <a:t>always</a:t>
            </a:r>
            <a:r>
              <a:rPr lang="en-US" sz="2200"/>
              <a:t> a threshold of knowledge.</a:t>
            </a:r>
          </a:p>
          <a:p>
            <a:pPr>
              <a:lnSpc>
                <a:spcPts val="1077"/>
              </a:lnSpc>
              <a:tabLst>
                <a:tab pos="364404" algn="l"/>
              </a:tabLst>
            </a:pPr>
            <a:endParaRPr lang="en-US" sz="2300" b="1"/>
          </a:p>
          <a:p>
            <a:pPr>
              <a:lnSpc>
                <a:spcPts val="2154"/>
              </a:lnSpc>
              <a:tabLst>
                <a:tab pos="364404" algn="l"/>
              </a:tabLst>
            </a:pPr>
            <a:r>
              <a:rPr lang="en-US" sz="2300" b="1"/>
              <a:t>2)	</a:t>
            </a:r>
            <a:r>
              <a:rPr lang="en-US" sz="2300" b="1">
                <a:solidFill>
                  <a:srgbClr val="FF0000"/>
                </a:solidFill>
              </a:rPr>
              <a:t>Stop and see further by conducting an experiment.</a:t>
            </a:r>
            <a:r>
              <a:rPr lang="en-US" sz="2300" b="1"/>
              <a:t>  </a:t>
            </a:r>
            <a:r>
              <a:rPr lang="en-US" sz="2200"/>
              <a:t>Don't 	deliberate over answers.  Deliberate over the next experiment.</a:t>
            </a:r>
          </a:p>
        </p:txBody>
      </p:sp>
      <p:sp>
        <p:nvSpPr>
          <p:cNvPr id="3" name="Footer Placeholder 2"/>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59</a:t>
            </a:fld>
            <a:endParaRPr lang="en-US"/>
          </a:p>
        </p:txBody>
      </p:sp>
      <p:sp>
        <p:nvSpPr>
          <p:cNvPr id="37" name="TextBox 36"/>
          <p:cNvSpPr txBox="1"/>
          <p:nvPr/>
        </p:nvSpPr>
        <p:spPr>
          <a:xfrm>
            <a:off x="3809999" y="5013619"/>
            <a:ext cx="5321301" cy="1630180"/>
          </a:xfrm>
          <a:prstGeom prst="rect">
            <a:avLst/>
          </a:prstGeom>
          <a:noFill/>
        </p:spPr>
        <p:txBody>
          <a:bodyPr wrap="square" lIns="91429" tIns="45715" rIns="91429" bIns="45715" rtlCol="0">
            <a:spAutoFit/>
          </a:bodyPr>
          <a:lstStyle/>
          <a:p>
            <a:pPr>
              <a:lnSpc>
                <a:spcPct val="80000"/>
              </a:lnSpc>
            </a:pPr>
            <a:r>
              <a:rPr lang="en-US" sz="2200" b="1"/>
              <a:t>There's a knowledge threshold</a:t>
            </a:r>
          </a:p>
          <a:p>
            <a:pPr>
              <a:lnSpc>
                <a:spcPct val="80000"/>
              </a:lnSpc>
            </a:pPr>
            <a:r>
              <a:rPr lang="en-US" sz="2200" b="1"/>
              <a:t>in every coaching cycle.</a:t>
            </a:r>
          </a:p>
          <a:p>
            <a:pPr>
              <a:lnSpc>
                <a:spcPct val="80000"/>
              </a:lnSpc>
            </a:pPr>
            <a:endParaRPr lang="en-US" sz="1200" b="1"/>
          </a:p>
          <a:p>
            <a:pPr>
              <a:lnSpc>
                <a:spcPct val="80000"/>
              </a:lnSpc>
            </a:pPr>
            <a:r>
              <a:rPr lang="en-US" sz="2200" b="1"/>
              <a:t>When you hit a knowledge threshold, have the Learner plan the next experiment there.  Ask... </a:t>
            </a:r>
            <a:r>
              <a:rPr lang="en-US" sz="2200" b="1" i="1"/>
              <a:t>"How can we find that out?"</a:t>
            </a:r>
          </a:p>
        </p:txBody>
      </p:sp>
      <p:sp>
        <p:nvSpPr>
          <p:cNvPr id="38" name="Oval Callout 37"/>
          <p:cNvSpPr/>
          <p:nvPr/>
        </p:nvSpPr>
        <p:spPr>
          <a:xfrm>
            <a:off x="256308" y="4610100"/>
            <a:ext cx="1562107" cy="1143000"/>
          </a:xfrm>
          <a:prstGeom prst="wedgeEllipseCallout">
            <a:avLst>
              <a:gd name="adj1" fmla="val 69661"/>
              <a:gd name="adj2" fmla="val 28459"/>
            </a:avLst>
          </a:prstGeom>
          <a:solidFill>
            <a:schemeClr val="bg1"/>
          </a:solidFill>
          <a:ln w="19050">
            <a:solidFill>
              <a:schemeClr val="tx1"/>
            </a:solidFill>
          </a:ln>
          <a:effectLst>
            <a:outerShdw blurRad="40000" dist="23000" dir="378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28788" y="4753784"/>
            <a:ext cx="1194591" cy="796115"/>
          </a:xfrm>
          <a:prstGeom prst="rect">
            <a:avLst/>
          </a:prstGeom>
          <a:noFill/>
        </p:spPr>
        <p:txBody>
          <a:bodyPr wrap="square" rtlCol="0">
            <a:spAutoFit/>
          </a:bodyPr>
          <a:lstStyle/>
          <a:p>
            <a:pPr>
              <a:lnSpc>
                <a:spcPct val="80000"/>
              </a:lnSpc>
            </a:pPr>
            <a:r>
              <a:rPr lang="en-US" sz="2800" b="1"/>
              <a:t>Hey Coach</a:t>
            </a:r>
          </a:p>
        </p:txBody>
      </p:sp>
    </p:spTree>
    <p:extLst>
      <p:ext uri="{BB962C8B-B14F-4D97-AF65-F5344CB8AC3E}">
        <p14:creationId xmlns:p14="http://schemas.microsoft.com/office/powerpoint/2010/main" val="2052152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422142" y="838200"/>
            <a:ext cx="6543530" cy="800966"/>
          </a:xfrm>
          <a:prstGeom prst="rect">
            <a:avLst/>
          </a:prstGeom>
          <a:noFill/>
        </p:spPr>
        <p:txBody>
          <a:bodyPr wrap="square" lIns="81994" tIns="40995" rIns="81994" bIns="40995" rtlCol="0">
            <a:spAutoFit/>
          </a:bodyPr>
          <a:lstStyle/>
          <a:p>
            <a:pPr algn="ctr">
              <a:lnSpc>
                <a:spcPct val="120000"/>
              </a:lnSpc>
            </a:pPr>
            <a:r>
              <a:rPr lang="en-US" sz="4000" b="1">
                <a:cs typeface="Helvetica"/>
              </a:rPr>
              <a:t>Here are the slides </a:t>
            </a:r>
            <a:r>
              <a:rPr lang="en-US" sz="4000" b="1">
                <a:cs typeface="Helvetica"/>
                <a:sym typeface="Wingdings"/>
              </a:rPr>
              <a:t></a:t>
            </a:r>
            <a:endParaRPr lang="en-US" sz="2000" b="1">
              <a:cs typeface="Helvetica"/>
            </a:endParaRPr>
          </a:p>
        </p:txBody>
      </p:sp>
      <p:sp>
        <p:nvSpPr>
          <p:cNvPr id="6" name="TextBox 5"/>
          <p:cNvSpPr txBox="1"/>
          <p:nvPr/>
        </p:nvSpPr>
        <p:spPr>
          <a:xfrm>
            <a:off x="3378461" y="2594474"/>
            <a:ext cx="5219313" cy="1430103"/>
          </a:xfrm>
          <a:prstGeom prst="rect">
            <a:avLst/>
          </a:prstGeom>
          <a:noFill/>
        </p:spPr>
        <p:txBody>
          <a:bodyPr wrap="square" lIns="91407" tIns="45704" rIns="91407" bIns="45704" rtlCol="0">
            <a:spAutoFit/>
          </a:bodyPr>
          <a:lstStyle/>
          <a:p>
            <a:pPr>
              <a:lnSpc>
                <a:spcPct val="90000"/>
              </a:lnSpc>
            </a:pPr>
            <a:r>
              <a:rPr lang="en-US" sz="3200"/>
              <a:t>Remember... it’s about you and your story!  Use these slides as some building blocks.</a:t>
            </a:r>
          </a:p>
        </p:txBody>
      </p:sp>
      <p:pic>
        <p:nvPicPr>
          <p:cNvPr id="4" name="Picture 3" descr="presentation-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38" y="2229270"/>
            <a:ext cx="2799933" cy="2799933"/>
          </a:xfrm>
          <a:prstGeom prst="rect">
            <a:avLst/>
          </a:prstGeom>
        </p:spPr>
      </p:pic>
      <p:sp>
        <p:nvSpPr>
          <p:cNvPr id="9"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6</a:t>
            </a:fld>
            <a:endParaRPr lang="en-US"/>
          </a:p>
        </p:txBody>
      </p:sp>
      <p:sp>
        <p:nvSpPr>
          <p:cNvPr id="7" name="Rectangle 6"/>
          <p:cNvSpPr/>
          <p:nvPr/>
        </p:nvSpPr>
        <p:spPr>
          <a:xfrm>
            <a:off x="40639" y="40640"/>
            <a:ext cx="9103361" cy="6817360"/>
          </a:xfrm>
          <a:prstGeom prst="rect">
            <a:avLst/>
          </a:prstGeom>
          <a:noFill/>
          <a:ln w="63500">
            <a:solidFill>
              <a:schemeClr val="tx1">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103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0343" y="2518483"/>
            <a:ext cx="7517716" cy="1918232"/>
            <a:chOff x="750343" y="2518483"/>
            <a:chExt cx="7517716" cy="1918232"/>
          </a:xfrm>
        </p:grpSpPr>
        <p:sp>
          <p:nvSpPr>
            <p:cNvPr id="28" name="Oval 27"/>
            <p:cNvSpPr/>
            <p:nvPr/>
          </p:nvSpPr>
          <p:spPr>
            <a:xfrm>
              <a:off x="2021623" y="2532222"/>
              <a:ext cx="6165272" cy="1904493"/>
            </a:xfrm>
            <a:prstGeom prst="ellipse">
              <a:avLst/>
            </a:pr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8" tIns="45693" rIns="91388" bIns="45693" rtlCol="0" anchor="ctr"/>
            <a:lstStyle/>
            <a:p>
              <a:pPr algn="ctr"/>
              <a:endParaRPr lang="en-US"/>
            </a:p>
          </p:txBody>
        </p:sp>
        <p:sp>
          <p:nvSpPr>
            <p:cNvPr id="31" name="Oval 30"/>
            <p:cNvSpPr>
              <a:spLocks noChangeAspect="1"/>
            </p:cNvSpPr>
            <p:nvPr/>
          </p:nvSpPr>
          <p:spPr>
            <a:xfrm>
              <a:off x="7078532" y="2934925"/>
              <a:ext cx="1122218" cy="1089212"/>
            </a:xfrm>
            <a:prstGeom prst="ellipse">
              <a:avLst/>
            </a:prstGeom>
            <a:solidFill>
              <a:srgbClr val="FFFF00"/>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91388" tIns="45693" rIns="91388" bIns="45693" rtlCol="0" anchor="ctr"/>
            <a:lstStyle/>
            <a:p>
              <a:pPr algn="ctr"/>
              <a:endParaRPr lang="en-US"/>
            </a:p>
          </p:txBody>
        </p:sp>
        <p:sp>
          <p:nvSpPr>
            <p:cNvPr id="32" name="TextBox 31"/>
            <p:cNvSpPr txBox="1"/>
            <p:nvPr/>
          </p:nvSpPr>
          <p:spPr>
            <a:xfrm>
              <a:off x="7021150" y="3035940"/>
              <a:ext cx="1246909" cy="888394"/>
            </a:xfrm>
            <a:prstGeom prst="rect">
              <a:avLst/>
            </a:prstGeom>
            <a:noFill/>
          </p:spPr>
          <p:txBody>
            <a:bodyPr wrap="square" lIns="91388" tIns="45693" rIns="91388" bIns="45693" rtlCol="0">
              <a:spAutoFit/>
            </a:bodyPr>
            <a:lstStyle/>
            <a:p>
              <a:pPr algn="ctr">
                <a:lnSpc>
                  <a:spcPct val="80000"/>
                </a:lnSpc>
              </a:pPr>
              <a:r>
                <a:rPr lang="en-US" sz="1600" b="1" dirty="0">
                  <a:latin typeface="Tahoma" pitchFamily="34" charset="0"/>
                  <a:cs typeface="Tahoma" pitchFamily="34" charset="0"/>
                </a:rPr>
                <a:t>Next</a:t>
              </a:r>
            </a:p>
            <a:p>
              <a:pPr algn="ctr">
                <a:lnSpc>
                  <a:spcPct val="80000"/>
                </a:lnSpc>
              </a:pPr>
              <a:r>
                <a:rPr lang="en-US" sz="1600" b="1" dirty="0">
                  <a:latin typeface="Tahoma" pitchFamily="34" charset="0"/>
                  <a:cs typeface="Tahoma" pitchFamily="34" charset="0"/>
                </a:rPr>
                <a:t>Target Condition</a:t>
              </a:r>
            </a:p>
            <a:p>
              <a:pPr algn="ctr">
                <a:lnSpc>
                  <a:spcPct val="80000"/>
                </a:lnSpc>
              </a:pPr>
              <a:r>
                <a:rPr lang="en-US" sz="1600" dirty="0">
                  <a:latin typeface="Tahoma" pitchFamily="34" charset="0"/>
                  <a:cs typeface="Tahoma" pitchFamily="34" charset="0"/>
                </a:rPr>
                <a:t>(date)</a:t>
              </a:r>
            </a:p>
          </p:txBody>
        </p:sp>
        <p:sp>
          <p:nvSpPr>
            <p:cNvPr id="33" name="Flowchart: Connector 12"/>
            <p:cNvSpPr/>
            <p:nvPr/>
          </p:nvSpPr>
          <p:spPr>
            <a:xfrm>
              <a:off x="2229437" y="3484465"/>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1716161" y="3450125"/>
              <a:ext cx="525303" cy="730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lowchart: Connector 15"/>
            <p:cNvSpPr/>
            <p:nvPr/>
          </p:nvSpPr>
          <p:spPr>
            <a:xfrm>
              <a:off x="2753138" y="3224911"/>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16"/>
            <p:cNvSpPr/>
            <p:nvPr/>
          </p:nvSpPr>
          <p:spPr>
            <a:xfrm>
              <a:off x="3268527" y="3618935"/>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17"/>
            <p:cNvSpPr/>
            <p:nvPr/>
          </p:nvSpPr>
          <p:spPr>
            <a:xfrm>
              <a:off x="3891982" y="3324333"/>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18"/>
            <p:cNvSpPr/>
            <p:nvPr/>
          </p:nvSpPr>
          <p:spPr>
            <a:xfrm>
              <a:off x="3476346" y="2997009"/>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19"/>
            <p:cNvSpPr/>
            <p:nvPr/>
          </p:nvSpPr>
          <p:spPr>
            <a:xfrm>
              <a:off x="4996189" y="3410009"/>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20"/>
            <p:cNvSpPr/>
            <p:nvPr/>
          </p:nvSpPr>
          <p:spPr>
            <a:xfrm>
              <a:off x="4500196" y="3753406"/>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21"/>
            <p:cNvSpPr/>
            <p:nvPr/>
          </p:nvSpPr>
          <p:spPr>
            <a:xfrm>
              <a:off x="4446164" y="3124058"/>
              <a:ext cx="108065" cy="1008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endCxn id="39" idx="3"/>
            </p:cNvCxnSpPr>
            <p:nvPr/>
          </p:nvCxnSpPr>
          <p:spPr>
            <a:xfrm flipV="1">
              <a:off x="4554229" y="3496092"/>
              <a:ext cx="457785" cy="3077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8" idx="5"/>
            </p:cNvCxnSpPr>
            <p:nvPr/>
          </p:nvCxnSpPr>
          <p:spPr>
            <a:xfrm>
              <a:off x="3568586" y="3083092"/>
              <a:ext cx="377429" cy="2881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7" idx="3"/>
            </p:cNvCxnSpPr>
            <p:nvPr/>
          </p:nvCxnSpPr>
          <p:spPr>
            <a:xfrm flipV="1">
              <a:off x="3322560" y="3410417"/>
              <a:ext cx="585247" cy="2575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36" idx="1"/>
            </p:cNvCxnSpPr>
            <p:nvPr/>
          </p:nvCxnSpPr>
          <p:spPr>
            <a:xfrm>
              <a:off x="2805727" y="3293576"/>
              <a:ext cx="478626" cy="3401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35" idx="3"/>
            </p:cNvCxnSpPr>
            <p:nvPr/>
          </p:nvCxnSpPr>
          <p:spPr>
            <a:xfrm flipV="1">
              <a:off x="2283469" y="3310994"/>
              <a:ext cx="485495" cy="2121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endCxn id="40" idx="4"/>
            </p:cNvCxnSpPr>
            <p:nvPr/>
          </p:nvCxnSpPr>
          <p:spPr>
            <a:xfrm>
              <a:off x="4500196" y="3177159"/>
              <a:ext cx="54033" cy="6771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1" idx="6"/>
            </p:cNvCxnSpPr>
            <p:nvPr/>
          </p:nvCxnSpPr>
          <p:spPr>
            <a:xfrm>
              <a:off x="3487891" y="3027444"/>
              <a:ext cx="1066338" cy="14704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p:cNvSpPr>
              <a:spLocks noChangeAspect="1"/>
            </p:cNvSpPr>
            <p:nvPr/>
          </p:nvSpPr>
          <p:spPr>
            <a:xfrm>
              <a:off x="807605" y="2946247"/>
              <a:ext cx="1122218" cy="1089212"/>
            </a:xfrm>
            <a:prstGeom prst="ellipse">
              <a:avLst/>
            </a:prstGeom>
            <a:solidFill>
              <a:srgbClr val="92D050"/>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91388" tIns="45693" rIns="91388" bIns="45693" rtlCol="0" anchor="ctr"/>
            <a:lstStyle/>
            <a:p>
              <a:pPr algn="ctr"/>
              <a:endParaRPr lang="en-US"/>
            </a:p>
          </p:txBody>
        </p:sp>
        <p:sp>
          <p:nvSpPr>
            <p:cNvPr id="30" name="TextBox 29"/>
            <p:cNvSpPr txBox="1"/>
            <p:nvPr/>
          </p:nvSpPr>
          <p:spPr>
            <a:xfrm>
              <a:off x="750343" y="3158987"/>
              <a:ext cx="1246909" cy="584721"/>
            </a:xfrm>
            <a:prstGeom prst="rect">
              <a:avLst/>
            </a:prstGeom>
            <a:noFill/>
          </p:spPr>
          <p:txBody>
            <a:bodyPr wrap="square" lIns="91388" tIns="45693" rIns="91388" bIns="45693" rtlCol="0">
              <a:spAutoFit/>
            </a:bodyPr>
            <a:lstStyle/>
            <a:p>
              <a:pPr algn="ctr"/>
              <a:r>
                <a:rPr lang="en-US" sz="1600" b="1" dirty="0">
                  <a:latin typeface="Tahoma" pitchFamily="34" charset="0"/>
                  <a:cs typeface="Tahoma" pitchFamily="34" charset="0"/>
                </a:rPr>
                <a:t>Current Condition</a:t>
              </a:r>
            </a:p>
          </p:txBody>
        </p:sp>
        <p:sp>
          <p:nvSpPr>
            <p:cNvPr id="8" name="TextBox 7"/>
            <p:cNvSpPr txBox="1"/>
            <p:nvPr/>
          </p:nvSpPr>
          <p:spPr>
            <a:xfrm>
              <a:off x="3607735" y="2518483"/>
              <a:ext cx="2798737" cy="477054"/>
            </a:xfrm>
            <a:prstGeom prst="rect">
              <a:avLst/>
            </a:prstGeom>
            <a:noFill/>
          </p:spPr>
          <p:txBody>
            <a:bodyPr wrap="square" rtlCol="0">
              <a:spAutoFit/>
            </a:bodyPr>
            <a:lstStyle/>
            <a:p>
              <a:pPr algn="ctr"/>
              <a:r>
                <a:rPr lang="en-US" sz="2500" b="1" i="1">
                  <a:solidFill>
                    <a:schemeClr val="tx1">
                      <a:lumMod val="65000"/>
                      <a:lumOff val="35000"/>
                    </a:schemeClr>
                  </a:solidFill>
                </a:rPr>
                <a:t>The Grey Zone</a:t>
              </a:r>
            </a:p>
          </p:txBody>
        </p:sp>
      </p:grpSp>
      <p:sp>
        <p:nvSpPr>
          <p:cNvPr id="26" name="TextBox 25"/>
          <p:cNvSpPr txBox="1"/>
          <p:nvPr/>
        </p:nvSpPr>
        <p:spPr>
          <a:xfrm>
            <a:off x="207825" y="536068"/>
            <a:ext cx="8751455" cy="1538700"/>
          </a:xfrm>
          <a:prstGeom prst="rect">
            <a:avLst/>
          </a:prstGeom>
          <a:noFill/>
        </p:spPr>
        <p:txBody>
          <a:bodyPr wrap="square" lIns="91354" tIns="45678" rIns="91354" bIns="45678" rtlCol="0">
            <a:spAutoFit/>
          </a:bodyPr>
          <a:lstStyle/>
          <a:p>
            <a:pPr algn="ctr">
              <a:lnSpc>
                <a:spcPts val="3407"/>
              </a:lnSpc>
            </a:pPr>
            <a:r>
              <a:rPr lang="en-US" sz="3600" b="1"/>
              <a:t>The Scientific Approach</a:t>
            </a:r>
          </a:p>
          <a:p>
            <a:pPr algn="ctr">
              <a:lnSpc>
                <a:spcPts val="897"/>
              </a:lnSpc>
            </a:pPr>
            <a:endParaRPr lang="en-US" sz="3600" b="1"/>
          </a:p>
          <a:p>
            <a:pPr algn="ctr">
              <a:lnSpc>
                <a:spcPts val="3407"/>
              </a:lnSpc>
            </a:pPr>
            <a:r>
              <a:rPr lang="en-US" sz="3600" b="1"/>
              <a:t>SMALL, RAPID EXPERIMENTS</a:t>
            </a:r>
          </a:p>
          <a:p>
            <a:pPr algn="ctr">
              <a:lnSpc>
                <a:spcPts val="3407"/>
              </a:lnSpc>
            </a:pPr>
            <a:r>
              <a:rPr lang="en-US" sz="3600" b="1"/>
              <a:t>ADVANCE OUR KNOWLEDGE QUICKLY</a:t>
            </a:r>
          </a:p>
        </p:txBody>
      </p:sp>
      <p:sp>
        <p:nvSpPr>
          <p:cNvPr id="27" name="Footer Placeholder 2"/>
          <p:cNvSpPr>
            <a:spLocks noGrp="1"/>
          </p:cNvSpPr>
          <p:nvPr>
            <p:ph type="ftr" sz="quarter" idx="11"/>
          </p:nvPr>
        </p:nvSpPr>
        <p:spPr>
          <a:xfrm>
            <a:off x="129960" y="6416675"/>
            <a:ext cx="2895600" cy="365125"/>
          </a:xfrm>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60</a:t>
            </a:fld>
            <a:endParaRPr lang="en-US"/>
          </a:p>
        </p:txBody>
      </p:sp>
    </p:spTree>
    <p:extLst>
      <p:ext uri="{BB962C8B-B14F-4D97-AF65-F5344CB8AC3E}">
        <p14:creationId xmlns:p14="http://schemas.microsoft.com/office/powerpoint/2010/main" val="13079981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78839" y="2529483"/>
            <a:ext cx="7614327" cy="2200809"/>
          </a:xfrm>
          <a:prstGeom prst="rect">
            <a:avLst/>
          </a:prstGeom>
          <a:solidFill>
            <a:srgbClr val="FFFFCC"/>
          </a:solidFill>
          <a:ln w="34925">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a:solidFill>
                  <a:srgbClr val="000000"/>
                </a:solidFill>
              </a:ln>
            </a:endParaRPr>
          </a:p>
        </p:txBody>
      </p:sp>
      <p:pic>
        <p:nvPicPr>
          <p:cNvPr id="11" name="Picture 10" descr="Eye 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4147" y="2884655"/>
            <a:ext cx="887762" cy="991899"/>
          </a:xfrm>
          <a:prstGeom prst="rect">
            <a:avLst/>
          </a:prstGeom>
        </p:spPr>
      </p:pic>
      <p:sp>
        <p:nvSpPr>
          <p:cNvPr id="12" name="Oval 11"/>
          <p:cNvSpPr/>
          <p:nvPr/>
        </p:nvSpPr>
        <p:spPr>
          <a:xfrm>
            <a:off x="7191517" y="2956226"/>
            <a:ext cx="997527" cy="968188"/>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81994" tIns="40995" rIns="81994" bIns="40995" rtlCol="0" anchor="ctr"/>
          <a:lstStyle/>
          <a:p>
            <a:pPr algn="ctr"/>
            <a:endParaRPr lang="en-US">
              <a:ln w="38100" cmpd="sng">
                <a:solidFill>
                  <a:srgbClr val="000000"/>
                </a:solidFill>
              </a:ln>
            </a:endParaRPr>
          </a:p>
        </p:txBody>
      </p:sp>
      <p:sp>
        <p:nvSpPr>
          <p:cNvPr id="15" name="TextBox 14"/>
          <p:cNvSpPr txBox="1"/>
          <p:nvPr/>
        </p:nvSpPr>
        <p:spPr>
          <a:xfrm>
            <a:off x="6989938" y="3041818"/>
            <a:ext cx="1407074" cy="785535"/>
          </a:xfrm>
          <a:prstGeom prst="rect">
            <a:avLst/>
          </a:prstGeom>
          <a:noFill/>
        </p:spPr>
        <p:txBody>
          <a:bodyPr wrap="square" lIns="81994" tIns="40995" rIns="81994" bIns="40995" rtlCol="0">
            <a:spAutoFit/>
          </a:bodyPr>
          <a:lstStyle/>
          <a:p>
            <a:pPr algn="ctr">
              <a:lnSpc>
                <a:spcPts val="1346"/>
              </a:lnSpc>
            </a:pPr>
            <a:r>
              <a:rPr lang="en-US" sz="1600" b="1"/>
              <a:t>Next</a:t>
            </a:r>
          </a:p>
          <a:p>
            <a:pPr algn="ctr">
              <a:lnSpc>
                <a:spcPts val="1346"/>
              </a:lnSpc>
            </a:pPr>
            <a:r>
              <a:rPr lang="en-US" sz="1600" b="1"/>
              <a:t>Target</a:t>
            </a:r>
          </a:p>
          <a:p>
            <a:pPr algn="ctr">
              <a:lnSpc>
                <a:spcPts val="1346"/>
              </a:lnSpc>
            </a:pPr>
            <a:r>
              <a:rPr lang="en-US" sz="1600" b="1"/>
              <a:t>Condition</a:t>
            </a:r>
          </a:p>
          <a:p>
            <a:pPr algn="ctr">
              <a:lnSpc>
                <a:spcPts val="1346"/>
              </a:lnSpc>
            </a:pPr>
            <a:r>
              <a:rPr lang="en-US" sz="1600"/>
              <a:t>(date)</a:t>
            </a:r>
          </a:p>
        </p:txBody>
      </p:sp>
      <p:sp>
        <p:nvSpPr>
          <p:cNvPr id="17" name="TextBox 16"/>
          <p:cNvSpPr txBox="1"/>
          <p:nvPr/>
        </p:nvSpPr>
        <p:spPr>
          <a:xfrm>
            <a:off x="6978248" y="3968300"/>
            <a:ext cx="1407074" cy="744541"/>
          </a:xfrm>
          <a:prstGeom prst="rect">
            <a:avLst/>
          </a:prstGeom>
          <a:noFill/>
        </p:spPr>
        <p:txBody>
          <a:bodyPr wrap="square" lIns="81994" tIns="40995" rIns="81994" bIns="40995" rtlCol="0">
            <a:spAutoFit/>
          </a:bodyPr>
          <a:lstStyle/>
          <a:p>
            <a:pPr algn="ctr">
              <a:lnSpc>
                <a:spcPct val="70000"/>
              </a:lnSpc>
            </a:pPr>
            <a:r>
              <a:rPr lang="en-US" sz="2000" b="1">
                <a:solidFill>
                  <a:schemeClr val="tx1">
                    <a:lumMod val="75000"/>
                    <a:lumOff val="25000"/>
                  </a:schemeClr>
                </a:solidFill>
              </a:rPr>
              <a:t>Where you</a:t>
            </a:r>
          </a:p>
          <a:p>
            <a:pPr algn="ctr">
              <a:lnSpc>
                <a:spcPct val="70000"/>
              </a:lnSpc>
            </a:pPr>
            <a:r>
              <a:rPr lang="en-US" sz="2000" b="1">
                <a:solidFill>
                  <a:schemeClr val="tx1">
                    <a:lumMod val="75000"/>
                    <a:lumOff val="25000"/>
                  </a:schemeClr>
                </a:solidFill>
              </a:rPr>
              <a:t>want to be</a:t>
            </a:r>
          </a:p>
          <a:p>
            <a:pPr algn="ctr">
              <a:lnSpc>
                <a:spcPct val="70000"/>
              </a:lnSpc>
            </a:pPr>
            <a:r>
              <a:rPr lang="en-US" sz="2000" b="1">
                <a:solidFill>
                  <a:schemeClr val="tx1">
                    <a:lumMod val="75000"/>
                    <a:lumOff val="25000"/>
                  </a:schemeClr>
                </a:solidFill>
              </a:rPr>
              <a:t>next</a:t>
            </a:r>
          </a:p>
        </p:txBody>
      </p:sp>
      <p:sp>
        <p:nvSpPr>
          <p:cNvPr id="18" name="TextBox 17"/>
          <p:cNvSpPr txBox="1"/>
          <p:nvPr/>
        </p:nvSpPr>
        <p:spPr>
          <a:xfrm>
            <a:off x="2607156" y="4007807"/>
            <a:ext cx="1546131" cy="744541"/>
          </a:xfrm>
          <a:prstGeom prst="rect">
            <a:avLst/>
          </a:prstGeom>
          <a:noFill/>
        </p:spPr>
        <p:txBody>
          <a:bodyPr wrap="square" lIns="81994" tIns="40995" rIns="81994" bIns="40995" rtlCol="0">
            <a:spAutoFit/>
          </a:bodyPr>
          <a:lstStyle/>
          <a:p>
            <a:pPr algn="ctr">
              <a:lnSpc>
                <a:spcPct val="70000"/>
              </a:lnSpc>
            </a:pPr>
            <a:r>
              <a:rPr lang="en-US" sz="2000" b="1">
                <a:solidFill>
                  <a:schemeClr val="tx1">
                    <a:lumMod val="75000"/>
                    <a:lumOff val="25000"/>
                  </a:schemeClr>
                </a:solidFill>
              </a:rPr>
              <a:t>Your Current</a:t>
            </a:r>
          </a:p>
          <a:p>
            <a:pPr algn="ctr">
              <a:lnSpc>
                <a:spcPct val="70000"/>
              </a:lnSpc>
            </a:pPr>
            <a:r>
              <a:rPr lang="en-US" sz="2000" b="1">
                <a:solidFill>
                  <a:schemeClr val="tx1">
                    <a:lumMod val="75000"/>
                    <a:lumOff val="25000"/>
                  </a:schemeClr>
                </a:solidFill>
              </a:rPr>
              <a:t>Knowledge</a:t>
            </a:r>
          </a:p>
          <a:p>
            <a:pPr algn="ctr">
              <a:lnSpc>
                <a:spcPct val="70000"/>
              </a:lnSpc>
            </a:pPr>
            <a:r>
              <a:rPr lang="en-US" sz="2000" b="1">
                <a:solidFill>
                  <a:schemeClr val="tx1">
                    <a:lumMod val="75000"/>
                    <a:lumOff val="25000"/>
                  </a:schemeClr>
                </a:solidFill>
              </a:rPr>
              <a:t>Threshold</a:t>
            </a:r>
          </a:p>
        </p:txBody>
      </p:sp>
      <p:cxnSp>
        <p:nvCxnSpPr>
          <p:cNvPr id="21" name="Straight Arrow Connector 20"/>
          <p:cNvCxnSpPr/>
          <p:nvPr/>
        </p:nvCxnSpPr>
        <p:spPr>
          <a:xfrm>
            <a:off x="1766458" y="3454586"/>
            <a:ext cx="1352665" cy="0"/>
          </a:xfrm>
          <a:prstGeom prst="straightConnector1">
            <a:avLst/>
          </a:prstGeom>
          <a:ln w="76200">
            <a:solidFill>
              <a:schemeClr val="bg1">
                <a:lumMod val="50000"/>
              </a:schemeClr>
            </a:solidFill>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216870" y="2654022"/>
            <a:ext cx="208275" cy="1353628"/>
            <a:chOff x="8199198" y="714150"/>
            <a:chExt cx="229103" cy="1534112"/>
          </a:xfrm>
        </p:grpSpPr>
        <p:cxnSp>
          <p:nvCxnSpPr>
            <p:cNvPr id="26" name="Straight Connector 25"/>
            <p:cNvCxnSpPr/>
            <p:nvPr/>
          </p:nvCxnSpPr>
          <p:spPr>
            <a:xfrm>
              <a:off x="8199198" y="71415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199198" y="88348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8199198" y="104978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8199198" y="121580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199198" y="137879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8199198" y="154177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199198" y="1708073"/>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8199198" y="1874095"/>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199198" y="2043430"/>
              <a:ext cx="229103" cy="204832"/>
            </a:xfrm>
            <a:prstGeom prst="line">
              <a:avLst/>
            </a:prstGeom>
            <a:ln w="8572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71" name="TextBox 70"/>
          <p:cNvSpPr txBox="1"/>
          <p:nvPr/>
        </p:nvSpPr>
        <p:spPr>
          <a:xfrm>
            <a:off x="747626" y="3911188"/>
            <a:ext cx="1372374" cy="529097"/>
          </a:xfrm>
          <a:prstGeom prst="rect">
            <a:avLst/>
          </a:prstGeom>
          <a:noFill/>
        </p:spPr>
        <p:txBody>
          <a:bodyPr wrap="square" lIns="81994" tIns="40995" rIns="81994" bIns="40995" rtlCol="0">
            <a:spAutoFit/>
          </a:bodyPr>
          <a:lstStyle/>
          <a:p>
            <a:pPr algn="ctr">
              <a:lnSpc>
                <a:spcPct val="70000"/>
              </a:lnSpc>
            </a:pPr>
            <a:r>
              <a:rPr lang="en-US" sz="2000" b="1">
                <a:solidFill>
                  <a:schemeClr val="tx1">
                    <a:lumMod val="75000"/>
                    <a:lumOff val="25000"/>
                  </a:schemeClr>
                </a:solidFill>
              </a:rPr>
              <a:t>Where you are now</a:t>
            </a:r>
          </a:p>
        </p:txBody>
      </p:sp>
      <p:sp>
        <p:nvSpPr>
          <p:cNvPr id="105" name="Freeform 104"/>
          <p:cNvSpPr/>
          <p:nvPr/>
        </p:nvSpPr>
        <p:spPr>
          <a:xfrm>
            <a:off x="3498280" y="3125547"/>
            <a:ext cx="3607955" cy="778809"/>
          </a:xfrm>
          <a:custGeom>
            <a:avLst/>
            <a:gdLst>
              <a:gd name="connsiteX0" fmla="*/ 0 w 3968750"/>
              <a:gd name="connsiteY0" fmla="*/ 342900 h 882650"/>
              <a:gd name="connsiteX1" fmla="*/ 469900 w 3968750"/>
              <a:gd name="connsiteY1" fmla="*/ 596900 h 882650"/>
              <a:gd name="connsiteX2" fmla="*/ 1054100 w 3968750"/>
              <a:gd name="connsiteY2" fmla="*/ 298450 h 882650"/>
              <a:gd name="connsiteX3" fmla="*/ 1651000 w 3968750"/>
              <a:gd name="connsiteY3" fmla="*/ 819150 h 882650"/>
              <a:gd name="connsiteX4" fmla="*/ 2260600 w 3968750"/>
              <a:gd name="connsiteY4" fmla="*/ 387350 h 882650"/>
              <a:gd name="connsiteX5" fmla="*/ 1873250 w 3968750"/>
              <a:gd name="connsiteY5" fmla="*/ 0 h 882650"/>
              <a:gd name="connsiteX6" fmla="*/ 2914650 w 3968750"/>
              <a:gd name="connsiteY6" fmla="*/ 196850 h 882650"/>
              <a:gd name="connsiteX7" fmla="*/ 2965450 w 3968750"/>
              <a:gd name="connsiteY7" fmla="*/ 882650 h 882650"/>
              <a:gd name="connsiteX8" fmla="*/ 3511550 w 3968750"/>
              <a:gd name="connsiteY8" fmla="*/ 495300 h 882650"/>
              <a:gd name="connsiteX9" fmla="*/ 3968750 w 3968750"/>
              <a:gd name="connsiteY9" fmla="*/ 419100 h 88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0" h="882650">
                <a:moveTo>
                  <a:pt x="0" y="342900"/>
                </a:moveTo>
                <a:lnTo>
                  <a:pt x="469900" y="596900"/>
                </a:lnTo>
                <a:lnTo>
                  <a:pt x="1054100" y="298450"/>
                </a:lnTo>
                <a:lnTo>
                  <a:pt x="1651000" y="819150"/>
                </a:lnTo>
                <a:lnTo>
                  <a:pt x="2260600" y="387350"/>
                </a:lnTo>
                <a:lnTo>
                  <a:pt x="1873250" y="0"/>
                </a:lnTo>
                <a:lnTo>
                  <a:pt x="2914650" y="196850"/>
                </a:lnTo>
                <a:lnTo>
                  <a:pt x="2965450" y="882650"/>
                </a:lnTo>
                <a:lnTo>
                  <a:pt x="3511550" y="495300"/>
                </a:lnTo>
                <a:lnTo>
                  <a:pt x="3968750" y="419100"/>
                </a:lnTo>
              </a:path>
            </a:pathLst>
          </a:custGeom>
          <a:ln w="762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lIns="81994" tIns="40995" rIns="81994" bIns="40995" rtlCol="0" anchor="ctr"/>
          <a:lstStyle/>
          <a:p>
            <a:pPr algn="ctr"/>
            <a:endParaRPr lang="en-US"/>
          </a:p>
        </p:txBody>
      </p:sp>
      <p:sp>
        <p:nvSpPr>
          <p:cNvPr id="2" name="Footer Placeholder 1"/>
          <p:cNvSpPr>
            <a:spLocks noGrp="1"/>
          </p:cNvSpPr>
          <p:nvPr>
            <p:ph type="ftr" sz="quarter" idx="11"/>
          </p:nvPr>
        </p:nvSpPr>
        <p:spPr/>
        <p:txBody>
          <a:bodyPr/>
          <a:lstStyle/>
          <a:p>
            <a:r>
              <a:rPr lang="en-US"/>
              <a:t>By Mike Rother</a:t>
            </a:r>
          </a:p>
        </p:txBody>
      </p:sp>
      <p:sp>
        <p:nvSpPr>
          <p:cNvPr id="36" name="TextBox 35"/>
          <p:cNvSpPr txBox="1"/>
          <p:nvPr/>
        </p:nvSpPr>
        <p:spPr>
          <a:xfrm>
            <a:off x="207825" y="420252"/>
            <a:ext cx="8751455" cy="1538700"/>
          </a:xfrm>
          <a:prstGeom prst="rect">
            <a:avLst/>
          </a:prstGeom>
          <a:noFill/>
        </p:spPr>
        <p:txBody>
          <a:bodyPr wrap="square" lIns="91354" tIns="45678" rIns="91354" bIns="45678" rtlCol="0">
            <a:spAutoFit/>
          </a:bodyPr>
          <a:lstStyle/>
          <a:p>
            <a:pPr algn="ctr">
              <a:lnSpc>
                <a:spcPts val="3407"/>
              </a:lnSpc>
            </a:pPr>
            <a:r>
              <a:rPr lang="en-US" sz="3600" b="1"/>
              <a:t>The Scientific Approach</a:t>
            </a:r>
          </a:p>
          <a:p>
            <a:pPr algn="ctr">
              <a:lnSpc>
                <a:spcPts val="897"/>
              </a:lnSpc>
            </a:pPr>
            <a:endParaRPr lang="en-US" sz="3600" b="1"/>
          </a:p>
          <a:p>
            <a:pPr algn="ctr">
              <a:lnSpc>
                <a:spcPts val="3407"/>
              </a:lnSpc>
            </a:pPr>
            <a:r>
              <a:rPr lang="en-US" sz="3600" b="1"/>
              <a:t>SMALL, RAPID EXPERIMENTS</a:t>
            </a:r>
          </a:p>
          <a:p>
            <a:pPr algn="ctr">
              <a:lnSpc>
                <a:spcPts val="3407"/>
              </a:lnSpc>
            </a:pPr>
            <a:r>
              <a:rPr lang="en-US" sz="3600" b="1"/>
              <a:t>ADVANCE OUR KNOWLEDGE QUICKLY</a:t>
            </a:r>
          </a:p>
        </p:txBody>
      </p:sp>
      <p:sp>
        <p:nvSpPr>
          <p:cNvPr id="3" name="Slide Number Placeholder 2"/>
          <p:cNvSpPr>
            <a:spLocks noGrp="1"/>
          </p:cNvSpPr>
          <p:nvPr>
            <p:ph type="sldNum" sz="quarter" idx="12"/>
          </p:nvPr>
        </p:nvSpPr>
        <p:spPr/>
        <p:txBody>
          <a:bodyPr/>
          <a:lstStyle/>
          <a:p>
            <a:fld id="{1254D1E6-34D6-5C4C-A7E3-AB2F6F87675C}" type="slidenum">
              <a:rPr lang="en-US"/>
              <a:pPr/>
              <a:t>61</a:t>
            </a:fld>
            <a:endParaRPr lang="en-US"/>
          </a:p>
        </p:txBody>
      </p:sp>
    </p:spTree>
    <p:extLst>
      <p:ext uri="{BB962C8B-B14F-4D97-AF65-F5344CB8AC3E}">
        <p14:creationId xmlns:p14="http://schemas.microsoft.com/office/powerpoint/2010/main" val="2956473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1446021" y="1052672"/>
            <a:ext cx="6180545" cy="4788008"/>
            <a:chOff x="1385375" y="808188"/>
            <a:chExt cx="6798600" cy="5426409"/>
          </a:xfrm>
        </p:grpSpPr>
        <p:pic>
          <p:nvPicPr>
            <p:cNvPr id="8" name="Picture 7" descr="free-vector-tv-icon_101827_TV_icon.png"/>
            <p:cNvPicPr>
              <a:picLocks/>
            </p:cNvPicPr>
            <p:nvPr/>
          </p:nvPicPr>
          <p:blipFill rotWithShape="1">
            <a:blip r:embed="rId2">
              <a:extLst>
                <a:ext uri="{28A0092B-C50C-407E-A947-70E740481C1C}">
                  <a14:useLocalDpi xmlns:a14="http://schemas.microsoft.com/office/drawing/2010/main" val="0"/>
                </a:ext>
              </a:extLst>
            </a:blip>
            <a:srcRect l="4249" t="13234" r="4738" b="11602"/>
            <a:stretch/>
          </p:blipFill>
          <p:spPr>
            <a:xfrm>
              <a:off x="1385375" y="808188"/>
              <a:ext cx="6798600" cy="5426409"/>
            </a:xfrm>
            <a:prstGeom prst="rect">
              <a:avLst/>
            </a:prstGeom>
          </p:spPr>
        </p:pic>
        <p:pic>
          <p:nvPicPr>
            <p:cNvPr id="2" name="Picture 1" descr="Screen shot 2014-08-04 at 7.12.32 AM.png"/>
            <p:cNvPicPr>
              <a:picLocks noChangeAspect="1"/>
            </p:cNvPicPr>
            <p:nvPr/>
          </p:nvPicPr>
          <p:blipFill rotWithShape="1">
            <a:blip r:embed="rId3">
              <a:extLst>
                <a:ext uri="{28A0092B-C50C-407E-A947-70E740481C1C}">
                  <a14:useLocalDpi xmlns:a14="http://schemas.microsoft.com/office/drawing/2010/main" val="0"/>
                </a:ext>
              </a:extLst>
            </a:blip>
            <a:srcRect l="6886" t="8570" r="33429" b="32251"/>
            <a:stretch/>
          </p:blipFill>
          <p:spPr>
            <a:xfrm>
              <a:off x="1795856" y="1180213"/>
              <a:ext cx="6003291" cy="3720233"/>
            </a:xfrm>
            <a:prstGeom prst="rect">
              <a:avLst/>
            </a:prstGeom>
          </p:spPr>
        </p:pic>
      </p:grpSp>
      <p:sp>
        <p:nvSpPr>
          <p:cNvPr id="5" name="TextBox 4"/>
          <p:cNvSpPr txBox="1"/>
          <p:nvPr/>
        </p:nvSpPr>
        <p:spPr>
          <a:xfrm>
            <a:off x="1026205" y="274125"/>
            <a:ext cx="7020166" cy="858456"/>
          </a:xfrm>
          <a:prstGeom prst="rect">
            <a:avLst/>
          </a:prstGeom>
          <a:noFill/>
        </p:spPr>
        <p:txBody>
          <a:bodyPr wrap="square" lIns="82030" tIns="41015" rIns="82030" bIns="41015" rtlCol="0">
            <a:spAutoFit/>
          </a:bodyPr>
          <a:lstStyle/>
          <a:p>
            <a:pPr algn="ctr">
              <a:lnSpc>
                <a:spcPct val="80000"/>
              </a:lnSpc>
            </a:pPr>
            <a:r>
              <a:rPr lang="en-US" sz="3800" b="1" u="sng"/>
              <a:t>VIDEO 4</a:t>
            </a:r>
            <a:r>
              <a:rPr lang="en-US" sz="3800" b="1"/>
              <a:t>:  Working Iteratively</a:t>
            </a:r>
          </a:p>
          <a:p>
            <a:pPr algn="ctr">
              <a:lnSpc>
                <a:spcPct val="80000"/>
              </a:lnSpc>
            </a:pPr>
            <a:r>
              <a:rPr lang="en-US" sz="2400"/>
              <a:t>(3 minutes)</a:t>
            </a:r>
          </a:p>
        </p:txBody>
      </p:sp>
      <p:sp>
        <p:nvSpPr>
          <p:cNvPr id="7" name="TextBox 6"/>
          <p:cNvSpPr txBox="1"/>
          <p:nvPr/>
        </p:nvSpPr>
        <p:spPr>
          <a:xfrm>
            <a:off x="524764" y="5771198"/>
            <a:ext cx="8104677" cy="852301"/>
          </a:xfrm>
          <a:prstGeom prst="rect">
            <a:avLst/>
          </a:prstGeom>
          <a:noFill/>
        </p:spPr>
        <p:txBody>
          <a:bodyPr wrap="square" lIns="82030" tIns="41015" rIns="82030" bIns="41015" rtlCol="0">
            <a:spAutoFit/>
          </a:bodyPr>
          <a:lstStyle/>
          <a:p>
            <a:pPr algn="ctr"/>
            <a:r>
              <a:rPr lang="en-US" sz="2500" b="1">
                <a:hlinkClick r:id="rId4"/>
              </a:rPr>
              <a:t>https://www.youtube.com/watch?v=COKqiFaHm1s</a:t>
            </a:r>
            <a:endParaRPr lang="en-US" sz="2500" b="1"/>
          </a:p>
          <a:p>
            <a:pPr algn="ctr"/>
            <a:r>
              <a:rPr lang="en-US" sz="2500" b="1"/>
              <a:t>Also available on the IK/CK YouTube Channel</a:t>
            </a:r>
          </a:p>
        </p:txBody>
      </p:sp>
      <p:sp>
        <p:nvSpPr>
          <p:cNvPr id="6" name="Slide Number Placeholder 5"/>
          <p:cNvSpPr>
            <a:spLocks noGrp="1"/>
          </p:cNvSpPr>
          <p:nvPr>
            <p:ph type="sldNum" sz="quarter" idx="12"/>
          </p:nvPr>
        </p:nvSpPr>
        <p:spPr/>
        <p:txBody>
          <a:bodyPr/>
          <a:lstStyle/>
          <a:p>
            <a:fld id="{1254D1E6-34D6-5C4C-A7E3-AB2F6F87675C}" type="slidenum">
              <a:rPr lang="en-US"/>
              <a:pPr/>
              <a:t>62</a:t>
            </a:fld>
            <a:endParaRPr lang="en-US"/>
          </a:p>
        </p:txBody>
      </p:sp>
      <p:pic>
        <p:nvPicPr>
          <p:cNvPr id="9" name="Picture 8" descr="Video-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030">
            <a:off x="434729" y="422333"/>
            <a:ext cx="894612" cy="928818"/>
          </a:xfrm>
          <a:prstGeom prst="rect">
            <a:avLst/>
          </a:prstGeom>
        </p:spPr>
      </p:pic>
    </p:spTree>
    <p:extLst>
      <p:ext uri="{BB962C8B-B14F-4D97-AF65-F5344CB8AC3E}">
        <p14:creationId xmlns:p14="http://schemas.microsoft.com/office/powerpoint/2010/main" val="26249215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60"/>
            <a:ext cx="8229600" cy="1143000"/>
          </a:xfrm>
        </p:spPr>
        <p:txBody>
          <a:bodyPr>
            <a:noAutofit/>
          </a:bodyPr>
          <a:lstStyle/>
          <a:p>
            <a:pPr>
              <a:lnSpc>
                <a:spcPct val="80000"/>
              </a:lnSpc>
            </a:pPr>
            <a:r>
              <a:rPr lang="en-US" sz="3600" b="1" dirty="0"/>
              <a:t>PRACTICING THE IMPROVEMENT KATA</a:t>
            </a:r>
            <a:br>
              <a:rPr lang="en-US" sz="3600" b="1" dirty="0"/>
            </a:br>
            <a:r>
              <a:rPr lang="en-US" sz="3600" b="1" dirty="0"/>
              <a:t>TEACHES SCIENTIFIC THINKING</a:t>
            </a:r>
          </a:p>
        </p:txBody>
      </p:sp>
      <p:pic>
        <p:nvPicPr>
          <p:cNvPr id="6" name="Picture 5" descr="creativity2.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57201" y="3722003"/>
            <a:ext cx="2619348" cy="2224520"/>
          </a:xfrm>
          <a:prstGeom prst="rect">
            <a:avLst/>
          </a:prstGeom>
        </p:spPr>
      </p:pic>
      <p:pic>
        <p:nvPicPr>
          <p:cNvPr id="7" name="Picture 6" descr="Scientist.jpg"/>
          <p:cNvPicPr>
            <a:picLocks noChangeAspect="1"/>
          </p:cNvPicPr>
          <p:nvPr/>
        </p:nvPicPr>
        <p:blipFill rotWithShape="1">
          <a:blip r:embed="rId4">
            <a:extLst>
              <a:ext uri="{28A0092B-C50C-407E-A947-70E740481C1C}">
                <a14:useLocalDpi xmlns:a14="http://schemas.microsoft.com/office/drawing/2010/main" val="0"/>
              </a:ext>
            </a:extLst>
          </a:blip>
          <a:srcRect l="22829" r="11426"/>
          <a:stretch/>
        </p:blipFill>
        <p:spPr>
          <a:xfrm>
            <a:off x="494046" y="1584408"/>
            <a:ext cx="2521269" cy="1826434"/>
          </a:xfrm>
          <a:prstGeom prst="rect">
            <a:avLst/>
          </a:prstGeom>
          <a:ln w="25400">
            <a:solidFill>
              <a:schemeClr val="tx1"/>
            </a:solidFill>
          </a:ln>
        </p:spPr>
      </p:pic>
      <p:sp>
        <p:nvSpPr>
          <p:cNvPr id="10" name="TextBox 9"/>
          <p:cNvSpPr txBox="1"/>
          <p:nvPr/>
        </p:nvSpPr>
        <p:spPr>
          <a:xfrm>
            <a:off x="3230601" y="1548644"/>
            <a:ext cx="5010668" cy="1838746"/>
          </a:xfrm>
          <a:prstGeom prst="rect">
            <a:avLst/>
          </a:prstGeom>
          <a:noFill/>
        </p:spPr>
        <p:txBody>
          <a:bodyPr wrap="square" lIns="82030" tIns="41015" rIns="82030" bIns="41015" rtlCol="0">
            <a:spAutoFit/>
          </a:bodyPr>
          <a:lstStyle/>
          <a:p>
            <a:pPr>
              <a:lnSpc>
                <a:spcPts val="2477"/>
              </a:lnSpc>
            </a:pPr>
            <a:r>
              <a:rPr lang="en-US" sz="2500" b="1"/>
              <a:t>Use deliberate practice of the Improvement Kata routines in order to make basic skills of scientific thinking more automatic.</a:t>
            </a:r>
          </a:p>
          <a:p>
            <a:pPr>
              <a:lnSpc>
                <a:spcPts val="1220"/>
              </a:lnSpc>
            </a:pPr>
            <a:endParaRPr lang="en-US" sz="5900" b="1"/>
          </a:p>
          <a:p>
            <a:pPr marL="410147" indent="-410147">
              <a:lnSpc>
                <a:spcPts val="2477"/>
              </a:lnSpc>
              <a:buFont typeface="Wingdings" charset="2"/>
              <a:buChar char="Ø"/>
            </a:pPr>
            <a:r>
              <a:rPr lang="en-US" sz="2500" b="1">
                <a:solidFill>
                  <a:srgbClr val="FF0000"/>
                </a:solidFill>
              </a:rPr>
              <a:t>That’s the Kata part.</a:t>
            </a:r>
          </a:p>
        </p:txBody>
      </p:sp>
      <p:sp>
        <p:nvSpPr>
          <p:cNvPr id="12" name="TextBox 11"/>
          <p:cNvSpPr txBox="1"/>
          <p:nvPr/>
        </p:nvSpPr>
        <p:spPr>
          <a:xfrm>
            <a:off x="3230600" y="3749490"/>
            <a:ext cx="5685154" cy="2188382"/>
          </a:xfrm>
          <a:prstGeom prst="rect">
            <a:avLst/>
          </a:prstGeom>
          <a:noFill/>
        </p:spPr>
        <p:txBody>
          <a:bodyPr wrap="square" lIns="82030" tIns="41015" rIns="82030" bIns="41015" rtlCol="0">
            <a:spAutoFit/>
          </a:bodyPr>
          <a:lstStyle/>
          <a:p>
            <a:pPr>
              <a:lnSpc>
                <a:spcPts val="2477"/>
              </a:lnSpc>
            </a:pPr>
            <a:r>
              <a:rPr lang="en-US" sz="2500" b="1"/>
              <a:t>Those automatic fundamentals are then a foundation upon which all sorts of creativity and initiative can proliferate in your team and organization, to achieve what seems impossible.</a:t>
            </a:r>
          </a:p>
          <a:p>
            <a:pPr>
              <a:lnSpc>
                <a:spcPts val="1220"/>
              </a:lnSpc>
            </a:pPr>
            <a:endParaRPr lang="en-US" sz="3600" b="1"/>
          </a:p>
          <a:p>
            <a:pPr marL="410147" indent="-410147">
              <a:lnSpc>
                <a:spcPts val="2477"/>
              </a:lnSpc>
              <a:buFont typeface="Wingdings" charset="2"/>
              <a:buChar char="Ø"/>
            </a:pPr>
            <a:r>
              <a:rPr lang="en-US" sz="2500" b="1">
                <a:solidFill>
                  <a:srgbClr val="FF0000"/>
                </a:solidFill>
              </a:rPr>
              <a:t>That’s improvisation &amp; creativity!</a:t>
            </a:r>
          </a:p>
        </p:txBody>
      </p:sp>
      <p:sp>
        <p:nvSpPr>
          <p:cNvPr id="3" name="Footer Placeholder 2"/>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63</a:t>
            </a:fld>
            <a:endParaRPr lang="en-US"/>
          </a:p>
        </p:txBody>
      </p:sp>
    </p:spTree>
    <p:extLst>
      <p:ext uri="{BB962C8B-B14F-4D97-AF65-F5344CB8AC3E}">
        <p14:creationId xmlns:p14="http://schemas.microsoft.com/office/powerpoint/2010/main" val="2559209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top.jpeg"/>
          <p:cNvPicPr>
            <a:picLocks noChangeAspect="1"/>
          </p:cNvPicPr>
          <p:nvPr/>
        </p:nvPicPr>
        <p:blipFill>
          <a:blip r:embed="rId2"/>
          <a:stretch>
            <a:fillRect/>
          </a:stretch>
        </p:blipFill>
        <p:spPr>
          <a:xfrm>
            <a:off x="7898168" y="3429384"/>
            <a:ext cx="1041340" cy="1463040"/>
          </a:xfrm>
          <a:prstGeom prst="rect">
            <a:avLst/>
          </a:prstGeom>
        </p:spPr>
      </p:pic>
      <p:sp>
        <p:nvSpPr>
          <p:cNvPr id="25" name="TextBox 24"/>
          <p:cNvSpPr txBox="1"/>
          <p:nvPr/>
        </p:nvSpPr>
        <p:spPr>
          <a:xfrm>
            <a:off x="5292536" y="3496170"/>
            <a:ext cx="3029142" cy="1301639"/>
          </a:xfrm>
          <a:prstGeom prst="rect">
            <a:avLst/>
          </a:prstGeom>
          <a:noFill/>
        </p:spPr>
        <p:txBody>
          <a:bodyPr wrap="square" lIns="91407" tIns="45704" rIns="91407" bIns="45704" rtlCol="0">
            <a:spAutoFit/>
          </a:bodyPr>
          <a:lstStyle/>
          <a:p>
            <a:pPr>
              <a:lnSpc>
                <a:spcPct val="90000"/>
              </a:lnSpc>
            </a:pPr>
            <a:r>
              <a:rPr lang="en-US" b="1" i="1">
                <a:solidFill>
                  <a:srgbClr val="FF0000"/>
                </a:solidFill>
                <a:latin typeface="Helvetica"/>
                <a:cs typeface="Helvetica"/>
              </a:rPr>
              <a:t>Skill development</a:t>
            </a:r>
          </a:p>
          <a:p>
            <a:pPr>
              <a:lnSpc>
                <a:spcPct val="90000"/>
              </a:lnSpc>
            </a:pPr>
            <a:r>
              <a:rPr lang="en-US" b="1" i="1">
                <a:solidFill>
                  <a:srgbClr val="FF0000"/>
                </a:solidFill>
                <a:latin typeface="Helvetica"/>
                <a:cs typeface="Helvetica"/>
              </a:rPr>
              <a:t>begins here</a:t>
            </a:r>
          </a:p>
          <a:p>
            <a:pPr>
              <a:lnSpc>
                <a:spcPct val="90000"/>
              </a:lnSpc>
            </a:pPr>
            <a:r>
              <a:rPr lang="en-US" sz="1700" b="1">
                <a:latin typeface="Helvetica"/>
                <a:cs typeface="Helvetica"/>
              </a:rPr>
              <a:t>Learning begins when</a:t>
            </a:r>
          </a:p>
          <a:p>
            <a:pPr>
              <a:lnSpc>
                <a:spcPct val="90000"/>
              </a:lnSpc>
            </a:pPr>
            <a:r>
              <a:rPr lang="en-US" sz="1700" b="1">
                <a:latin typeface="Helvetica"/>
                <a:cs typeface="Helvetica"/>
              </a:rPr>
              <a:t>you start applying the Improvement Kata yourself</a:t>
            </a:r>
          </a:p>
        </p:txBody>
      </p:sp>
      <p:sp>
        <p:nvSpPr>
          <p:cNvPr id="3" name="Rectangle 2"/>
          <p:cNvSpPr/>
          <p:nvPr/>
        </p:nvSpPr>
        <p:spPr>
          <a:xfrm>
            <a:off x="376086" y="4407284"/>
            <a:ext cx="3796145" cy="1219200"/>
          </a:xfrm>
          <a:prstGeom prst="rect">
            <a:avLst/>
          </a:prstGeom>
          <a:solidFill>
            <a:srgbClr val="FFCC6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8" name="Rectangle 7"/>
          <p:cNvSpPr/>
          <p:nvPr/>
        </p:nvSpPr>
        <p:spPr>
          <a:xfrm>
            <a:off x="939028" y="3302384"/>
            <a:ext cx="3796145" cy="1219200"/>
          </a:xfrm>
          <a:prstGeom prst="rect">
            <a:avLst/>
          </a:prstGeom>
          <a:solidFill>
            <a:srgbClr val="FFCC6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0" name="Rectangle 9"/>
          <p:cNvSpPr/>
          <p:nvPr/>
        </p:nvSpPr>
        <p:spPr>
          <a:xfrm>
            <a:off x="1497310" y="2197484"/>
            <a:ext cx="3796145" cy="1219200"/>
          </a:xfrm>
          <a:prstGeom prst="rect">
            <a:avLst/>
          </a:prstGeom>
          <a:solidFill>
            <a:srgbClr val="FFCC66"/>
          </a:solidFill>
          <a:ln w="381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9" name="TextBox 8"/>
          <p:cNvSpPr txBox="1"/>
          <p:nvPr/>
        </p:nvSpPr>
        <p:spPr>
          <a:xfrm>
            <a:off x="196280" y="521297"/>
            <a:ext cx="8751455" cy="549070"/>
          </a:xfrm>
          <a:prstGeom prst="rect">
            <a:avLst/>
          </a:prstGeom>
          <a:noFill/>
        </p:spPr>
        <p:txBody>
          <a:bodyPr wrap="square" lIns="91354" tIns="45678" rIns="91354" bIns="45678" rtlCol="0">
            <a:spAutoFit/>
          </a:bodyPr>
          <a:lstStyle/>
          <a:p>
            <a:pPr algn="ctr">
              <a:lnSpc>
                <a:spcPts val="3407"/>
              </a:lnSpc>
            </a:pPr>
            <a:r>
              <a:rPr lang="en-US" sz="3600" b="1"/>
              <a:t>LEVELS OF IK/CK SKILL DEVELOPMENT</a:t>
            </a:r>
            <a:endParaRPr lang="en-US" sz="2900" b="1"/>
          </a:p>
        </p:txBody>
      </p:sp>
      <p:sp>
        <p:nvSpPr>
          <p:cNvPr id="2" name="TextBox 1"/>
          <p:cNvSpPr txBox="1"/>
          <p:nvPr/>
        </p:nvSpPr>
        <p:spPr>
          <a:xfrm>
            <a:off x="669636" y="1054463"/>
            <a:ext cx="7816273" cy="711198"/>
          </a:xfrm>
          <a:prstGeom prst="rect">
            <a:avLst/>
          </a:prstGeom>
          <a:noFill/>
        </p:spPr>
        <p:txBody>
          <a:bodyPr wrap="square" lIns="81994" tIns="40995" rIns="81994" bIns="40995" rtlCol="0">
            <a:spAutoFit/>
          </a:bodyPr>
          <a:lstStyle/>
          <a:p>
            <a:pPr algn="ctr">
              <a:lnSpc>
                <a:spcPct val="80000"/>
              </a:lnSpc>
            </a:pPr>
            <a:r>
              <a:rPr lang="en-US" sz="2500" b="1"/>
              <a:t>To coach the Improvement Kata, managers first</a:t>
            </a:r>
          </a:p>
          <a:p>
            <a:pPr algn="ctr">
              <a:lnSpc>
                <a:spcPct val="80000"/>
              </a:lnSpc>
            </a:pPr>
            <a:r>
              <a:rPr lang="en-US" sz="2500" b="1"/>
              <a:t>need experience with applying the Improvement Kata</a:t>
            </a:r>
          </a:p>
        </p:txBody>
      </p:sp>
      <p:sp>
        <p:nvSpPr>
          <p:cNvPr id="5" name="TextBox 4"/>
          <p:cNvSpPr txBox="1"/>
          <p:nvPr/>
        </p:nvSpPr>
        <p:spPr>
          <a:xfrm>
            <a:off x="1570898" y="2481014"/>
            <a:ext cx="3810000" cy="584776"/>
          </a:xfrm>
          <a:prstGeom prst="rect">
            <a:avLst/>
          </a:prstGeom>
          <a:noFill/>
        </p:spPr>
        <p:txBody>
          <a:bodyPr wrap="square" lIns="91407" tIns="45704" rIns="91407" bIns="45704" rtlCol="0">
            <a:spAutoFit/>
          </a:bodyPr>
          <a:lstStyle/>
          <a:p>
            <a:r>
              <a:rPr lang="en-US" sz="3200" b="1" i="1">
                <a:solidFill>
                  <a:schemeClr val="tx1">
                    <a:lumMod val="75000"/>
                    <a:lumOff val="25000"/>
                  </a:schemeClr>
                </a:solidFill>
                <a:latin typeface="Helvetica"/>
                <a:cs typeface="Helvetica"/>
              </a:rPr>
              <a:t>Able to TEACH it</a:t>
            </a:r>
          </a:p>
        </p:txBody>
      </p:sp>
      <p:sp>
        <p:nvSpPr>
          <p:cNvPr id="11" name="TextBox 10"/>
          <p:cNvSpPr txBox="1"/>
          <p:nvPr/>
        </p:nvSpPr>
        <p:spPr>
          <a:xfrm>
            <a:off x="1055660" y="3585914"/>
            <a:ext cx="3515310" cy="584776"/>
          </a:xfrm>
          <a:prstGeom prst="rect">
            <a:avLst/>
          </a:prstGeom>
          <a:noFill/>
        </p:spPr>
        <p:txBody>
          <a:bodyPr wrap="square" lIns="91407" tIns="45704" rIns="91407" bIns="45704" rtlCol="0">
            <a:spAutoFit/>
          </a:bodyPr>
          <a:lstStyle/>
          <a:p>
            <a:r>
              <a:rPr lang="en-US" sz="3200" b="1" i="1">
                <a:solidFill>
                  <a:schemeClr val="tx1">
                    <a:lumMod val="75000"/>
                    <a:lumOff val="25000"/>
                  </a:schemeClr>
                </a:solidFill>
                <a:latin typeface="Helvetica"/>
                <a:cs typeface="Helvetica"/>
              </a:rPr>
              <a:t>Able to DO it</a:t>
            </a:r>
          </a:p>
        </p:txBody>
      </p:sp>
      <p:sp>
        <p:nvSpPr>
          <p:cNvPr id="12" name="TextBox 11"/>
          <p:cNvSpPr txBox="1"/>
          <p:nvPr/>
        </p:nvSpPr>
        <p:spPr>
          <a:xfrm>
            <a:off x="535760" y="4690814"/>
            <a:ext cx="3515310" cy="584776"/>
          </a:xfrm>
          <a:prstGeom prst="rect">
            <a:avLst/>
          </a:prstGeom>
          <a:noFill/>
        </p:spPr>
        <p:txBody>
          <a:bodyPr wrap="square" lIns="91407" tIns="45704" rIns="91407" bIns="45704" rtlCol="0">
            <a:spAutoFit/>
          </a:bodyPr>
          <a:lstStyle/>
          <a:p>
            <a:r>
              <a:rPr lang="en-US" sz="3200" b="1" i="1">
                <a:solidFill>
                  <a:schemeClr val="tx1">
                    <a:lumMod val="75000"/>
                    <a:lumOff val="25000"/>
                  </a:schemeClr>
                </a:solidFill>
                <a:latin typeface="Helvetica"/>
                <a:cs typeface="Helvetica"/>
              </a:rPr>
              <a:t>AWARE of it</a:t>
            </a:r>
          </a:p>
        </p:txBody>
      </p:sp>
      <p:sp>
        <p:nvSpPr>
          <p:cNvPr id="14" name="TextBox 13"/>
          <p:cNvSpPr txBox="1"/>
          <p:nvPr/>
        </p:nvSpPr>
        <p:spPr>
          <a:xfrm>
            <a:off x="5811298" y="2222375"/>
            <a:ext cx="3085634" cy="1094113"/>
          </a:xfrm>
          <a:prstGeom prst="rect">
            <a:avLst/>
          </a:prstGeom>
          <a:noFill/>
        </p:spPr>
        <p:txBody>
          <a:bodyPr wrap="square" lIns="91407" tIns="45704" rIns="91407" bIns="45704" rtlCol="0">
            <a:spAutoFit/>
          </a:bodyPr>
          <a:lstStyle/>
          <a:p>
            <a:pPr>
              <a:lnSpc>
                <a:spcPct val="90000"/>
              </a:lnSpc>
            </a:pPr>
            <a:r>
              <a:rPr lang="en-US" b="1" i="1">
                <a:solidFill>
                  <a:srgbClr val="FF0000"/>
                </a:solidFill>
                <a:latin typeface="Helvetica"/>
                <a:cs typeface="Helvetica"/>
              </a:rPr>
              <a:t>Here you understand the thinking behind the Kata.  Now you can coach others and evolve your own Kata. </a:t>
            </a:r>
          </a:p>
        </p:txBody>
      </p:sp>
      <p:sp>
        <p:nvSpPr>
          <p:cNvPr id="16" name="TextBox 15"/>
          <p:cNvSpPr txBox="1"/>
          <p:nvPr/>
        </p:nvSpPr>
        <p:spPr>
          <a:xfrm>
            <a:off x="4688965" y="4901793"/>
            <a:ext cx="3746144" cy="595515"/>
          </a:xfrm>
          <a:prstGeom prst="rect">
            <a:avLst/>
          </a:prstGeom>
          <a:noFill/>
        </p:spPr>
        <p:txBody>
          <a:bodyPr wrap="square" lIns="91407" tIns="45704" rIns="91407" bIns="45704" rtlCol="0">
            <a:spAutoFit/>
          </a:bodyPr>
          <a:lstStyle/>
          <a:p>
            <a:pPr>
              <a:lnSpc>
                <a:spcPct val="90000"/>
              </a:lnSpc>
            </a:pPr>
            <a:r>
              <a:rPr lang="en-US" b="1" i="1">
                <a:solidFill>
                  <a:srgbClr val="FF0000"/>
                </a:solidFill>
                <a:latin typeface="Helvetica"/>
                <a:cs typeface="Helvetica"/>
              </a:rPr>
              <a:t>Concepts and information alone generally don’t change anything</a:t>
            </a:r>
          </a:p>
        </p:txBody>
      </p:sp>
      <p:cxnSp>
        <p:nvCxnSpPr>
          <p:cNvPr id="19" name="Straight Arrow Connector 18"/>
          <p:cNvCxnSpPr/>
          <p:nvPr/>
        </p:nvCxnSpPr>
        <p:spPr>
          <a:xfrm flipH="1">
            <a:off x="4264069" y="5217924"/>
            <a:ext cx="484632" cy="0"/>
          </a:xfrm>
          <a:prstGeom prst="straightConnector1">
            <a:avLst/>
          </a:prstGeom>
          <a:ln w="635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09151" y="4000025"/>
            <a:ext cx="484632" cy="0"/>
          </a:xfrm>
          <a:prstGeom prst="straightConnector1">
            <a:avLst/>
          </a:prstGeom>
          <a:ln w="635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348079" y="2776813"/>
            <a:ext cx="484632" cy="0"/>
          </a:xfrm>
          <a:prstGeom prst="straightConnector1">
            <a:avLst/>
          </a:prstGeom>
          <a:ln w="63500">
            <a:solidFill>
              <a:srgbClr val="FF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 name="Footer Placeholder 3"/>
          <p:cNvSpPr>
            <a:spLocks noGrp="1"/>
          </p:cNvSpPr>
          <p:nvPr>
            <p:ph type="ftr" sz="quarter" idx="11"/>
          </p:nvPr>
        </p:nvSpPr>
        <p:spPr/>
        <p:txBody>
          <a:bodyPr/>
          <a:lstStyle/>
          <a:p>
            <a:r>
              <a:rPr lang="en-US"/>
              <a:t>By Mike Rother</a:t>
            </a:r>
          </a:p>
        </p:txBody>
      </p:sp>
      <p:sp>
        <p:nvSpPr>
          <p:cNvPr id="6" name="Slide Number Placeholder 5"/>
          <p:cNvSpPr>
            <a:spLocks noGrp="1"/>
          </p:cNvSpPr>
          <p:nvPr>
            <p:ph type="sldNum" sz="quarter" idx="12"/>
          </p:nvPr>
        </p:nvSpPr>
        <p:spPr/>
        <p:txBody>
          <a:bodyPr/>
          <a:lstStyle/>
          <a:p>
            <a:fld id="{1254D1E6-34D6-5C4C-A7E3-AB2F6F87675C}" type="slidenum">
              <a:rPr lang="en-US"/>
              <a:pPr/>
              <a:t>64</a:t>
            </a:fld>
            <a:endParaRPr lang="en-US"/>
          </a:p>
        </p:txBody>
      </p:sp>
    </p:spTree>
    <p:extLst>
      <p:ext uri="{BB962C8B-B14F-4D97-AF65-F5344CB8AC3E}">
        <p14:creationId xmlns:p14="http://schemas.microsoft.com/office/powerpoint/2010/main" val="2016499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412" y="1625003"/>
            <a:ext cx="3796145" cy="1219200"/>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3" name="TextBox 2"/>
          <p:cNvSpPr txBox="1"/>
          <p:nvPr/>
        </p:nvSpPr>
        <p:spPr>
          <a:xfrm>
            <a:off x="0" y="228600"/>
            <a:ext cx="9144000" cy="1047381"/>
          </a:xfrm>
          <a:prstGeom prst="rect">
            <a:avLst/>
          </a:prstGeom>
          <a:noFill/>
        </p:spPr>
        <p:txBody>
          <a:bodyPr wrap="square" lIns="91354" tIns="45678" rIns="91354" bIns="45678" rtlCol="0">
            <a:spAutoFit/>
          </a:bodyPr>
          <a:lstStyle/>
          <a:p>
            <a:pPr algn="ctr">
              <a:lnSpc>
                <a:spcPct val="80000"/>
              </a:lnSpc>
            </a:pPr>
            <a:r>
              <a:rPr lang="en-US" sz="3800" b="1"/>
              <a:t>There is a</a:t>
            </a:r>
          </a:p>
          <a:p>
            <a:pPr algn="ctr">
              <a:lnSpc>
                <a:spcPct val="80000"/>
              </a:lnSpc>
            </a:pPr>
            <a:r>
              <a:rPr lang="en-US" sz="3800" b="1">
                <a:solidFill>
                  <a:srgbClr val="FF0000"/>
                </a:solidFill>
              </a:rPr>
              <a:t>LEARNING PROGRESSION</a:t>
            </a:r>
          </a:p>
        </p:txBody>
      </p:sp>
      <p:sp>
        <p:nvSpPr>
          <p:cNvPr id="4" name="TextBox 3"/>
          <p:cNvSpPr txBox="1"/>
          <p:nvPr/>
        </p:nvSpPr>
        <p:spPr>
          <a:xfrm>
            <a:off x="3175000" y="1883133"/>
            <a:ext cx="3810000" cy="584776"/>
          </a:xfrm>
          <a:prstGeom prst="rect">
            <a:avLst/>
          </a:prstGeom>
          <a:noFill/>
        </p:spPr>
        <p:txBody>
          <a:bodyPr wrap="square" lIns="91407" tIns="45704" rIns="91407" bIns="45704" rtlCol="0">
            <a:spAutoFit/>
          </a:bodyPr>
          <a:lstStyle/>
          <a:p>
            <a:r>
              <a:rPr lang="en-US" sz="3200" b="1" i="1">
                <a:latin typeface="Helvetica"/>
                <a:cs typeface="Helvetica"/>
              </a:rPr>
              <a:t>Able to TEACH it</a:t>
            </a:r>
          </a:p>
        </p:txBody>
      </p:sp>
      <p:pic>
        <p:nvPicPr>
          <p:cNvPr id="5" name="Picture 4" descr="MiLLnBa9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57200" y="3250603"/>
            <a:ext cx="1834262" cy="2007560"/>
          </a:xfrm>
          <a:prstGeom prst="rect">
            <a:avLst/>
          </a:prstGeom>
        </p:spPr>
      </p:pic>
      <p:pic>
        <p:nvPicPr>
          <p:cNvPr id="6" name="Picture 5" descr="MiLLnBa9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17950" y="1476829"/>
            <a:ext cx="1834262" cy="2007560"/>
          </a:xfrm>
          <a:prstGeom prst="rect">
            <a:avLst/>
          </a:prstGeom>
        </p:spPr>
      </p:pic>
      <p:sp>
        <p:nvSpPr>
          <p:cNvPr id="7" name="Rectangle 6"/>
          <p:cNvSpPr/>
          <p:nvPr/>
        </p:nvSpPr>
        <p:spPr>
          <a:xfrm>
            <a:off x="1345188" y="4470187"/>
            <a:ext cx="3796145" cy="1219200"/>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8" name="TextBox 7"/>
          <p:cNvSpPr txBox="1"/>
          <p:nvPr/>
        </p:nvSpPr>
        <p:spPr>
          <a:xfrm>
            <a:off x="1504862" y="4728317"/>
            <a:ext cx="3515310" cy="584776"/>
          </a:xfrm>
          <a:prstGeom prst="rect">
            <a:avLst/>
          </a:prstGeom>
          <a:noFill/>
        </p:spPr>
        <p:txBody>
          <a:bodyPr wrap="square" lIns="91407" tIns="45704" rIns="91407" bIns="45704" rtlCol="0">
            <a:spAutoFit/>
          </a:bodyPr>
          <a:lstStyle/>
          <a:p>
            <a:r>
              <a:rPr lang="en-US" sz="3200" b="1" i="1">
                <a:solidFill>
                  <a:srgbClr val="000000"/>
                </a:solidFill>
                <a:latin typeface="Helvetica"/>
                <a:cs typeface="Helvetica"/>
              </a:rPr>
              <a:t>AWARE of it</a:t>
            </a:r>
          </a:p>
        </p:txBody>
      </p:sp>
      <p:sp>
        <p:nvSpPr>
          <p:cNvPr id="9" name="Rectangle 8"/>
          <p:cNvSpPr/>
          <p:nvPr/>
        </p:nvSpPr>
        <p:spPr>
          <a:xfrm>
            <a:off x="2225630" y="3047403"/>
            <a:ext cx="3796145" cy="1219200"/>
          </a:xfrm>
          <a:prstGeom prst="rect">
            <a:avLst/>
          </a:prstGeom>
          <a:solidFill>
            <a:schemeClr val="tx2">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07" tIns="45704" rIns="91407" bIns="45704" rtlCol="0" anchor="ctr"/>
          <a:lstStyle/>
          <a:p>
            <a:pPr algn="ctr"/>
            <a:endParaRPr lang="en-US"/>
          </a:p>
        </p:txBody>
      </p:sp>
      <p:sp>
        <p:nvSpPr>
          <p:cNvPr id="10" name="TextBox 9"/>
          <p:cNvSpPr txBox="1"/>
          <p:nvPr/>
        </p:nvSpPr>
        <p:spPr>
          <a:xfrm>
            <a:off x="2342262" y="3305533"/>
            <a:ext cx="3515310" cy="584776"/>
          </a:xfrm>
          <a:prstGeom prst="rect">
            <a:avLst/>
          </a:prstGeom>
          <a:noFill/>
        </p:spPr>
        <p:txBody>
          <a:bodyPr wrap="square" lIns="91407" tIns="45704" rIns="91407" bIns="45704" rtlCol="0">
            <a:spAutoFit/>
          </a:bodyPr>
          <a:lstStyle/>
          <a:p>
            <a:r>
              <a:rPr lang="en-US" sz="3200" b="1" i="1">
                <a:solidFill>
                  <a:srgbClr val="000000"/>
                </a:solidFill>
                <a:latin typeface="Helvetica"/>
                <a:cs typeface="Helvetica"/>
              </a:rPr>
              <a:t>Able to DO it</a:t>
            </a:r>
          </a:p>
        </p:txBody>
      </p:sp>
      <p:pic>
        <p:nvPicPr>
          <p:cNvPr id="11" name="Picture 10" descr="Sorry-Glitters-51.jpg"/>
          <p:cNvPicPr>
            <a:picLocks noChangeAspect="1"/>
          </p:cNvPicPr>
          <p:nvPr/>
        </p:nvPicPr>
        <p:blipFill rotWithShape="1">
          <a:blip r:embed="rId3">
            <a:extLst>
              <a:ext uri="{28A0092B-C50C-407E-A947-70E740481C1C}">
                <a14:useLocalDpi xmlns:a14="http://schemas.microsoft.com/office/drawing/2010/main" val="0"/>
              </a:ext>
            </a:extLst>
          </a:blip>
          <a:srcRect l="12222" t="22445" r="17407" b="12074"/>
          <a:stretch/>
        </p:blipFill>
        <p:spPr>
          <a:xfrm>
            <a:off x="6610350" y="3962400"/>
            <a:ext cx="1739900" cy="2023779"/>
          </a:xfrm>
          <a:prstGeom prst="rect">
            <a:avLst/>
          </a:prstGeom>
        </p:spPr>
      </p:pic>
      <p:sp>
        <p:nvSpPr>
          <p:cNvPr id="12" name="TextBox 11"/>
          <p:cNvSpPr txBox="1"/>
          <p:nvPr/>
        </p:nvSpPr>
        <p:spPr>
          <a:xfrm>
            <a:off x="6390075" y="5757212"/>
            <a:ext cx="2423725" cy="796115"/>
          </a:xfrm>
          <a:prstGeom prst="rect">
            <a:avLst/>
          </a:prstGeom>
          <a:noFill/>
        </p:spPr>
        <p:txBody>
          <a:bodyPr wrap="square" rtlCol="0">
            <a:spAutoFit/>
          </a:bodyPr>
          <a:lstStyle/>
          <a:p>
            <a:pPr algn="ctr">
              <a:lnSpc>
                <a:spcPct val="80000"/>
              </a:lnSpc>
            </a:pPr>
            <a:r>
              <a:rPr lang="en-US" sz="2800" spc="-150">
                <a:solidFill>
                  <a:schemeClr val="tx2">
                    <a:lumMod val="75000"/>
                  </a:schemeClr>
                </a:solidFill>
                <a:latin typeface="Comic Sans MS"/>
                <a:cs typeface="Comic Sans MS"/>
              </a:rPr>
              <a:t>Sorry, no</a:t>
            </a:r>
          </a:p>
          <a:p>
            <a:pPr algn="ctr">
              <a:lnSpc>
                <a:spcPct val="80000"/>
              </a:lnSpc>
            </a:pPr>
            <a:r>
              <a:rPr lang="en-US" sz="2800" spc="-150">
                <a:solidFill>
                  <a:schemeClr val="tx2">
                    <a:lumMod val="75000"/>
                  </a:schemeClr>
                </a:solidFill>
                <a:latin typeface="Comic Sans MS"/>
                <a:cs typeface="Comic Sans MS"/>
              </a:rPr>
              <a:t>way around it</a:t>
            </a:r>
          </a:p>
        </p:txBody>
      </p:sp>
      <p:sp>
        <p:nvSpPr>
          <p:cNvPr id="14" name="Slide Number Placeholder 13"/>
          <p:cNvSpPr>
            <a:spLocks noGrp="1"/>
          </p:cNvSpPr>
          <p:nvPr>
            <p:ph type="sldNum" sz="quarter" idx="12"/>
          </p:nvPr>
        </p:nvSpPr>
        <p:spPr/>
        <p:txBody>
          <a:bodyPr/>
          <a:lstStyle/>
          <a:p>
            <a:fld id="{6769FA32-E302-F645-8721-426120733C0F}" type="slidenum">
              <a:rPr lang="en-US"/>
              <a:pPr/>
              <a:t>65</a:t>
            </a:fld>
            <a:endParaRPr lang="en-US"/>
          </a:p>
        </p:txBody>
      </p:sp>
      <p:sp>
        <p:nvSpPr>
          <p:cNvPr id="15" name="Footer Placeholder 3"/>
          <p:cNvSpPr>
            <a:spLocks noGrp="1"/>
          </p:cNvSpPr>
          <p:nvPr>
            <p:ph type="ftr" sz="quarter" idx="11"/>
          </p:nvPr>
        </p:nvSpPr>
        <p:spPr>
          <a:xfrm>
            <a:off x="129960" y="6416675"/>
            <a:ext cx="2895600" cy="365125"/>
          </a:xfrm>
        </p:spPr>
        <p:txBody>
          <a:bodyPr/>
          <a:lstStyle/>
          <a:p>
            <a:r>
              <a:rPr lang="en-US"/>
              <a:t>By Mike Rother</a:t>
            </a:r>
          </a:p>
        </p:txBody>
      </p:sp>
      <p:sp>
        <p:nvSpPr>
          <p:cNvPr id="16" name="TextBox 15"/>
          <p:cNvSpPr txBox="1"/>
          <p:nvPr/>
        </p:nvSpPr>
        <p:spPr>
          <a:xfrm>
            <a:off x="6057900" y="3090085"/>
            <a:ext cx="2565400" cy="796115"/>
          </a:xfrm>
          <a:prstGeom prst="rect">
            <a:avLst/>
          </a:prstGeom>
          <a:noFill/>
        </p:spPr>
        <p:txBody>
          <a:bodyPr wrap="square" rtlCol="0">
            <a:spAutoFit/>
          </a:bodyPr>
          <a:lstStyle/>
          <a:p>
            <a:pPr>
              <a:lnSpc>
                <a:spcPct val="80000"/>
              </a:lnSpc>
            </a:pPr>
            <a:r>
              <a:rPr lang="en-US" sz="2800" b="1" i="1"/>
              <a:t>Self</a:t>
            </a:r>
          </a:p>
          <a:p>
            <a:pPr>
              <a:lnSpc>
                <a:spcPct val="80000"/>
              </a:lnSpc>
            </a:pPr>
            <a:r>
              <a:rPr lang="en-US" sz="2800" b="1" i="1"/>
              <a:t>Development</a:t>
            </a:r>
          </a:p>
        </p:txBody>
      </p:sp>
      <p:sp>
        <p:nvSpPr>
          <p:cNvPr id="17" name="TextBox 16"/>
          <p:cNvSpPr txBox="1"/>
          <p:nvPr/>
        </p:nvSpPr>
        <p:spPr>
          <a:xfrm>
            <a:off x="6922187" y="1644423"/>
            <a:ext cx="2069413" cy="796115"/>
          </a:xfrm>
          <a:prstGeom prst="rect">
            <a:avLst/>
          </a:prstGeom>
          <a:noFill/>
        </p:spPr>
        <p:txBody>
          <a:bodyPr wrap="square" rtlCol="0">
            <a:spAutoFit/>
          </a:bodyPr>
          <a:lstStyle/>
          <a:p>
            <a:pPr>
              <a:lnSpc>
                <a:spcPct val="80000"/>
              </a:lnSpc>
            </a:pPr>
            <a:r>
              <a:rPr lang="en-US" sz="2800" b="1" i="1"/>
              <a:t>Developing</a:t>
            </a:r>
          </a:p>
          <a:p>
            <a:pPr>
              <a:lnSpc>
                <a:spcPct val="80000"/>
              </a:lnSpc>
            </a:pPr>
            <a:r>
              <a:rPr lang="en-US" sz="2800" b="1" i="1"/>
              <a:t>Others</a:t>
            </a:r>
          </a:p>
        </p:txBody>
      </p:sp>
    </p:spTree>
    <p:extLst>
      <p:ext uri="{BB962C8B-B14F-4D97-AF65-F5344CB8AC3E}">
        <p14:creationId xmlns:p14="http://schemas.microsoft.com/office/powerpoint/2010/main" val="12054803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2916"/>
            <a:ext cx="9144000" cy="590662"/>
          </a:xfrm>
          <a:prstGeom prst="rect">
            <a:avLst/>
          </a:prstGeom>
          <a:noFill/>
        </p:spPr>
        <p:txBody>
          <a:bodyPr wrap="square" lIns="82030" tIns="41015" rIns="82030" bIns="41015" rtlCol="0">
            <a:spAutoFit/>
          </a:bodyPr>
          <a:lstStyle/>
          <a:p>
            <a:pPr algn="ctr">
              <a:lnSpc>
                <a:spcPct val="90000"/>
              </a:lnSpc>
            </a:pPr>
            <a:r>
              <a:rPr lang="en-US" sz="3600" b="1"/>
              <a:t>Roles / Org Structure for Practicing</a:t>
            </a:r>
            <a:endParaRPr lang="en-US" sz="2500" b="1"/>
          </a:p>
        </p:txBody>
      </p:sp>
      <p:sp>
        <p:nvSpPr>
          <p:cNvPr id="5" name="Footer Placeholder 4"/>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66</a:t>
            </a:fld>
            <a:endParaRPr lang="en-US"/>
          </a:p>
        </p:txBody>
      </p:sp>
      <p:pic>
        <p:nvPicPr>
          <p:cNvPr id="6" name="Picture 5" descr="thumb-Stick-figure-male-2-0-116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201" y="2843686"/>
            <a:ext cx="643295" cy="1280160"/>
          </a:xfrm>
          <a:prstGeom prst="rect">
            <a:avLst/>
          </a:prstGeom>
        </p:spPr>
      </p:pic>
      <p:pic>
        <p:nvPicPr>
          <p:cNvPr id="7" name="Picture 6" descr="family-clipart-5-people-stick-people-stick-figure-orange-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307" y="2843686"/>
            <a:ext cx="642221" cy="1280160"/>
          </a:xfrm>
          <a:prstGeom prst="rect">
            <a:avLst/>
          </a:prstGeom>
        </p:spPr>
      </p:pic>
      <p:grpSp>
        <p:nvGrpSpPr>
          <p:cNvPr id="8" name="Group 7"/>
          <p:cNvGrpSpPr/>
          <p:nvPr/>
        </p:nvGrpSpPr>
        <p:grpSpPr>
          <a:xfrm>
            <a:off x="5511799" y="1784490"/>
            <a:ext cx="1649277" cy="1430672"/>
            <a:chOff x="5422899" y="1785603"/>
            <a:chExt cx="1649277" cy="1430672"/>
          </a:xfrm>
        </p:grpSpPr>
        <p:pic>
          <p:nvPicPr>
            <p:cNvPr id="9" name="Picture 8" descr="IK Storybo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899" y="1785603"/>
              <a:ext cx="1649277" cy="1430672"/>
            </a:xfrm>
            <a:prstGeom prst="rect">
              <a:avLst/>
            </a:prstGeom>
          </p:spPr>
        </p:pic>
        <p:sp>
          <p:nvSpPr>
            <p:cNvPr id="10" name="TextBox 9"/>
            <p:cNvSpPr txBox="1"/>
            <p:nvPr/>
          </p:nvSpPr>
          <p:spPr>
            <a:xfrm>
              <a:off x="5537199" y="2298700"/>
              <a:ext cx="1295400" cy="494494"/>
            </a:xfrm>
            <a:prstGeom prst="rect">
              <a:avLst/>
            </a:prstGeom>
            <a:noFill/>
          </p:spPr>
          <p:txBody>
            <a:bodyPr wrap="square" rtlCol="0">
              <a:spAutoFit/>
            </a:bodyPr>
            <a:lstStyle/>
            <a:p>
              <a:pPr>
                <a:lnSpc>
                  <a:spcPct val="80000"/>
                </a:lnSpc>
              </a:pPr>
              <a:r>
                <a:rPr lang="en-US" sz="1600" b="1">
                  <a:solidFill>
                    <a:srgbClr val="FF0000"/>
                  </a:solidFill>
                </a:rPr>
                <a:t>Learner's </a:t>
              </a:r>
            </a:p>
            <a:p>
              <a:pPr>
                <a:lnSpc>
                  <a:spcPct val="80000"/>
                </a:lnSpc>
              </a:pPr>
              <a:r>
                <a:rPr lang="en-US" sz="1600" b="1">
                  <a:solidFill>
                    <a:srgbClr val="FF0000"/>
                  </a:solidFill>
                </a:rPr>
                <a:t>Storyboard</a:t>
              </a:r>
            </a:p>
          </p:txBody>
        </p:sp>
      </p:grpSp>
      <p:sp>
        <p:nvSpPr>
          <p:cNvPr id="11" name="TextBox 10"/>
          <p:cNvSpPr txBox="1"/>
          <p:nvPr/>
        </p:nvSpPr>
        <p:spPr>
          <a:xfrm>
            <a:off x="4648200" y="4022554"/>
            <a:ext cx="1295400" cy="461665"/>
          </a:xfrm>
          <a:prstGeom prst="rect">
            <a:avLst/>
          </a:prstGeom>
          <a:noFill/>
        </p:spPr>
        <p:txBody>
          <a:bodyPr wrap="square" rtlCol="0">
            <a:spAutoFit/>
          </a:bodyPr>
          <a:lstStyle/>
          <a:p>
            <a:pPr algn="ctr"/>
            <a:r>
              <a:rPr lang="en-US" sz="2400" b="1"/>
              <a:t>Learner</a:t>
            </a:r>
          </a:p>
        </p:txBody>
      </p:sp>
      <p:sp>
        <p:nvSpPr>
          <p:cNvPr id="12" name="TextBox 11"/>
          <p:cNvSpPr txBox="1"/>
          <p:nvPr/>
        </p:nvSpPr>
        <p:spPr>
          <a:xfrm>
            <a:off x="2743200" y="4022554"/>
            <a:ext cx="1295400" cy="769441"/>
          </a:xfrm>
          <a:prstGeom prst="rect">
            <a:avLst/>
          </a:prstGeom>
          <a:noFill/>
        </p:spPr>
        <p:txBody>
          <a:bodyPr wrap="square" rtlCol="0">
            <a:spAutoFit/>
          </a:bodyPr>
          <a:lstStyle/>
          <a:p>
            <a:pPr algn="ctr"/>
            <a:r>
              <a:rPr lang="en-US" sz="2400" b="1"/>
              <a:t>Coach</a:t>
            </a:r>
          </a:p>
          <a:p>
            <a:pPr algn="ctr">
              <a:lnSpc>
                <a:spcPct val="90000"/>
              </a:lnSpc>
            </a:pPr>
            <a:r>
              <a:rPr lang="en-US" sz="2000"/>
              <a:t>(Manager)</a:t>
            </a:r>
            <a:endParaRPr lang="en-US" sz="1600"/>
          </a:p>
        </p:txBody>
      </p:sp>
      <p:sp>
        <p:nvSpPr>
          <p:cNvPr id="13" name="TextBox 12"/>
          <p:cNvSpPr txBox="1"/>
          <p:nvPr/>
        </p:nvSpPr>
        <p:spPr>
          <a:xfrm>
            <a:off x="762000" y="4129716"/>
            <a:ext cx="1587500" cy="369332"/>
          </a:xfrm>
          <a:prstGeom prst="rect">
            <a:avLst/>
          </a:prstGeom>
          <a:noFill/>
        </p:spPr>
        <p:txBody>
          <a:bodyPr wrap="square" rtlCol="0">
            <a:spAutoFit/>
          </a:bodyPr>
          <a:lstStyle/>
          <a:p>
            <a:pPr algn="ctr">
              <a:lnSpc>
                <a:spcPct val="70000"/>
              </a:lnSpc>
            </a:pPr>
            <a:r>
              <a:rPr lang="en-US" sz="2400" b="1"/>
              <a:t>2</a:t>
            </a:r>
            <a:r>
              <a:rPr lang="en-US" sz="2400" b="1" baseline="30000"/>
              <a:t>nd</a:t>
            </a:r>
            <a:r>
              <a:rPr lang="en-US" sz="2400" b="1"/>
              <a:t> Coach</a:t>
            </a:r>
            <a:endParaRPr lang="en-US"/>
          </a:p>
        </p:txBody>
      </p:sp>
      <p:sp>
        <p:nvSpPr>
          <p:cNvPr id="14" name="TextBox 13"/>
          <p:cNvSpPr txBox="1"/>
          <p:nvPr/>
        </p:nvSpPr>
        <p:spPr>
          <a:xfrm>
            <a:off x="5626099" y="1116487"/>
            <a:ext cx="1295400" cy="461665"/>
          </a:xfrm>
          <a:prstGeom prst="rect">
            <a:avLst/>
          </a:prstGeom>
          <a:noFill/>
        </p:spPr>
        <p:txBody>
          <a:bodyPr wrap="square" rtlCol="0">
            <a:spAutoFit/>
          </a:bodyPr>
          <a:lstStyle/>
          <a:p>
            <a:pPr algn="ctr"/>
            <a:r>
              <a:rPr lang="en-US" sz="2400" b="1"/>
              <a:t>Team</a:t>
            </a:r>
          </a:p>
        </p:txBody>
      </p:sp>
      <p:pic>
        <p:nvPicPr>
          <p:cNvPr id="15" name="Picture 14" descr="Silhouett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900" y="2955140"/>
            <a:ext cx="1966777" cy="1285547"/>
          </a:xfrm>
          <a:prstGeom prst="rect">
            <a:avLst/>
          </a:prstGeom>
        </p:spPr>
      </p:pic>
      <p:pic>
        <p:nvPicPr>
          <p:cNvPr id="16" name="Picture 15" descr="a54579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0706" y="2843686"/>
            <a:ext cx="642221" cy="1280160"/>
          </a:xfrm>
          <a:prstGeom prst="rect">
            <a:avLst/>
          </a:prstGeom>
        </p:spPr>
      </p:pic>
      <p:sp>
        <p:nvSpPr>
          <p:cNvPr id="17" name="Oval 16"/>
          <p:cNvSpPr>
            <a:spLocks noChangeAspect="1"/>
          </p:cNvSpPr>
          <p:nvPr/>
        </p:nvSpPr>
        <p:spPr>
          <a:xfrm>
            <a:off x="4483100" y="1578152"/>
            <a:ext cx="3659908" cy="3657600"/>
          </a:xfrm>
          <a:prstGeom prst="ellipse">
            <a:avLst/>
          </a:prstGeom>
          <a:noFill/>
          <a:ln w="635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stock-sam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000" y="3374474"/>
            <a:ext cx="1422400" cy="463273"/>
          </a:xfrm>
          <a:prstGeom prst="rect">
            <a:avLst/>
          </a:prstGeom>
        </p:spPr>
      </p:pic>
      <p:pic>
        <p:nvPicPr>
          <p:cNvPr id="19" name="Picture 18" descr="stock-sam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2896" y="3374474"/>
            <a:ext cx="1422400" cy="463273"/>
          </a:xfrm>
          <a:prstGeom prst="rect">
            <a:avLst/>
          </a:prstGeom>
        </p:spPr>
      </p:pic>
      <p:sp>
        <p:nvSpPr>
          <p:cNvPr id="20" name="TextBox 19"/>
          <p:cNvSpPr txBox="1"/>
          <p:nvPr/>
        </p:nvSpPr>
        <p:spPr>
          <a:xfrm>
            <a:off x="4582254" y="5278749"/>
            <a:ext cx="3499104" cy="627864"/>
          </a:xfrm>
          <a:prstGeom prst="rect">
            <a:avLst/>
          </a:prstGeom>
          <a:noFill/>
        </p:spPr>
        <p:txBody>
          <a:bodyPr wrap="square" rtlCol="0">
            <a:spAutoFit/>
          </a:bodyPr>
          <a:lstStyle/>
          <a:p>
            <a:pPr algn="ctr">
              <a:lnSpc>
                <a:spcPct val="70000"/>
              </a:lnSpc>
            </a:pPr>
            <a:r>
              <a:rPr lang="en-US" sz="2400" i="1">
                <a:solidFill>
                  <a:schemeClr val="tx1">
                    <a:lumMod val="75000"/>
                    <a:lumOff val="25000"/>
                  </a:schemeClr>
                </a:solidFill>
              </a:rPr>
              <a:t>Practices the</a:t>
            </a:r>
          </a:p>
          <a:p>
            <a:pPr algn="ctr">
              <a:lnSpc>
                <a:spcPct val="70000"/>
              </a:lnSpc>
            </a:pPr>
            <a:r>
              <a:rPr lang="en-US" sz="2400" i="1">
                <a:solidFill>
                  <a:schemeClr val="tx1">
                    <a:lumMod val="75000"/>
                    <a:lumOff val="25000"/>
                  </a:schemeClr>
                </a:solidFill>
              </a:rPr>
              <a:t>Improvement Kata</a:t>
            </a:r>
          </a:p>
        </p:txBody>
      </p:sp>
      <p:sp>
        <p:nvSpPr>
          <p:cNvPr id="21" name="TextBox 20"/>
          <p:cNvSpPr txBox="1"/>
          <p:nvPr/>
        </p:nvSpPr>
        <p:spPr>
          <a:xfrm>
            <a:off x="2302770" y="4865969"/>
            <a:ext cx="2209800" cy="627864"/>
          </a:xfrm>
          <a:prstGeom prst="rect">
            <a:avLst/>
          </a:prstGeom>
          <a:noFill/>
        </p:spPr>
        <p:txBody>
          <a:bodyPr wrap="square" rtlCol="0">
            <a:spAutoFit/>
          </a:bodyPr>
          <a:lstStyle/>
          <a:p>
            <a:pPr algn="ctr">
              <a:lnSpc>
                <a:spcPct val="70000"/>
              </a:lnSpc>
            </a:pPr>
            <a:r>
              <a:rPr lang="en-US" sz="2400" i="1">
                <a:solidFill>
                  <a:schemeClr val="tx1">
                    <a:lumMod val="75000"/>
                    <a:lumOff val="25000"/>
                  </a:schemeClr>
                </a:solidFill>
              </a:rPr>
              <a:t>Practices the</a:t>
            </a:r>
          </a:p>
          <a:p>
            <a:pPr algn="ctr">
              <a:lnSpc>
                <a:spcPct val="70000"/>
              </a:lnSpc>
            </a:pPr>
            <a:r>
              <a:rPr lang="en-US" sz="2400" i="1">
                <a:solidFill>
                  <a:schemeClr val="tx1">
                    <a:lumMod val="75000"/>
                    <a:lumOff val="25000"/>
                  </a:schemeClr>
                </a:solidFill>
              </a:rPr>
              <a:t>Coaching Kata</a:t>
            </a:r>
          </a:p>
        </p:txBody>
      </p:sp>
      <p:sp>
        <p:nvSpPr>
          <p:cNvPr id="22" name="TextBox 21"/>
          <p:cNvSpPr txBox="1"/>
          <p:nvPr/>
        </p:nvSpPr>
        <p:spPr>
          <a:xfrm>
            <a:off x="797334" y="4613682"/>
            <a:ext cx="1530096" cy="627864"/>
          </a:xfrm>
          <a:prstGeom prst="rect">
            <a:avLst/>
          </a:prstGeom>
          <a:noFill/>
        </p:spPr>
        <p:txBody>
          <a:bodyPr wrap="square" rtlCol="0">
            <a:spAutoFit/>
          </a:bodyPr>
          <a:lstStyle/>
          <a:p>
            <a:pPr algn="ctr">
              <a:lnSpc>
                <a:spcPct val="70000"/>
              </a:lnSpc>
            </a:pPr>
            <a:r>
              <a:rPr lang="en-US" sz="2400" i="1">
                <a:solidFill>
                  <a:schemeClr val="tx1">
                    <a:lumMod val="75000"/>
                    <a:lumOff val="25000"/>
                  </a:schemeClr>
                </a:solidFill>
              </a:rPr>
              <a:t>Coaches</a:t>
            </a:r>
          </a:p>
          <a:p>
            <a:pPr algn="ctr">
              <a:lnSpc>
                <a:spcPct val="70000"/>
              </a:lnSpc>
            </a:pPr>
            <a:r>
              <a:rPr lang="en-US" sz="2400" i="1">
                <a:solidFill>
                  <a:schemeClr val="tx1">
                    <a:lumMod val="75000"/>
                    <a:lumOff val="25000"/>
                  </a:schemeClr>
                </a:solidFill>
              </a:rPr>
              <a:t>the Coach</a:t>
            </a:r>
          </a:p>
        </p:txBody>
      </p:sp>
    </p:spTree>
    <p:extLst>
      <p:ext uri="{BB962C8B-B14F-4D97-AF65-F5344CB8AC3E}">
        <p14:creationId xmlns:p14="http://schemas.microsoft.com/office/powerpoint/2010/main" val="2787053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67</a:t>
            </a:fld>
            <a:endParaRPr lang="en-US"/>
          </a:p>
        </p:txBody>
      </p:sp>
      <p:sp>
        <p:nvSpPr>
          <p:cNvPr id="23" name="TextBox 22"/>
          <p:cNvSpPr txBox="1"/>
          <p:nvPr/>
        </p:nvSpPr>
        <p:spPr>
          <a:xfrm>
            <a:off x="0" y="185707"/>
            <a:ext cx="9144000" cy="646331"/>
          </a:xfrm>
          <a:prstGeom prst="rect">
            <a:avLst/>
          </a:prstGeom>
          <a:noFill/>
        </p:spPr>
        <p:txBody>
          <a:bodyPr wrap="square" rtlCol="0">
            <a:spAutoFit/>
          </a:bodyPr>
          <a:lstStyle/>
          <a:p>
            <a:pPr algn="ctr"/>
            <a:r>
              <a:rPr lang="en-US" sz="3600" b="1" dirty="0" smtClean="0"/>
              <a:t>WHAT DEPLOYMENT OFTEN LOOKS LIKE</a:t>
            </a:r>
            <a:endParaRPr lang="en-US" sz="2000" dirty="0"/>
          </a:p>
        </p:txBody>
      </p:sp>
      <p:sp>
        <p:nvSpPr>
          <p:cNvPr id="24" name="TextBox 23"/>
          <p:cNvSpPr txBox="1"/>
          <p:nvPr/>
        </p:nvSpPr>
        <p:spPr>
          <a:xfrm>
            <a:off x="0" y="789057"/>
            <a:ext cx="9144000" cy="745845"/>
          </a:xfrm>
          <a:prstGeom prst="rect">
            <a:avLst/>
          </a:prstGeom>
          <a:noFill/>
        </p:spPr>
        <p:txBody>
          <a:bodyPr wrap="square" rtlCol="0">
            <a:spAutoFit/>
          </a:bodyPr>
          <a:lstStyle/>
          <a:p>
            <a:pPr algn="ctr">
              <a:lnSpc>
                <a:spcPct val="80000"/>
              </a:lnSpc>
            </a:pPr>
            <a:r>
              <a:rPr lang="en-US" sz="2600" b="1" dirty="0" smtClean="0"/>
              <a:t>Don’t try to expand Improvment Kata practice faster</a:t>
            </a:r>
          </a:p>
          <a:p>
            <a:pPr algn="ctr">
              <a:lnSpc>
                <a:spcPct val="80000"/>
              </a:lnSpc>
            </a:pPr>
            <a:r>
              <a:rPr lang="en-US" sz="2600" b="1" dirty="0" smtClean="0"/>
              <a:t>than you can develop internal Coaching Kata proficiency!</a:t>
            </a:r>
            <a:endParaRPr lang="en-US" sz="2600" b="1" dirty="0"/>
          </a:p>
        </p:txBody>
      </p:sp>
      <p:sp>
        <p:nvSpPr>
          <p:cNvPr id="25" name="Rectangle 24"/>
          <p:cNvSpPr/>
          <p:nvPr/>
        </p:nvSpPr>
        <p:spPr>
          <a:xfrm>
            <a:off x="583930" y="1854200"/>
            <a:ext cx="6340197" cy="369332"/>
          </a:xfrm>
          <a:prstGeom prst="rect">
            <a:avLst/>
          </a:prstGeom>
        </p:spPr>
        <p:txBody>
          <a:bodyPr wrap="none">
            <a:spAutoFit/>
          </a:bodyPr>
          <a:lstStyle/>
          <a:p>
            <a:r>
              <a:rPr lang="en-US" b="1" i="1" dirty="0" smtClean="0"/>
              <a:t>Phase I                      Phase II                                                    Phase III</a:t>
            </a:r>
            <a:endParaRPr lang="en-US" i="1" dirty="0"/>
          </a:p>
        </p:txBody>
      </p:sp>
      <p:sp>
        <p:nvSpPr>
          <p:cNvPr id="26" name="Rectangle 25"/>
          <p:cNvSpPr/>
          <p:nvPr/>
        </p:nvSpPr>
        <p:spPr>
          <a:xfrm>
            <a:off x="562657" y="4876800"/>
            <a:ext cx="1050243" cy="461665"/>
          </a:xfrm>
          <a:prstGeom prst="rect">
            <a:avLst/>
          </a:prstGeom>
          <a:ln>
            <a:solidFill>
              <a:schemeClr val="tx1"/>
            </a:solidFill>
          </a:ln>
        </p:spPr>
        <p:txBody>
          <a:bodyPr wrap="square">
            <a:spAutoFit/>
          </a:bodyPr>
          <a:lstStyle/>
          <a:p>
            <a:pPr algn="ctr"/>
            <a:r>
              <a:rPr lang="en-US" sz="1200" b="1" dirty="0" smtClean="0"/>
              <a:t>Scouts study the subject</a:t>
            </a:r>
            <a:endParaRPr lang="en-US" sz="1200" dirty="0"/>
          </a:p>
        </p:txBody>
      </p:sp>
      <p:sp>
        <p:nvSpPr>
          <p:cNvPr id="27" name="Rectangle 26"/>
          <p:cNvSpPr/>
          <p:nvPr/>
        </p:nvSpPr>
        <p:spPr>
          <a:xfrm>
            <a:off x="1739900" y="4876800"/>
            <a:ext cx="595575" cy="461665"/>
          </a:xfrm>
          <a:prstGeom prst="rect">
            <a:avLst/>
          </a:prstGeom>
          <a:ln>
            <a:solidFill>
              <a:schemeClr val="tx1"/>
            </a:solidFill>
          </a:ln>
        </p:spPr>
        <p:txBody>
          <a:bodyPr wrap="square">
            <a:spAutoFit/>
          </a:bodyPr>
          <a:lstStyle/>
          <a:p>
            <a:pPr algn="ctr"/>
            <a:r>
              <a:rPr lang="en-US" sz="1200" b="1" dirty="0" smtClean="0"/>
              <a:t>Form AG</a:t>
            </a:r>
            <a:endParaRPr lang="en-US" sz="1200" dirty="0"/>
          </a:p>
        </p:txBody>
      </p:sp>
      <p:sp>
        <p:nvSpPr>
          <p:cNvPr id="28" name="Rectangle 27"/>
          <p:cNvSpPr/>
          <p:nvPr/>
        </p:nvSpPr>
        <p:spPr>
          <a:xfrm>
            <a:off x="2333831" y="4882869"/>
            <a:ext cx="1600952" cy="461665"/>
          </a:xfrm>
          <a:prstGeom prst="rect">
            <a:avLst/>
          </a:prstGeom>
          <a:ln>
            <a:solidFill>
              <a:schemeClr val="tx1"/>
            </a:solidFill>
          </a:ln>
        </p:spPr>
        <p:txBody>
          <a:bodyPr wrap="square">
            <a:spAutoFit/>
          </a:bodyPr>
          <a:lstStyle/>
          <a:p>
            <a:pPr algn="ctr"/>
            <a:r>
              <a:rPr lang="en-US" sz="1200" b="1" dirty="0" smtClean="0"/>
              <a:t>AG and first coaches practice the IK</a:t>
            </a:r>
            <a:endParaRPr lang="en-US" sz="1200" dirty="0"/>
          </a:p>
        </p:txBody>
      </p:sp>
      <p:sp>
        <p:nvSpPr>
          <p:cNvPr id="29" name="Rectangle 28"/>
          <p:cNvSpPr/>
          <p:nvPr/>
        </p:nvSpPr>
        <p:spPr>
          <a:xfrm rot="16200000">
            <a:off x="2625279" y="3767243"/>
            <a:ext cx="2877583" cy="276999"/>
          </a:xfrm>
          <a:prstGeom prst="rect">
            <a:avLst/>
          </a:prstGeom>
          <a:ln>
            <a:solidFill>
              <a:schemeClr val="tx1"/>
            </a:solidFill>
          </a:ln>
        </p:spPr>
        <p:txBody>
          <a:bodyPr wrap="none">
            <a:spAutoFit/>
          </a:bodyPr>
          <a:lstStyle/>
          <a:p>
            <a:r>
              <a:rPr lang="en-US" sz="1200" b="1" dirty="0" smtClean="0"/>
              <a:t>Advance Group makes 6 or 12-month plan</a:t>
            </a:r>
            <a:endParaRPr lang="en-US" sz="1200" dirty="0"/>
          </a:p>
        </p:txBody>
      </p:sp>
      <p:sp>
        <p:nvSpPr>
          <p:cNvPr id="30" name="Rectangle 29"/>
          <p:cNvSpPr/>
          <p:nvPr/>
        </p:nvSpPr>
        <p:spPr>
          <a:xfrm>
            <a:off x="4202570" y="4876799"/>
            <a:ext cx="4014330" cy="461665"/>
          </a:xfrm>
          <a:prstGeom prst="rect">
            <a:avLst/>
          </a:prstGeom>
          <a:ln>
            <a:solidFill>
              <a:schemeClr val="tx1"/>
            </a:solidFill>
          </a:ln>
        </p:spPr>
        <p:txBody>
          <a:bodyPr wrap="square">
            <a:spAutoFit/>
          </a:bodyPr>
          <a:lstStyle/>
          <a:p>
            <a:pPr algn="ctr"/>
            <a:endParaRPr lang="en-US" sz="1000" b="1" dirty="0" smtClean="0"/>
          </a:p>
          <a:p>
            <a:pPr algn="r"/>
            <a:r>
              <a:rPr lang="en-US" sz="1400" b="1" dirty="0" smtClean="0"/>
              <a:t>Advance Group conducts bi-weekly reflections</a:t>
            </a:r>
            <a:endParaRPr lang="en-US" sz="1000" dirty="0"/>
          </a:p>
        </p:txBody>
      </p:sp>
      <p:sp>
        <p:nvSpPr>
          <p:cNvPr id="31" name="Rectangle 30"/>
          <p:cNvSpPr/>
          <p:nvPr/>
        </p:nvSpPr>
        <p:spPr>
          <a:xfrm>
            <a:off x="4202570" y="4421204"/>
            <a:ext cx="4014330" cy="461665"/>
          </a:xfrm>
          <a:prstGeom prst="rect">
            <a:avLst/>
          </a:prstGeom>
          <a:ln>
            <a:solidFill>
              <a:schemeClr val="tx1"/>
            </a:solidFill>
          </a:ln>
        </p:spPr>
        <p:txBody>
          <a:bodyPr wrap="square">
            <a:spAutoFit/>
          </a:bodyPr>
          <a:lstStyle/>
          <a:p>
            <a:r>
              <a:rPr lang="en-US" sz="1400" b="1" dirty="0" smtClean="0"/>
              <a:t>Slice 1  (a process, area, department, VS Loop, etc.)</a:t>
            </a:r>
          </a:p>
          <a:p>
            <a:pPr algn="ctr"/>
            <a:endParaRPr lang="en-US" sz="1000" dirty="0"/>
          </a:p>
        </p:txBody>
      </p:sp>
      <p:sp>
        <p:nvSpPr>
          <p:cNvPr id="32" name="Rectangle 31"/>
          <p:cNvSpPr/>
          <p:nvPr/>
        </p:nvSpPr>
        <p:spPr>
          <a:xfrm>
            <a:off x="5245101" y="3959539"/>
            <a:ext cx="2971799" cy="461665"/>
          </a:xfrm>
          <a:prstGeom prst="rect">
            <a:avLst/>
          </a:prstGeom>
          <a:ln>
            <a:solidFill>
              <a:schemeClr val="tx1"/>
            </a:solidFill>
          </a:ln>
        </p:spPr>
        <p:txBody>
          <a:bodyPr wrap="square">
            <a:spAutoFit/>
          </a:bodyPr>
          <a:lstStyle/>
          <a:p>
            <a:r>
              <a:rPr lang="en-US" sz="1400" b="1" dirty="0" smtClean="0"/>
              <a:t>Slice 2</a:t>
            </a:r>
          </a:p>
          <a:p>
            <a:pPr algn="ctr"/>
            <a:endParaRPr lang="en-US" sz="1000" dirty="0"/>
          </a:p>
        </p:txBody>
      </p:sp>
      <p:sp>
        <p:nvSpPr>
          <p:cNvPr id="33" name="Rectangle 32"/>
          <p:cNvSpPr/>
          <p:nvPr/>
        </p:nvSpPr>
        <p:spPr>
          <a:xfrm>
            <a:off x="6209735" y="3490200"/>
            <a:ext cx="2007165" cy="461665"/>
          </a:xfrm>
          <a:prstGeom prst="rect">
            <a:avLst/>
          </a:prstGeom>
          <a:ln>
            <a:solidFill>
              <a:schemeClr val="tx1"/>
            </a:solidFill>
          </a:ln>
        </p:spPr>
        <p:txBody>
          <a:bodyPr wrap="square">
            <a:spAutoFit/>
          </a:bodyPr>
          <a:lstStyle/>
          <a:p>
            <a:r>
              <a:rPr lang="en-US" sz="1400" b="1" dirty="0" smtClean="0"/>
              <a:t>Slice 3</a:t>
            </a:r>
          </a:p>
          <a:p>
            <a:pPr algn="ctr"/>
            <a:endParaRPr lang="en-US" sz="1000" dirty="0"/>
          </a:p>
        </p:txBody>
      </p:sp>
      <p:sp>
        <p:nvSpPr>
          <p:cNvPr id="34" name="Rectangle 33"/>
          <p:cNvSpPr/>
          <p:nvPr/>
        </p:nvSpPr>
        <p:spPr>
          <a:xfrm>
            <a:off x="6997700" y="3028535"/>
            <a:ext cx="1219199" cy="461665"/>
          </a:xfrm>
          <a:prstGeom prst="rect">
            <a:avLst/>
          </a:prstGeom>
          <a:ln>
            <a:solidFill>
              <a:schemeClr val="tx1"/>
            </a:solidFill>
          </a:ln>
        </p:spPr>
        <p:txBody>
          <a:bodyPr wrap="square">
            <a:spAutoFit/>
          </a:bodyPr>
          <a:lstStyle/>
          <a:p>
            <a:r>
              <a:rPr lang="en-US" sz="1400" b="1" dirty="0" smtClean="0"/>
              <a:t>Slice 4</a:t>
            </a:r>
          </a:p>
          <a:p>
            <a:pPr algn="ctr"/>
            <a:endParaRPr lang="en-US" sz="1000" dirty="0"/>
          </a:p>
        </p:txBody>
      </p:sp>
      <p:sp>
        <p:nvSpPr>
          <p:cNvPr id="35" name="Rectangle 34"/>
          <p:cNvSpPr/>
          <p:nvPr/>
        </p:nvSpPr>
        <p:spPr>
          <a:xfrm rot="16200000">
            <a:off x="6955005" y="3808339"/>
            <a:ext cx="2796150" cy="276999"/>
          </a:xfrm>
          <a:prstGeom prst="rect">
            <a:avLst/>
          </a:prstGeom>
          <a:ln>
            <a:solidFill>
              <a:schemeClr val="tx1"/>
            </a:solidFill>
          </a:ln>
        </p:spPr>
        <p:txBody>
          <a:bodyPr wrap="none">
            <a:spAutoFit/>
          </a:bodyPr>
          <a:lstStyle/>
          <a:p>
            <a:r>
              <a:rPr lang="en-US" sz="1200" b="1" dirty="0" smtClean="0"/>
              <a:t>Advance Group reflection and next plan  </a:t>
            </a:r>
            <a:endParaRPr lang="en-US" sz="1200" dirty="0"/>
          </a:p>
        </p:txBody>
      </p:sp>
      <p:sp>
        <p:nvSpPr>
          <p:cNvPr id="36" name="TextBox 35"/>
          <p:cNvSpPr txBox="1"/>
          <p:nvPr/>
        </p:nvSpPr>
        <p:spPr>
          <a:xfrm>
            <a:off x="4356316" y="2253686"/>
            <a:ext cx="3022383" cy="691471"/>
          </a:xfrm>
          <a:prstGeom prst="rect">
            <a:avLst/>
          </a:prstGeom>
          <a:noFill/>
        </p:spPr>
        <p:txBody>
          <a:bodyPr wrap="square" rtlCol="0">
            <a:spAutoFit/>
          </a:bodyPr>
          <a:lstStyle/>
          <a:p>
            <a:pPr>
              <a:lnSpc>
                <a:spcPct val="80000"/>
              </a:lnSpc>
            </a:pPr>
            <a:r>
              <a:rPr lang="en-US" sz="1600" b="1" dirty="0" smtClean="0"/>
              <a:t>Increasing number of </a:t>
            </a:r>
            <a:r>
              <a:rPr lang="en-US" sz="1600" b="1" u="sng" dirty="0" smtClean="0"/>
              <a:t>managers</a:t>
            </a:r>
            <a:r>
              <a:rPr lang="en-US" sz="1600" b="1" dirty="0" smtClean="0"/>
              <a:t> in the organization who are proficient as IK coaches </a:t>
            </a:r>
            <a:endParaRPr lang="en-US" sz="1600" b="1" dirty="0"/>
          </a:p>
        </p:txBody>
      </p:sp>
      <p:sp>
        <p:nvSpPr>
          <p:cNvPr id="37" name="Freeform 36"/>
          <p:cNvSpPr/>
          <p:nvPr/>
        </p:nvSpPr>
        <p:spPr>
          <a:xfrm>
            <a:off x="1747921" y="3291840"/>
            <a:ext cx="6458552" cy="2034011"/>
          </a:xfrm>
          <a:custGeom>
            <a:avLst/>
            <a:gdLst>
              <a:gd name="connsiteX0" fmla="*/ 0 w 6458552"/>
              <a:gd name="connsiteY0" fmla="*/ 2030931 h 2034011"/>
              <a:gd name="connsiteX1" fmla="*/ 2098307 w 6458552"/>
              <a:gd name="connsiteY1" fmla="*/ 1973179 h 2034011"/>
              <a:gd name="connsiteX2" fmla="*/ 4225491 w 6458552"/>
              <a:gd name="connsiteY2" fmla="*/ 1617044 h 2034011"/>
              <a:gd name="connsiteX3" fmla="*/ 5553777 w 6458552"/>
              <a:gd name="connsiteY3" fmla="*/ 1068404 h 2034011"/>
              <a:gd name="connsiteX4" fmla="*/ 6458552 w 6458552"/>
              <a:gd name="connsiteY4" fmla="*/ 0 h 2034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8552" h="2034011">
                <a:moveTo>
                  <a:pt x="0" y="2030931"/>
                </a:moveTo>
                <a:cubicBezTo>
                  <a:pt x="697029" y="2036545"/>
                  <a:pt x="1394059" y="2042160"/>
                  <a:pt x="2098307" y="1973179"/>
                </a:cubicBezTo>
                <a:cubicBezTo>
                  <a:pt x="2802555" y="1904198"/>
                  <a:pt x="3649579" y="1767840"/>
                  <a:pt x="4225491" y="1617044"/>
                </a:cubicBezTo>
                <a:cubicBezTo>
                  <a:pt x="4801403" y="1466248"/>
                  <a:pt x="5181600" y="1337911"/>
                  <a:pt x="5553777" y="1068404"/>
                </a:cubicBezTo>
                <a:cubicBezTo>
                  <a:pt x="5925954" y="798897"/>
                  <a:pt x="6192253" y="399448"/>
                  <a:pt x="6458552" y="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6527800" y="2803454"/>
            <a:ext cx="914400" cy="1387546"/>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73038" y="2473021"/>
            <a:ext cx="0" cy="2871513"/>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749238" y="3466788"/>
            <a:ext cx="2176333" cy="1262910"/>
          </a:xfrm>
          <a:prstGeom prst="rect">
            <a:avLst/>
          </a:prstGeom>
        </p:spPr>
        <p:txBody>
          <a:bodyPr wrap="square">
            <a:spAutoFit/>
          </a:bodyPr>
          <a:lstStyle/>
          <a:p>
            <a:pPr algn="ctr">
              <a:lnSpc>
                <a:spcPct val="80000"/>
              </a:lnSpc>
            </a:pPr>
            <a:r>
              <a:rPr lang="en-US" sz="1400" b="1" i="1" dirty="0" smtClean="0"/>
              <a:t>Form an "Advance Group," i.e., which practices first</a:t>
            </a:r>
          </a:p>
          <a:p>
            <a:pPr algn="ctr">
              <a:lnSpc>
                <a:spcPct val="80000"/>
              </a:lnSpc>
            </a:pPr>
            <a:endParaRPr lang="en-US" sz="1050" b="1" i="1" dirty="0" smtClean="0"/>
          </a:p>
          <a:p>
            <a:pPr algn="ctr">
              <a:lnSpc>
                <a:spcPct val="80000"/>
              </a:lnSpc>
            </a:pPr>
            <a:r>
              <a:rPr lang="en-US" sz="1400" i="1" dirty="0" smtClean="0"/>
              <a:t>AG works toward a series of 3 target conditions</a:t>
            </a:r>
          </a:p>
          <a:p>
            <a:pPr algn="ctr">
              <a:lnSpc>
                <a:spcPct val="80000"/>
              </a:lnSpc>
            </a:pPr>
            <a:r>
              <a:rPr lang="en-US" sz="1400" i="1" dirty="0" smtClean="0"/>
              <a:t>(does ~ 25 PDCA cycles)</a:t>
            </a:r>
          </a:p>
          <a:p>
            <a:pPr algn="ctr">
              <a:lnSpc>
                <a:spcPct val="80000"/>
              </a:lnSpc>
            </a:pPr>
            <a:r>
              <a:rPr lang="en-US" sz="1400" i="1" dirty="0" smtClean="0"/>
              <a:t>on real processes</a:t>
            </a:r>
            <a:endParaRPr lang="en-US" sz="1400" i="1" dirty="0"/>
          </a:p>
        </p:txBody>
      </p:sp>
      <p:sp>
        <p:nvSpPr>
          <p:cNvPr id="41" name="Rectangle 40"/>
          <p:cNvSpPr/>
          <p:nvPr/>
        </p:nvSpPr>
        <p:spPr>
          <a:xfrm>
            <a:off x="317500" y="5408414"/>
            <a:ext cx="1291924" cy="691471"/>
          </a:xfrm>
          <a:prstGeom prst="rect">
            <a:avLst/>
          </a:prstGeom>
        </p:spPr>
        <p:txBody>
          <a:bodyPr wrap="square">
            <a:spAutoFit/>
          </a:bodyPr>
          <a:lstStyle/>
          <a:p>
            <a:pPr algn="ctr">
              <a:lnSpc>
                <a:spcPct val="80000"/>
              </a:lnSpc>
            </a:pPr>
            <a:r>
              <a:rPr lang="en-US" sz="1600" b="1" i="1" dirty="0" smtClean="0">
                <a:solidFill>
                  <a:srgbClr val="FF0000"/>
                </a:solidFill>
              </a:rPr>
              <a:t>External Coach's Role</a:t>
            </a:r>
          </a:p>
          <a:p>
            <a:pPr algn="ctr">
              <a:lnSpc>
                <a:spcPct val="80000"/>
              </a:lnSpc>
            </a:pPr>
            <a:r>
              <a:rPr lang="en-US" sz="1600" b="1" i="1" dirty="0">
                <a:solidFill>
                  <a:srgbClr val="FF0000"/>
                </a:solidFill>
              </a:rPr>
              <a:t>(consultant)</a:t>
            </a:r>
            <a:endParaRPr lang="en-US" sz="1600" dirty="0">
              <a:solidFill>
                <a:srgbClr val="FF0000"/>
              </a:solidFill>
            </a:endParaRPr>
          </a:p>
        </p:txBody>
      </p:sp>
      <p:cxnSp>
        <p:nvCxnSpPr>
          <p:cNvPr id="42" name="Straight Arrow Connector 41"/>
          <p:cNvCxnSpPr/>
          <p:nvPr/>
        </p:nvCxnSpPr>
        <p:spPr>
          <a:xfrm>
            <a:off x="1583054" y="5758157"/>
            <a:ext cx="360046" cy="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749238" y="5467873"/>
            <a:ext cx="2453332" cy="523220"/>
          </a:xfrm>
          <a:prstGeom prst="rect">
            <a:avLst/>
          </a:prstGeom>
        </p:spPr>
        <p:txBody>
          <a:bodyPr wrap="square">
            <a:spAutoFit/>
          </a:bodyPr>
          <a:lstStyle/>
          <a:p>
            <a:pPr algn="ctr"/>
            <a:r>
              <a:rPr lang="en-US" sz="1400" b="1" dirty="0" smtClean="0">
                <a:solidFill>
                  <a:prstClr val="black"/>
                </a:solidFill>
              </a:rPr>
              <a:t>Initial instructor &amp; coach</a:t>
            </a:r>
          </a:p>
          <a:p>
            <a:pPr algn="ctr"/>
            <a:r>
              <a:rPr lang="en-US" sz="1400" b="1" dirty="0" smtClean="0">
                <a:solidFill>
                  <a:prstClr val="black"/>
                </a:solidFill>
              </a:rPr>
              <a:t>On site every ~ 2 weeks</a:t>
            </a:r>
            <a:endParaRPr lang="en-US" sz="1400" b="1" dirty="0"/>
          </a:p>
        </p:txBody>
      </p:sp>
      <p:sp>
        <p:nvSpPr>
          <p:cNvPr id="44" name="Rectangle 43"/>
          <p:cNvSpPr/>
          <p:nvPr/>
        </p:nvSpPr>
        <p:spPr>
          <a:xfrm>
            <a:off x="4202572" y="5467873"/>
            <a:ext cx="2337928" cy="523220"/>
          </a:xfrm>
          <a:prstGeom prst="rect">
            <a:avLst/>
          </a:prstGeom>
        </p:spPr>
        <p:txBody>
          <a:bodyPr wrap="square">
            <a:spAutoFit/>
          </a:bodyPr>
          <a:lstStyle/>
          <a:p>
            <a:pPr algn="ctr"/>
            <a:r>
              <a:rPr lang="en-US" sz="1400" b="1" dirty="0" smtClean="0">
                <a:solidFill>
                  <a:prstClr val="black"/>
                </a:solidFill>
              </a:rPr>
              <a:t>2</a:t>
            </a:r>
            <a:r>
              <a:rPr lang="en-US" sz="1400" b="1" baseline="30000" dirty="0" smtClean="0">
                <a:solidFill>
                  <a:prstClr val="black"/>
                </a:solidFill>
              </a:rPr>
              <a:t>nd</a:t>
            </a:r>
            <a:r>
              <a:rPr lang="en-US" sz="1400" b="1" dirty="0" smtClean="0">
                <a:solidFill>
                  <a:prstClr val="black"/>
                </a:solidFill>
              </a:rPr>
              <a:t> coach</a:t>
            </a:r>
          </a:p>
          <a:p>
            <a:pPr algn="ctr"/>
            <a:r>
              <a:rPr lang="en-US" sz="1400" b="1" dirty="0" smtClean="0">
                <a:solidFill>
                  <a:prstClr val="black"/>
                </a:solidFill>
              </a:rPr>
              <a:t>On site every 2 - 4 weeks</a:t>
            </a:r>
            <a:endParaRPr lang="en-US" sz="1400" b="1" dirty="0"/>
          </a:p>
        </p:txBody>
      </p:sp>
      <p:sp>
        <p:nvSpPr>
          <p:cNvPr id="45" name="Rectangle 44"/>
          <p:cNvSpPr/>
          <p:nvPr/>
        </p:nvSpPr>
        <p:spPr>
          <a:xfrm>
            <a:off x="6813615" y="5467873"/>
            <a:ext cx="1266225" cy="307777"/>
          </a:xfrm>
          <a:prstGeom prst="rect">
            <a:avLst/>
          </a:prstGeom>
        </p:spPr>
        <p:txBody>
          <a:bodyPr wrap="square">
            <a:spAutoFit/>
          </a:bodyPr>
          <a:lstStyle/>
          <a:p>
            <a:pPr algn="ctr"/>
            <a:r>
              <a:rPr lang="en-US" sz="1400" b="1" dirty="0" smtClean="0">
                <a:solidFill>
                  <a:prstClr val="black"/>
                </a:solidFill>
              </a:rPr>
              <a:t>As needed</a:t>
            </a:r>
            <a:endParaRPr lang="en-US" sz="1400" b="1" dirty="0"/>
          </a:p>
        </p:txBody>
      </p:sp>
    </p:spTree>
    <p:extLst>
      <p:ext uri="{BB962C8B-B14F-4D97-AF65-F5344CB8AC3E}">
        <p14:creationId xmlns:p14="http://schemas.microsoft.com/office/powerpoint/2010/main" val="2662857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8727" y="1255060"/>
            <a:ext cx="5795818" cy="4896971"/>
          </a:xfrm>
          <a:prstGeom prst="rect">
            <a:avLst/>
          </a:prstGeom>
        </p:spPr>
      </p:pic>
      <p:sp>
        <p:nvSpPr>
          <p:cNvPr id="3" name="TextBox 2"/>
          <p:cNvSpPr txBox="1"/>
          <p:nvPr/>
        </p:nvSpPr>
        <p:spPr>
          <a:xfrm>
            <a:off x="1385458" y="268942"/>
            <a:ext cx="6234545" cy="934118"/>
          </a:xfrm>
          <a:prstGeom prst="rect">
            <a:avLst/>
          </a:prstGeom>
          <a:noFill/>
        </p:spPr>
        <p:txBody>
          <a:bodyPr wrap="square" lIns="82030" tIns="41015" rIns="82030" bIns="41015" rtlCol="0">
            <a:spAutoFit/>
          </a:bodyPr>
          <a:lstStyle/>
          <a:p>
            <a:pPr algn="ctr">
              <a:lnSpc>
                <a:spcPct val="90000"/>
              </a:lnSpc>
            </a:pPr>
            <a:r>
              <a:rPr lang="en-US" sz="3600" b="1"/>
              <a:t>The Learner's Storyboard</a:t>
            </a:r>
          </a:p>
          <a:p>
            <a:pPr algn="ctr">
              <a:lnSpc>
                <a:spcPct val="90000"/>
              </a:lnSpc>
            </a:pPr>
            <a:r>
              <a:rPr lang="en-US" sz="2500" b="1"/>
              <a:t>Start with this format</a:t>
            </a:r>
          </a:p>
        </p:txBody>
      </p:sp>
      <p:sp>
        <p:nvSpPr>
          <p:cNvPr id="5" name="Footer Placeholder 4"/>
          <p:cNvSpPr>
            <a:spLocks noGrp="1"/>
          </p:cNvSpPr>
          <p:nvPr>
            <p:ph type="ftr" sz="quarter" idx="11"/>
          </p:nvPr>
        </p:nvSpPr>
        <p:spPr/>
        <p:txBody>
          <a:bodyPr/>
          <a:lstStyle/>
          <a:p>
            <a:r>
              <a:rPr lang="en-US"/>
              <a:t>By Mike Rother</a:t>
            </a:r>
          </a:p>
        </p:txBody>
      </p:sp>
      <p:sp>
        <p:nvSpPr>
          <p:cNvPr id="4" name="Slide Number Placeholder 3"/>
          <p:cNvSpPr>
            <a:spLocks noGrp="1"/>
          </p:cNvSpPr>
          <p:nvPr>
            <p:ph type="sldNum" sz="quarter" idx="12"/>
          </p:nvPr>
        </p:nvSpPr>
        <p:spPr/>
        <p:txBody>
          <a:bodyPr/>
          <a:lstStyle/>
          <a:p>
            <a:fld id="{1254D1E6-34D6-5C4C-A7E3-AB2F6F87675C}" type="slidenum">
              <a:rPr lang="en-US"/>
              <a:pPr/>
              <a:t>68</a:t>
            </a:fld>
            <a:endParaRPr lang="en-US"/>
          </a:p>
        </p:txBody>
      </p:sp>
    </p:spTree>
    <p:extLst>
      <p:ext uri="{BB962C8B-B14F-4D97-AF65-F5344CB8AC3E}">
        <p14:creationId xmlns:p14="http://schemas.microsoft.com/office/powerpoint/2010/main" val="38941799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343400" cy="563562"/>
          </a:xfrm>
          <a:ln w="28575">
            <a:solidFill>
              <a:schemeClr val="tx1"/>
            </a:solidFill>
          </a:ln>
        </p:spPr>
        <p:txBody>
          <a:bodyPr anchor="t">
            <a:normAutofit/>
          </a:bodyPr>
          <a:lstStyle/>
          <a:p>
            <a:pPr algn="l"/>
            <a:r>
              <a:rPr lang="en-US" sz="2000" b="1" i="1" dirty="0"/>
              <a:t>Focus Process:</a:t>
            </a:r>
          </a:p>
        </p:txBody>
      </p:sp>
      <p:sp>
        <p:nvSpPr>
          <p:cNvPr id="5" name="Title 1"/>
          <p:cNvSpPr txBox="1">
            <a:spLocks/>
          </p:cNvSpPr>
          <p:nvPr/>
        </p:nvSpPr>
        <p:spPr>
          <a:xfrm>
            <a:off x="4572000" y="152400"/>
            <a:ext cx="4343400" cy="563562"/>
          </a:xfrm>
          <a:prstGeom prst="rect">
            <a:avLst/>
          </a:prstGeom>
          <a:ln w="28575">
            <a:solidFill>
              <a:schemeClr val="tx1"/>
            </a:solidFill>
          </a:ln>
        </p:spPr>
        <p:txBody>
          <a:bodyPr vert="horz" lIns="91365" tIns="45683" rIns="91365" bIns="45683"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Challenge:</a:t>
            </a:r>
          </a:p>
        </p:txBody>
      </p:sp>
      <p:sp>
        <p:nvSpPr>
          <p:cNvPr id="6" name="Title 1"/>
          <p:cNvSpPr txBox="1">
            <a:spLocks/>
          </p:cNvSpPr>
          <p:nvPr/>
        </p:nvSpPr>
        <p:spPr>
          <a:xfrm>
            <a:off x="228600" y="716973"/>
            <a:ext cx="2895600" cy="592281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2000" b="1" i="1" dirty="0"/>
              <a:t>Target Condition</a:t>
            </a:r>
          </a:p>
          <a:p>
            <a:pPr algn="l">
              <a:lnSpc>
                <a:spcPct val="90000"/>
              </a:lnSpc>
            </a:pPr>
            <a:r>
              <a:rPr lang="en-US" sz="1800" dirty="0"/>
              <a:t>Achieve by:</a:t>
            </a:r>
          </a:p>
        </p:txBody>
      </p:sp>
      <p:sp>
        <p:nvSpPr>
          <p:cNvPr id="7" name="Title 1"/>
          <p:cNvSpPr txBox="1">
            <a:spLocks/>
          </p:cNvSpPr>
          <p:nvPr/>
        </p:nvSpPr>
        <p:spPr>
          <a:xfrm>
            <a:off x="3124200" y="716973"/>
            <a:ext cx="2895600" cy="592281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Current Condition</a:t>
            </a:r>
          </a:p>
        </p:txBody>
      </p:sp>
      <p:sp>
        <p:nvSpPr>
          <p:cNvPr id="8" name="Title 1"/>
          <p:cNvSpPr txBox="1">
            <a:spLocks/>
          </p:cNvSpPr>
          <p:nvPr/>
        </p:nvSpPr>
        <p:spPr>
          <a:xfrm>
            <a:off x="6019800" y="720436"/>
            <a:ext cx="2895600" cy="296140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PDCA Cycles Record</a:t>
            </a:r>
          </a:p>
        </p:txBody>
      </p:sp>
      <p:sp>
        <p:nvSpPr>
          <p:cNvPr id="9" name="Title 1"/>
          <p:cNvSpPr txBox="1">
            <a:spLocks/>
          </p:cNvSpPr>
          <p:nvPr/>
        </p:nvSpPr>
        <p:spPr>
          <a:xfrm>
            <a:off x="6019800" y="3678382"/>
            <a:ext cx="2895600" cy="2961409"/>
          </a:xfrm>
          <a:prstGeom prst="rect">
            <a:avLst/>
          </a:prstGeom>
          <a:ln w="28575">
            <a:solidFill>
              <a:schemeClr val="tx1"/>
            </a:solidFill>
          </a:ln>
        </p:spPr>
        <p:txBody>
          <a:bodyPr vert="horz" lIns="91365" tIns="45683" rIns="91365" bIns="45683"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i="1" dirty="0"/>
              <a:t>Obstacles Parking Lot</a:t>
            </a:r>
          </a:p>
        </p:txBody>
      </p:sp>
    </p:spTree>
    <p:extLst>
      <p:ext uri="{BB962C8B-B14F-4D97-AF65-F5344CB8AC3E}">
        <p14:creationId xmlns:p14="http://schemas.microsoft.com/office/powerpoint/2010/main" val="292175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00080" y="1614457"/>
            <a:ext cx="7749985" cy="3397706"/>
          </a:xfrm>
          <a:prstGeom prst="roundRect">
            <a:avLst>
              <a:gd name="adj" fmla="val 2984"/>
            </a:avLst>
          </a:prstGeom>
          <a:solidFill>
            <a:schemeClr val="bg2"/>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8" name="Rectangle 7"/>
          <p:cNvSpPr/>
          <p:nvPr/>
        </p:nvSpPr>
        <p:spPr>
          <a:xfrm>
            <a:off x="2223058" y="1924423"/>
            <a:ext cx="3639880" cy="929899"/>
          </a:xfrm>
          <a:prstGeom prst="rect">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14" name="Rectangle 13"/>
          <p:cNvSpPr/>
          <p:nvPr/>
        </p:nvSpPr>
        <p:spPr>
          <a:xfrm>
            <a:off x="2223058" y="3417977"/>
            <a:ext cx="3639880" cy="1308064"/>
          </a:xfrm>
          <a:prstGeom prst="rect">
            <a:avLst/>
          </a:prstGeom>
          <a:solidFill>
            <a:schemeClr val="bg1"/>
          </a:solidFill>
          <a:ln w="25400">
            <a:solidFill>
              <a:srgbClr val="00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7" name="Straight Connector 6"/>
          <p:cNvCxnSpPr/>
          <p:nvPr/>
        </p:nvCxnSpPr>
        <p:spPr>
          <a:xfrm>
            <a:off x="700080" y="3140446"/>
            <a:ext cx="7749985" cy="1192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72031" y="2019805"/>
            <a:ext cx="1314181" cy="529135"/>
          </a:xfrm>
          <a:prstGeom prst="rect">
            <a:avLst/>
          </a:prstGeom>
          <a:noFill/>
        </p:spPr>
        <p:txBody>
          <a:bodyPr wrap="square" lIns="82030" tIns="41015" rIns="82030" bIns="41015" rtlCol="0">
            <a:spAutoFit/>
          </a:bodyPr>
          <a:lstStyle/>
          <a:p>
            <a:r>
              <a:rPr lang="en-US" sz="2900" b="1" i="1"/>
              <a:t>Visible</a:t>
            </a:r>
          </a:p>
        </p:txBody>
      </p:sp>
      <p:sp>
        <p:nvSpPr>
          <p:cNvPr id="15" name="TextBox 14"/>
          <p:cNvSpPr txBox="1"/>
          <p:nvPr/>
        </p:nvSpPr>
        <p:spPr>
          <a:xfrm>
            <a:off x="908876" y="3644496"/>
            <a:ext cx="1314181" cy="811777"/>
          </a:xfrm>
          <a:prstGeom prst="rect">
            <a:avLst/>
          </a:prstGeom>
          <a:noFill/>
        </p:spPr>
        <p:txBody>
          <a:bodyPr wrap="square" lIns="82030" tIns="41015" rIns="82030" bIns="41015" rtlCol="0">
            <a:spAutoFit/>
          </a:bodyPr>
          <a:lstStyle/>
          <a:p>
            <a:pPr>
              <a:lnSpc>
                <a:spcPct val="80000"/>
              </a:lnSpc>
            </a:pPr>
            <a:r>
              <a:rPr lang="en-US" sz="2900" b="1" i="1"/>
              <a:t>Less</a:t>
            </a:r>
          </a:p>
          <a:p>
            <a:pPr>
              <a:lnSpc>
                <a:spcPct val="80000"/>
              </a:lnSpc>
            </a:pPr>
            <a:r>
              <a:rPr lang="en-US" sz="2900" b="1" i="1"/>
              <a:t>Visible</a:t>
            </a:r>
          </a:p>
        </p:txBody>
      </p:sp>
      <p:sp>
        <p:nvSpPr>
          <p:cNvPr id="17" name="TextBox 16"/>
          <p:cNvSpPr txBox="1"/>
          <p:nvPr/>
        </p:nvSpPr>
        <p:spPr>
          <a:xfrm>
            <a:off x="2370444" y="1948268"/>
            <a:ext cx="3303876" cy="906675"/>
          </a:xfrm>
          <a:prstGeom prst="rect">
            <a:avLst/>
          </a:prstGeom>
          <a:noFill/>
        </p:spPr>
        <p:txBody>
          <a:bodyPr wrap="square" lIns="82030" tIns="41015" rIns="82030" bIns="41015" rtlCol="0">
            <a:spAutoFit/>
          </a:bodyPr>
          <a:lstStyle/>
          <a:p>
            <a:pPr>
              <a:lnSpc>
                <a:spcPct val="80000"/>
              </a:lnSpc>
            </a:pPr>
            <a:r>
              <a:rPr lang="en-US" sz="2200" b="1"/>
              <a:t>Lean tools and techniques to improve quality, cost and delivery</a:t>
            </a:r>
          </a:p>
        </p:txBody>
      </p:sp>
      <p:sp>
        <p:nvSpPr>
          <p:cNvPr id="18" name="TextBox 17"/>
          <p:cNvSpPr txBox="1"/>
          <p:nvPr/>
        </p:nvSpPr>
        <p:spPr>
          <a:xfrm>
            <a:off x="2198497" y="3441410"/>
            <a:ext cx="3610924" cy="1288289"/>
          </a:xfrm>
          <a:prstGeom prst="rect">
            <a:avLst/>
          </a:prstGeom>
          <a:noFill/>
        </p:spPr>
        <p:txBody>
          <a:bodyPr wrap="square" lIns="82030" tIns="41015" rIns="82030" bIns="41015" rtlCol="0">
            <a:spAutoFit/>
          </a:bodyPr>
          <a:lstStyle/>
          <a:p>
            <a:pPr marL="311713" indent="-229682">
              <a:lnSpc>
                <a:spcPct val="80000"/>
              </a:lnSpc>
              <a:buFont typeface="Arial"/>
              <a:buChar char="•"/>
            </a:pPr>
            <a:r>
              <a:rPr lang="en-US" sz="2200" b="1"/>
              <a:t>A systematic, scientific way of thinking and acting</a:t>
            </a:r>
          </a:p>
          <a:p>
            <a:pPr marL="311713" indent="-229682">
              <a:lnSpc>
                <a:spcPct val="80000"/>
              </a:lnSpc>
              <a:buFont typeface="Arial"/>
              <a:buChar char="•"/>
            </a:pPr>
            <a:endParaRPr lang="en-US" sz="900" b="1"/>
          </a:p>
          <a:p>
            <a:pPr marL="311713" indent="-229682">
              <a:lnSpc>
                <a:spcPct val="80000"/>
              </a:lnSpc>
              <a:buFont typeface="Arial"/>
              <a:buChar char="•"/>
            </a:pPr>
            <a:r>
              <a:rPr lang="en-US" sz="2200" b="1">
                <a:solidFill>
                  <a:srgbClr val="FF0000"/>
                </a:solidFill>
              </a:rPr>
              <a:t>Managers </a:t>
            </a:r>
            <a:r>
              <a:rPr lang="en-US" sz="2200" b="1"/>
              <a:t>as the teachers of that way</a:t>
            </a:r>
          </a:p>
        </p:txBody>
      </p:sp>
      <p:sp>
        <p:nvSpPr>
          <p:cNvPr id="19" name="TextBox 18"/>
          <p:cNvSpPr txBox="1"/>
          <p:nvPr/>
        </p:nvSpPr>
        <p:spPr>
          <a:xfrm>
            <a:off x="700080" y="304803"/>
            <a:ext cx="7749985" cy="1037993"/>
          </a:xfrm>
          <a:prstGeom prst="rect">
            <a:avLst/>
          </a:prstGeom>
          <a:noFill/>
        </p:spPr>
        <p:txBody>
          <a:bodyPr wrap="square" lIns="82030" tIns="41015" rIns="82030" bIns="41015" rtlCol="0">
            <a:spAutoFit/>
          </a:bodyPr>
          <a:lstStyle/>
          <a:p>
            <a:pPr algn="ctr">
              <a:lnSpc>
                <a:spcPct val="80000"/>
              </a:lnSpc>
            </a:pPr>
            <a:r>
              <a:rPr lang="en-US" sz="3800" b="1"/>
              <a:t>PRACTICING FOUNDATIONAL SKILLS</a:t>
            </a:r>
          </a:p>
          <a:p>
            <a:pPr algn="ctr">
              <a:lnSpc>
                <a:spcPct val="80000"/>
              </a:lnSpc>
            </a:pPr>
            <a:r>
              <a:rPr lang="en-US" sz="3800" b="1"/>
              <a:t>FOR SCIENTIFIC THINKING</a:t>
            </a:r>
          </a:p>
        </p:txBody>
      </p:sp>
      <p:pic>
        <p:nvPicPr>
          <p:cNvPr id="22" name="Picture 21" descr="Tool_Box.png"/>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7304" t="14067" r="14660" b="6155"/>
          <a:stretch/>
        </p:blipFill>
        <p:spPr>
          <a:xfrm>
            <a:off x="6312850" y="1712225"/>
            <a:ext cx="1688150" cy="1327293"/>
          </a:xfrm>
          <a:prstGeom prst="rect">
            <a:avLst/>
          </a:prstGeom>
        </p:spPr>
      </p:pic>
      <p:sp>
        <p:nvSpPr>
          <p:cNvPr id="16" name="Footer Placeholder 4"/>
          <p:cNvSpPr>
            <a:spLocks noGrp="1"/>
          </p:cNvSpPr>
          <p:nvPr>
            <p:ph type="ftr" sz="quarter" idx="11"/>
          </p:nvPr>
        </p:nvSpPr>
        <p:spPr>
          <a:xfrm>
            <a:off x="129960" y="6416675"/>
            <a:ext cx="2895600" cy="365125"/>
          </a:xfrm>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7</a:t>
            </a:fld>
            <a:endParaRPr lang="en-US"/>
          </a:p>
        </p:txBody>
      </p:sp>
      <p:pic>
        <p:nvPicPr>
          <p:cNvPr id="20" name="Picture 19" descr="Tiger Woods 2.jpg"/>
          <p:cNvPicPr>
            <a:picLocks noChangeAspect="1"/>
          </p:cNvPicPr>
          <p:nvPr/>
        </p:nvPicPr>
        <p:blipFill rotWithShape="1">
          <a:blip r:embed="rId4">
            <a:extLst>
              <a:ext uri="{BEBA8EAE-BF5A-486C-A8C5-ECC9F3942E4B}">
                <a14:imgProps xmlns:a14="http://schemas.microsoft.com/office/drawing/2010/main">
                  <a14:imgLayer r:embed="rId5">
                    <a14:imgEffect>
                      <a14:backgroundRemoval t="3261" b="100000" l="0" r="100000">
                        <a14:foregroundMark x1="64783" y1="19928" x2="64783" y2="19928"/>
                        <a14:foregroundMark x1="66304" y1="23551" x2="66304" y2="23551"/>
                        <a14:foregroundMark x1="63043" y1="17029" x2="63043" y2="17029"/>
                        <a14:foregroundMark x1="30652" y1="40217" x2="30652" y2="40217"/>
                        <a14:foregroundMark x1="30217" y1="41304" x2="30217" y2="41304"/>
                        <a14:foregroundMark x1="28913" y1="41304" x2="28913" y2="41304"/>
                        <a14:foregroundMark x1="18478" y1="53261" x2="18478" y2="53261"/>
                        <a14:foregroundMark x1="12826" y1="68478" x2="12826" y2="68478"/>
                        <a14:foregroundMark x1="9130" y1="76812" x2="9130" y2="76812"/>
                        <a14:foregroundMark x1="7826" y1="79348" x2="7826" y2="79348"/>
                        <a14:foregroundMark x1="6957" y1="81159" x2="6957" y2="81159"/>
                        <a14:foregroundMark x1="22609" y1="98551" x2="22609" y2="98551"/>
                        <a14:backgroundMark x1="33478" y1="93116" x2="33478" y2="93116"/>
                        <a14:backgroundMark x1="33913" y1="86232" x2="33913" y2="86232"/>
                      </a14:backgroundRemoval>
                    </a14:imgEffect>
                  </a14:imgLayer>
                </a14:imgProps>
              </a:ext>
              <a:ext uri="{28A0092B-C50C-407E-A947-70E740481C1C}">
                <a14:useLocalDpi xmlns:a14="http://schemas.microsoft.com/office/drawing/2010/main" val="0"/>
              </a:ext>
            </a:extLst>
          </a:blip>
          <a:srcRect t="4206"/>
          <a:stretch/>
        </p:blipFill>
        <p:spPr>
          <a:xfrm>
            <a:off x="5958392" y="3343488"/>
            <a:ext cx="2397950" cy="1378253"/>
          </a:xfrm>
          <a:prstGeom prst="rect">
            <a:avLst/>
          </a:prstGeom>
        </p:spPr>
      </p:pic>
      <p:sp>
        <p:nvSpPr>
          <p:cNvPr id="2" name="Oval 1"/>
          <p:cNvSpPr/>
          <p:nvPr/>
        </p:nvSpPr>
        <p:spPr>
          <a:xfrm>
            <a:off x="380748" y="2949702"/>
            <a:ext cx="8462345" cy="2420120"/>
          </a:xfrm>
          <a:prstGeom prst="ellipse">
            <a:avLst/>
          </a:prstGeom>
          <a:noFill/>
          <a:ln w="73025">
            <a:solidFill>
              <a:srgbClr val="FF0000"/>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21" name="TextBox 20"/>
          <p:cNvSpPr txBox="1"/>
          <p:nvPr/>
        </p:nvSpPr>
        <p:spPr>
          <a:xfrm>
            <a:off x="1943263" y="5466547"/>
            <a:ext cx="5334224" cy="477054"/>
          </a:xfrm>
          <a:prstGeom prst="rect">
            <a:avLst/>
          </a:prstGeom>
          <a:noFill/>
        </p:spPr>
        <p:txBody>
          <a:bodyPr wrap="square" lIns="91407" tIns="45704" rIns="91407" bIns="45704" rtlCol="0">
            <a:spAutoFit/>
          </a:bodyPr>
          <a:lstStyle/>
          <a:p>
            <a:pPr algn="ctr">
              <a:lnSpc>
                <a:spcPct val="80000"/>
              </a:lnSpc>
            </a:pPr>
            <a:r>
              <a:rPr lang="en-US" sz="3000" b="1">
                <a:solidFill>
                  <a:srgbClr val="FF0000"/>
                </a:solidFill>
              </a:rPr>
              <a:t>What we're focusing on</a:t>
            </a:r>
          </a:p>
        </p:txBody>
      </p:sp>
    </p:spTree>
    <p:extLst>
      <p:ext uri="{BB962C8B-B14F-4D97-AF65-F5344CB8AC3E}">
        <p14:creationId xmlns:p14="http://schemas.microsoft.com/office/powerpoint/2010/main" val="41624599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Q Card (shar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56" y="1295400"/>
            <a:ext cx="4156769" cy="3200400"/>
          </a:xfrm>
          <a:prstGeom prst="rect">
            <a:avLst/>
          </a:prstGeom>
        </p:spPr>
      </p:pic>
      <p:pic>
        <p:nvPicPr>
          <p:cNvPr id="10" name="Picture 9" descr="Screen shot 2014-07-01 at 5.15.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150" y="1295400"/>
            <a:ext cx="4053840" cy="3200400"/>
          </a:xfrm>
          <a:prstGeom prst="rect">
            <a:avLst/>
          </a:prstGeom>
          <a:ln>
            <a:solidFill>
              <a:schemeClr val="tx1"/>
            </a:solidFill>
          </a:ln>
        </p:spPr>
      </p:pic>
      <p:sp>
        <p:nvSpPr>
          <p:cNvPr id="12" name="TextBox 11"/>
          <p:cNvSpPr txBox="1"/>
          <p:nvPr/>
        </p:nvSpPr>
        <p:spPr>
          <a:xfrm>
            <a:off x="1143000" y="5029202"/>
            <a:ext cx="7162800" cy="646331"/>
          </a:xfrm>
          <a:prstGeom prst="rect">
            <a:avLst/>
          </a:prstGeom>
          <a:noFill/>
        </p:spPr>
        <p:txBody>
          <a:bodyPr wrap="square" lIns="91407" tIns="45704" rIns="91407" bIns="45704" rtlCol="0">
            <a:spAutoFit/>
          </a:bodyPr>
          <a:lstStyle/>
          <a:p>
            <a:r>
              <a:rPr lang="en-US"/>
              <a:t>Card is downloadable at:</a:t>
            </a:r>
          </a:p>
          <a:p>
            <a:r>
              <a:rPr lang="en-US"/>
              <a:t>http://www-personal.umich.edu/~mrother/KATA_Files/5Q_Card.pdf  </a:t>
            </a:r>
          </a:p>
        </p:txBody>
      </p:sp>
      <p:sp>
        <p:nvSpPr>
          <p:cNvPr id="2" name="Footer Placeholder 1"/>
          <p:cNvSpPr>
            <a:spLocks noGrp="1"/>
          </p:cNvSpPr>
          <p:nvPr>
            <p:ph type="ftr" sz="quarter" idx="11"/>
          </p:nvPr>
        </p:nvSpPr>
        <p:spPr/>
        <p:txBody>
          <a:bodyPr/>
          <a:lstStyle/>
          <a:p>
            <a:r>
              <a:rPr lang="en-US"/>
              <a:t>By Mike Rother</a:t>
            </a:r>
          </a:p>
        </p:txBody>
      </p:sp>
      <p:sp>
        <p:nvSpPr>
          <p:cNvPr id="3" name="Slide Number Placeholder 2"/>
          <p:cNvSpPr>
            <a:spLocks noGrp="1"/>
          </p:cNvSpPr>
          <p:nvPr>
            <p:ph type="sldNum" sz="quarter" idx="12"/>
          </p:nvPr>
        </p:nvSpPr>
        <p:spPr/>
        <p:txBody>
          <a:bodyPr/>
          <a:lstStyle/>
          <a:p>
            <a:fld id="{1254D1E6-34D6-5C4C-A7E3-AB2F6F87675C}" type="slidenum">
              <a:rPr lang="en-US"/>
              <a:pPr/>
              <a:t>70</a:t>
            </a:fld>
            <a:endParaRPr lang="en-US"/>
          </a:p>
        </p:txBody>
      </p:sp>
    </p:spTree>
    <p:extLst>
      <p:ext uri="{BB962C8B-B14F-4D97-AF65-F5344CB8AC3E}">
        <p14:creationId xmlns:p14="http://schemas.microsoft.com/office/powerpoint/2010/main" val="1443325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08798" y="667616"/>
            <a:ext cx="8717205"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8798" y="1723399"/>
            <a:ext cx="871720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910132" y="1251789"/>
            <a:ext cx="0" cy="5292762"/>
          </a:xfrm>
          <a:prstGeom prst="line">
            <a:avLst/>
          </a:prstGeom>
          <a:ln w="19050">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77403" y="1251789"/>
            <a:ext cx="0" cy="5292762"/>
          </a:xfrm>
          <a:prstGeom prst="line">
            <a:avLst/>
          </a:prstGeom>
          <a:ln w="19050">
            <a:solidFill>
              <a:srgbClr val="000000"/>
            </a:solidFill>
            <a:prstDash val="dot"/>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96258" y="2687058"/>
            <a:ext cx="872974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96258" y="3650716"/>
            <a:ext cx="872974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08798" y="4614374"/>
            <a:ext cx="871720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96258" y="5578032"/>
            <a:ext cx="8729745" cy="0"/>
          </a:xfrm>
          <a:prstGeom prst="line">
            <a:avLst/>
          </a:prstGeom>
          <a:ln w="190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177675" y="1255120"/>
            <a:ext cx="372680" cy="5288501"/>
          </a:xfrm>
          <a:prstGeom prst="rect">
            <a:avLst/>
          </a:prstGeom>
          <a:pattFill prst="pct50">
            <a:fgClr>
              <a:schemeClr val="bg1">
                <a:lumMod val="75000"/>
              </a:schemeClr>
            </a:fgClr>
            <a:bgClr>
              <a:prstClr val="white"/>
            </a:bgClr>
          </a:pattFill>
          <a:ln w="2540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26" name="Rectangle 25"/>
          <p:cNvSpPr/>
          <p:nvPr/>
        </p:nvSpPr>
        <p:spPr>
          <a:xfrm>
            <a:off x="4542792" y="1255120"/>
            <a:ext cx="372680" cy="5288501"/>
          </a:xfrm>
          <a:prstGeom prst="rect">
            <a:avLst/>
          </a:prstGeom>
          <a:pattFill prst="pct50">
            <a:fgClr>
              <a:schemeClr val="bg1">
                <a:lumMod val="75000"/>
              </a:schemeClr>
            </a:fgClr>
            <a:bgClr>
              <a:prstClr val="white"/>
            </a:bgClr>
          </a:patt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sp>
        <p:nvSpPr>
          <p:cNvPr id="39" name="TextBox 38"/>
          <p:cNvSpPr txBox="1"/>
          <p:nvPr/>
        </p:nvSpPr>
        <p:spPr>
          <a:xfrm>
            <a:off x="208798" y="226514"/>
            <a:ext cx="4360134" cy="467580"/>
          </a:xfrm>
          <a:prstGeom prst="rect">
            <a:avLst/>
          </a:prstGeom>
          <a:noFill/>
        </p:spPr>
        <p:txBody>
          <a:bodyPr wrap="square" lIns="82030" tIns="41015" rIns="82030" bIns="41015" rtlCol="0">
            <a:spAutoFit/>
          </a:bodyPr>
          <a:lstStyle/>
          <a:p>
            <a:r>
              <a:rPr lang="en-US" sz="2500" b="1"/>
              <a:t>PDCA CYCLES RECORD</a:t>
            </a:r>
          </a:p>
        </p:txBody>
      </p:sp>
      <p:sp>
        <p:nvSpPr>
          <p:cNvPr id="51" name="TextBox 50"/>
          <p:cNvSpPr txBox="1"/>
          <p:nvPr/>
        </p:nvSpPr>
        <p:spPr>
          <a:xfrm>
            <a:off x="196259" y="619965"/>
            <a:ext cx="1646052" cy="359858"/>
          </a:xfrm>
          <a:prstGeom prst="rect">
            <a:avLst/>
          </a:prstGeom>
          <a:noFill/>
        </p:spPr>
        <p:txBody>
          <a:bodyPr wrap="square" lIns="82030" tIns="41015" rIns="82030" bIns="41015" rtlCol="0">
            <a:spAutoFit/>
          </a:bodyPr>
          <a:lstStyle/>
          <a:p>
            <a:r>
              <a:rPr lang="en-US" b="1"/>
              <a:t>Obstacle:</a:t>
            </a:r>
          </a:p>
        </p:txBody>
      </p:sp>
      <p:cxnSp>
        <p:nvCxnSpPr>
          <p:cNvPr id="21" name="Straight Connector 20"/>
          <p:cNvCxnSpPr/>
          <p:nvPr/>
        </p:nvCxnSpPr>
        <p:spPr>
          <a:xfrm>
            <a:off x="4180066" y="667615"/>
            <a:ext cx="0" cy="587600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208539" y="298055"/>
            <a:ext cx="8728364" cy="6252882"/>
          </a:xfrm>
          <a:prstGeom prst="rect">
            <a:avLst/>
          </a:prstGeom>
          <a:noFill/>
          <a:ln w="3175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0" tIns="41015" rIns="82030" bIns="41015" rtlCol="0" anchor="ctr"/>
          <a:lstStyle/>
          <a:p>
            <a:pPr algn="ctr"/>
            <a:endParaRPr lang="en-US"/>
          </a:p>
        </p:txBody>
      </p:sp>
      <p:cxnSp>
        <p:nvCxnSpPr>
          <p:cNvPr id="8" name="Straight Connector 7"/>
          <p:cNvCxnSpPr/>
          <p:nvPr/>
        </p:nvCxnSpPr>
        <p:spPr>
          <a:xfrm>
            <a:off x="196258" y="1255119"/>
            <a:ext cx="872974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08800" y="1321423"/>
            <a:ext cx="1968606" cy="293066"/>
          </a:xfrm>
          <a:prstGeom prst="rect">
            <a:avLst/>
          </a:prstGeom>
          <a:noFill/>
        </p:spPr>
        <p:txBody>
          <a:bodyPr wrap="square" lIns="82030" tIns="41015" rIns="82030" bIns="41015" rtlCol="0">
            <a:spAutoFit/>
          </a:bodyPr>
          <a:lstStyle/>
          <a:p>
            <a:pPr algn="ctr">
              <a:lnSpc>
                <a:spcPct val="90000"/>
              </a:lnSpc>
            </a:pPr>
            <a:r>
              <a:rPr lang="en-US" sz="1500" b="1">
                <a:latin typeface="Helvetica"/>
                <a:cs typeface="Helvetica"/>
              </a:rPr>
              <a:t>Date, step &amp; metric</a:t>
            </a:r>
          </a:p>
        </p:txBody>
      </p:sp>
      <p:sp>
        <p:nvSpPr>
          <p:cNvPr id="36" name="TextBox 35"/>
          <p:cNvSpPr txBox="1"/>
          <p:nvPr/>
        </p:nvSpPr>
        <p:spPr>
          <a:xfrm>
            <a:off x="2177403" y="1351867"/>
            <a:ext cx="2002664" cy="275191"/>
          </a:xfrm>
          <a:prstGeom prst="rect">
            <a:avLst/>
          </a:prstGeom>
          <a:noFill/>
        </p:spPr>
        <p:txBody>
          <a:bodyPr wrap="square" lIns="82030" tIns="41015" rIns="82030" bIns="41015" rtlCol="0">
            <a:spAutoFit/>
          </a:bodyPr>
          <a:lstStyle/>
          <a:p>
            <a:pPr algn="ctr">
              <a:lnSpc>
                <a:spcPct val="80000"/>
              </a:lnSpc>
            </a:pPr>
            <a:r>
              <a:rPr lang="en-US" sz="1500" b="1">
                <a:latin typeface="Helvetica"/>
                <a:cs typeface="Helvetica"/>
              </a:rPr>
              <a:t>What do we expect?</a:t>
            </a:r>
          </a:p>
        </p:txBody>
      </p:sp>
      <p:sp>
        <p:nvSpPr>
          <p:cNvPr id="37" name="TextBox 36"/>
          <p:cNvSpPr txBox="1"/>
          <p:nvPr/>
        </p:nvSpPr>
        <p:spPr>
          <a:xfrm>
            <a:off x="4915472" y="1328021"/>
            <a:ext cx="1994660" cy="308562"/>
          </a:xfrm>
          <a:prstGeom prst="rect">
            <a:avLst/>
          </a:prstGeom>
          <a:noFill/>
        </p:spPr>
        <p:txBody>
          <a:bodyPr wrap="square" lIns="82030" tIns="41015" rIns="82030" bIns="41015" rtlCol="0">
            <a:spAutoFit/>
          </a:bodyPr>
          <a:lstStyle/>
          <a:p>
            <a:pPr algn="ctr">
              <a:lnSpc>
                <a:spcPct val="90000"/>
              </a:lnSpc>
            </a:pPr>
            <a:r>
              <a:rPr lang="en-US" sz="1600" b="1">
                <a:latin typeface="Helvetica"/>
                <a:cs typeface="Helvetica"/>
              </a:rPr>
              <a:t>What happened</a:t>
            </a:r>
          </a:p>
        </p:txBody>
      </p:sp>
      <p:sp>
        <p:nvSpPr>
          <p:cNvPr id="38" name="TextBox 37"/>
          <p:cNvSpPr txBox="1"/>
          <p:nvPr/>
        </p:nvSpPr>
        <p:spPr>
          <a:xfrm>
            <a:off x="6910132" y="1321413"/>
            <a:ext cx="2015870" cy="308562"/>
          </a:xfrm>
          <a:prstGeom prst="rect">
            <a:avLst/>
          </a:prstGeom>
          <a:noFill/>
        </p:spPr>
        <p:txBody>
          <a:bodyPr wrap="square" lIns="82030" tIns="41015" rIns="82030" bIns="41015" rtlCol="0">
            <a:spAutoFit/>
          </a:bodyPr>
          <a:lstStyle/>
          <a:p>
            <a:pPr algn="ctr">
              <a:lnSpc>
                <a:spcPct val="90000"/>
              </a:lnSpc>
            </a:pPr>
            <a:r>
              <a:rPr lang="en-US" sz="1600" b="1">
                <a:latin typeface="Helvetica"/>
                <a:cs typeface="Helvetica"/>
              </a:rPr>
              <a:t>What we learned</a:t>
            </a:r>
          </a:p>
        </p:txBody>
      </p:sp>
      <p:sp>
        <p:nvSpPr>
          <p:cNvPr id="41" name="TextBox 40"/>
          <p:cNvSpPr txBox="1"/>
          <p:nvPr/>
        </p:nvSpPr>
        <p:spPr>
          <a:xfrm>
            <a:off x="4167788" y="912799"/>
            <a:ext cx="1646052" cy="329081"/>
          </a:xfrm>
          <a:prstGeom prst="rect">
            <a:avLst/>
          </a:prstGeom>
          <a:noFill/>
        </p:spPr>
        <p:txBody>
          <a:bodyPr wrap="square" lIns="82030" tIns="41015" rIns="82030" bIns="41015" rtlCol="0">
            <a:spAutoFit/>
          </a:bodyPr>
          <a:lstStyle/>
          <a:p>
            <a:r>
              <a:rPr lang="en-US" sz="1600" b="1"/>
              <a:t>Learner:</a:t>
            </a:r>
          </a:p>
        </p:txBody>
      </p:sp>
      <p:sp>
        <p:nvSpPr>
          <p:cNvPr id="42" name="TextBox 41"/>
          <p:cNvSpPr txBox="1"/>
          <p:nvPr/>
        </p:nvSpPr>
        <p:spPr>
          <a:xfrm>
            <a:off x="4163627" y="620942"/>
            <a:ext cx="1646052" cy="329081"/>
          </a:xfrm>
          <a:prstGeom prst="rect">
            <a:avLst/>
          </a:prstGeom>
          <a:noFill/>
        </p:spPr>
        <p:txBody>
          <a:bodyPr wrap="square" lIns="82030" tIns="41015" rIns="82030" bIns="41015" rtlCol="0">
            <a:spAutoFit/>
          </a:bodyPr>
          <a:lstStyle/>
          <a:p>
            <a:r>
              <a:rPr lang="en-US" sz="1600" b="1"/>
              <a:t>Process:</a:t>
            </a:r>
          </a:p>
        </p:txBody>
      </p:sp>
      <p:sp>
        <p:nvSpPr>
          <p:cNvPr id="43" name="TextBox 42"/>
          <p:cNvSpPr txBox="1"/>
          <p:nvPr/>
        </p:nvSpPr>
        <p:spPr>
          <a:xfrm>
            <a:off x="6531910" y="912799"/>
            <a:ext cx="1646052" cy="329081"/>
          </a:xfrm>
          <a:prstGeom prst="rect">
            <a:avLst/>
          </a:prstGeom>
          <a:noFill/>
        </p:spPr>
        <p:txBody>
          <a:bodyPr wrap="square" lIns="82030" tIns="41015" rIns="82030" bIns="41015" rtlCol="0">
            <a:spAutoFit/>
          </a:bodyPr>
          <a:lstStyle/>
          <a:p>
            <a:r>
              <a:rPr lang="en-US" sz="1600" b="1"/>
              <a:t>Coach:</a:t>
            </a:r>
          </a:p>
        </p:txBody>
      </p:sp>
      <p:cxnSp>
        <p:nvCxnSpPr>
          <p:cNvPr id="44" name="Straight Connector 43"/>
          <p:cNvCxnSpPr/>
          <p:nvPr/>
        </p:nvCxnSpPr>
        <p:spPr>
          <a:xfrm>
            <a:off x="4167790" y="959154"/>
            <a:ext cx="4770241"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556474" y="948566"/>
            <a:ext cx="0" cy="291539"/>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357047" y="345741"/>
            <a:ext cx="2612040" cy="298724"/>
          </a:xfrm>
          <a:prstGeom prst="rect">
            <a:avLst/>
          </a:prstGeom>
          <a:noFill/>
        </p:spPr>
        <p:txBody>
          <a:bodyPr wrap="square" lIns="82030" tIns="41015" rIns="82030" bIns="41015" rtlCol="0">
            <a:spAutoFit/>
          </a:bodyPr>
          <a:lstStyle/>
          <a:p>
            <a:r>
              <a:rPr lang="en-US" sz="1400" i="1"/>
              <a:t>(Each row = one experiment)</a:t>
            </a:r>
          </a:p>
        </p:txBody>
      </p:sp>
      <p:sp>
        <p:nvSpPr>
          <p:cNvPr id="49" name="TextBox 48"/>
          <p:cNvSpPr txBox="1"/>
          <p:nvPr/>
        </p:nvSpPr>
        <p:spPr>
          <a:xfrm rot="16200000">
            <a:off x="2589133" y="3648289"/>
            <a:ext cx="3497344" cy="433676"/>
          </a:xfrm>
          <a:prstGeom prst="rect">
            <a:avLst/>
          </a:prstGeom>
          <a:noFill/>
        </p:spPr>
        <p:txBody>
          <a:bodyPr wrap="square" lIns="82030" tIns="41015" rIns="82030" bIns="41015" rtlCol="0">
            <a:spAutoFit/>
          </a:bodyPr>
          <a:lstStyle/>
          <a:p>
            <a:pPr algn="ctr"/>
            <a:r>
              <a:rPr lang="en-US" sz="2200" b="1" i="1">
                <a:solidFill>
                  <a:schemeClr val="tx1">
                    <a:lumMod val="75000"/>
                    <a:lumOff val="25000"/>
                  </a:schemeClr>
                </a:solidFill>
              </a:rPr>
              <a:t>Do a Coaching Cycle</a:t>
            </a:r>
          </a:p>
        </p:txBody>
      </p:sp>
      <p:sp>
        <p:nvSpPr>
          <p:cNvPr id="50" name="TextBox 49"/>
          <p:cNvSpPr txBox="1"/>
          <p:nvPr/>
        </p:nvSpPr>
        <p:spPr>
          <a:xfrm rot="16200000">
            <a:off x="2946563" y="3661684"/>
            <a:ext cx="3497344" cy="433676"/>
          </a:xfrm>
          <a:prstGeom prst="rect">
            <a:avLst/>
          </a:prstGeom>
          <a:noFill/>
        </p:spPr>
        <p:txBody>
          <a:bodyPr wrap="square" lIns="82030" tIns="41015" rIns="82030" bIns="41015" rtlCol="0">
            <a:spAutoFit/>
          </a:bodyPr>
          <a:lstStyle/>
          <a:p>
            <a:pPr algn="ctr"/>
            <a:r>
              <a:rPr lang="en-US" sz="2200" b="1" i="1">
                <a:solidFill>
                  <a:schemeClr val="tx1">
                    <a:lumMod val="75000"/>
                    <a:lumOff val="25000"/>
                  </a:schemeClr>
                </a:solidFill>
              </a:rPr>
              <a:t>Conduct the Experiment</a:t>
            </a:r>
          </a:p>
        </p:txBody>
      </p:sp>
    </p:spTree>
    <p:extLst>
      <p:ext uri="{BB962C8B-B14F-4D97-AF65-F5344CB8AC3E}">
        <p14:creationId xmlns:p14="http://schemas.microsoft.com/office/powerpoint/2010/main" val="1341804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90245"/>
            <a:ext cx="8229600" cy="936142"/>
          </a:xfrm>
          <a:prstGeom prst="rect">
            <a:avLst/>
          </a:prstGeom>
          <a:noFill/>
        </p:spPr>
        <p:txBody>
          <a:bodyPr wrap="square" lIns="91376" tIns="45688" rIns="91376" bIns="45688" rtlCol="0">
            <a:spAutoFit/>
          </a:bodyPr>
          <a:lstStyle/>
          <a:p>
            <a:pPr algn="ctr">
              <a:lnSpc>
                <a:spcPts val="3240"/>
              </a:lnSpc>
            </a:pPr>
            <a:r>
              <a:rPr lang="en-US" sz="3200" b="1">
                <a:solidFill>
                  <a:schemeClr val="tx1">
                    <a:lumMod val="85000"/>
                    <a:lumOff val="15000"/>
                  </a:schemeClr>
                </a:solidFill>
              </a:rPr>
              <a:t>The Five Coaching Kata Questions and</a:t>
            </a:r>
          </a:p>
          <a:p>
            <a:pPr algn="ctr">
              <a:lnSpc>
                <a:spcPts val="3240"/>
              </a:lnSpc>
            </a:pPr>
            <a:r>
              <a:rPr lang="en-US" sz="3200" b="1">
                <a:solidFill>
                  <a:schemeClr val="tx1">
                    <a:lumMod val="85000"/>
                    <a:lumOff val="15000"/>
                  </a:schemeClr>
                </a:solidFill>
              </a:rPr>
              <a:t>the PDCA Cycles Record are used </a:t>
            </a:r>
            <a:r>
              <a:rPr lang="en-US" sz="3200" b="1" u="sng">
                <a:solidFill>
                  <a:schemeClr val="tx1">
                    <a:lumMod val="85000"/>
                    <a:lumOff val="15000"/>
                  </a:schemeClr>
                </a:solidFill>
              </a:rPr>
              <a:t>together </a:t>
            </a:r>
          </a:p>
        </p:txBody>
      </p:sp>
      <p:pic>
        <p:nvPicPr>
          <p:cNvPr id="11" name="Picture 10"/>
          <p:cNvPicPr>
            <a:picLocks noChangeAspect="1"/>
          </p:cNvPicPr>
          <p:nvPr/>
        </p:nvPicPr>
        <p:blipFill>
          <a:blip r:embed="rId2"/>
          <a:stretch>
            <a:fillRect/>
          </a:stretch>
        </p:blipFill>
        <p:spPr>
          <a:xfrm>
            <a:off x="890158" y="4798392"/>
            <a:ext cx="1068705" cy="1596771"/>
          </a:xfrm>
          <a:prstGeom prst="rect">
            <a:avLst/>
          </a:prstGeom>
        </p:spPr>
      </p:pic>
      <p:pic>
        <p:nvPicPr>
          <p:cNvPr id="12" name="Picture 11"/>
          <p:cNvPicPr>
            <a:picLocks noChangeAspect="1"/>
          </p:cNvPicPr>
          <p:nvPr/>
        </p:nvPicPr>
        <p:blipFill>
          <a:blip r:embed="rId3"/>
          <a:stretch>
            <a:fillRect/>
          </a:stretch>
        </p:blipFill>
        <p:spPr>
          <a:xfrm flipH="1">
            <a:off x="7379855" y="4820806"/>
            <a:ext cx="1079500" cy="1663700"/>
          </a:xfrm>
          <a:prstGeom prst="rect">
            <a:avLst/>
          </a:prstGeom>
        </p:spPr>
      </p:pic>
      <p:sp>
        <p:nvSpPr>
          <p:cNvPr id="13" name="TextBox 12"/>
          <p:cNvSpPr txBox="1"/>
          <p:nvPr/>
        </p:nvSpPr>
        <p:spPr>
          <a:xfrm>
            <a:off x="1741055" y="4731159"/>
            <a:ext cx="2590800" cy="461665"/>
          </a:xfrm>
          <a:prstGeom prst="rect">
            <a:avLst/>
          </a:prstGeom>
          <a:noFill/>
        </p:spPr>
        <p:txBody>
          <a:bodyPr wrap="square" lIns="91376" tIns="45688" rIns="91376" bIns="45688" rtlCol="0">
            <a:spAutoFit/>
          </a:bodyPr>
          <a:lstStyle/>
          <a:p>
            <a:r>
              <a:rPr lang="en-US" sz="2400" b="1" i="1">
                <a:solidFill>
                  <a:schemeClr val="tx1">
                    <a:lumMod val="95000"/>
                    <a:lumOff val="5000"/>
                  </a:schemeClr>
                </a:solidFill>
              </a:rPr>
              <a:t>Used by the Coach</a:t>
            </a:r>
          </a:p>
        </p:txBody>
      </p:sp>
      <p:sp>
        <p:nvSpPr>
          <p:cNvPr id="14" name="TextBox 13"/>
          <p:cNvSpPr txBox="1"/>
          <p:nvPr/>
        </p:nvSpPr>
        <p:spPr>
          <a:xfrm>
            <a:off x="4865255" y="4686334"/>
            <a:ext cx="2895600" cy="461665"/>
          </a:xfrm>
          <a:prstGeom prst="rect">
            <a:avLst/>
          </a:prstGeom>
          <a:noFill/>
        </p:spPr>
        <p:txBody>
          <a:bodyPr wrap="square" lIns="91376" tIns="45688" rIns="91376" bIns="45688" rtlCol="0">
            <a:spAutoFit/>
          </a:bodyPr>
          <a:lstStyle/>
          <a:p>
            <a:r>
              <a:rPr lang="en-US" sz="2400" b="1" i="1">
                <a:solidFill>
                  <a:srgbClr val="0D0D0D"/>
                </a:solidFill>
              </a:rPr>
              <a:t>Used by the Learner</a:t>
            </a:r>
          </a:p>
        </p:txBody>
      </p:sp>
      <p:sp>
        <p:nvSpPr>
          <p:cNvPr id="9" name="TextBox 8"/>
          <p:cNvSpPr txBox="1"/>
          <p:nvPr/>
        </p:nvSpPr>
        <p:spPr>
          <a:xfrm>
            <a:off x="484909" y="1429849"/>
            <a:ext cx="3810000" cy="443811"/>
          </a:xfrm>
          <a:prstGeom prst="rect">
            <a:avLst/>
          </a:prstGeom>
          <a:noFill/>
        </p:spPr>
        <p:txBody>
          <a:bodyPr wrap="square" lIns="91376" tIns="45688" rIns="91376" bIns="45688" rtlCol="0">
            <a:spAutoFit/>
          </a:bodyPr>
          <a:lstStyle/>
          <a:p>
            <a:pPr algn="ctr"/>
            <a:r>
              <a:rPr lang="en-US" sz="2300" b="1">
                <a:solidFill>
                  <a:schemeClr val="tx1">
                    <a:lumMod val="95000"/>
                    <a:lumOff val="5000"/>
                  </a:schemeClr>
                </a:solidFill>
              </a:rPr>
              <a:t>5-Question Coaching Dialog</a:t>
            </a:r>
          </a:p>
        </p:txBody>
      </p:sp>
      <p:sp>
        <p:nvSpPr>
          <p:cNvPr id="10" name="TextBox 9"/>
          <p:cNvSpPr txBox="1"/>
          <p:nvPr/>
        </p:nvSpPr>
        <p:spPr>
          <a:xfrm>
            <a:off x="4761345" y="1429849"/>
            <a:ext cx="3810000" cy="443811"/>
          </a:xfrm>
          <a:prstGeom prst="rect">
            <a:avLst/>
          </a:prstGeom>
          <a:noFill/>
        </p:spPr>
        <p:txBody>
          <a:bodyPr wrap="square" lIns="91376" tIns="45688" rIns="91376" bIns="45688" rtlCol="0">
            <a:spAutoFit/>
          </a:bodyPr>
          <a:lstStyle/>
          <a:p>
            <a:pPr algn="ctr"/>
            <a:r>
              <a:rPr lang="en-US" sz="2300" b="1">
                <a:solidFill>
                  <a:schemeClr val="tx1">
                    <a:lumMod val="95000"/>
                    <a:lumOff val="5000"/>
                  </a:schemeClr>
                </a:solidFill>
              </a:rPr>
              <a:t>Rapid PDCA Cycles</a:t>
            </a:r>
          </a:p>
        </p:txBody>
      </p:sp>
      <p:pic>
        <p:nvPicPr>
          <p:cNvPr id="7" name="Picture 6" descr="PDCA Cycles Recor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996" y="1862450"/>
            <a:ext cx="4121989" cy="2835088"/>
          </a:xfrm>
          <a:prstGeom prst="rect">
            <a:avLst/>
          </a:prstGeom>
        </p:spPr>
      </p:pic>
      <p:pic>
        <p:nvPicPr>
          <p:cNvPr id="8" name="Picture 7" descr="5Q Card (shar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712" y="1860708"/>
            <a:ext cx="3871190" cy="2892862"/>
          </a:xfrm>
          <a:prstGeom prst="rect">
            <a:avLst/>
          </a:prstGeom>
        </p:spPr>
      </p:pic>
      <p:pic>
        <p:nvPicPr>
          <p:cNvPr id="6" name="Picture 5" descr="6779008-three-dimensional-circular-arrows-isolated-on-white-background.jpg"/>
          <p:cNvPicPr>
            <a:picLocks noChangeAspect="1"/>
          </p:cNvPicPr>
          <p:nvPr/>
        </p:nvPicPr>
        <p:blipFill rotWithShape="1">
          <a:blip r:embed="rId6">
            <a:extLst>
              <a:ext uri="{28A0092B-C50C-407E-A947-70E740481C1C}">
                <a14:useLocalDpi xmlns:a14="http://schemas.microsoft.com/office/drawing/2010/main" val="0"/>
              </a:ext>
            </a:extLst>
          </a:blip>
          <a:srcRect l="22619" t="6638" r="22024" b="8407"/>
          <a:stretch/>
        </p:blipFill>
        <p:spPr>
          <a:xfrm rot="5400000">
            <a:off x="4024632" y="2829874"/>
            <a:ext cx="941294" cy="1001103"/>
          </a:xfrm>
          <a:prstGeom prst="rect">
            <a:avLst/>
          </a:prstGeom>
        </p:spPr>
      </p:pic>
      <p:sp>
        <p:nvSpPr>
          <p:cNvPr id="16" name="Footer Placeholder 12"/>
          <p:cNvSpPr>
            <a:spLocks noGrp="1"/>
          </p:cNvSpPr>
          <p:nvPr>
            <p:ph type="ftr" sz="quarter" idx="11"/>
          </p:nvPr>
        </p:nvSpPr>
        <p:spPr>
          <a:xfrm>
            <a:off x="129960" y="6416675"/>
            <a:ext cx="2895600" cy="365125"/>
          </a:xfrm>
        </p:spPr>
        <p:txBody>
          <a:bodyPr/>
          <a:lstStyle/>
          <a:p>
            <a:r>
              <a:rPr lang="en-US"/>
              <a:t>By Mike Rother</a:t>
            </a:r>
          </a:p>
        </p:txBody>
      </p:sp>
      <p:sp>
        <p:nvSpPr>
          <p:cNvPr id="17" name="Slide Number Placeholder 13"/>
          <p:cNvSpPr>
            <a:spLocks noGrp="1"/>
          </p:cNvSpPr>
          <p:nvPr>
            <p:ph type="sldNum" sz="quarter" idx="12"/>
          </p:nvPr>
        </p:nvSpPr>
        <p:spPr>
          <a:xfrm>
            <a:off x="6553200" y="6356350"/>
            <a:ext cx="2133600" cy="365125"/>
          </a:xfrm>
        </p:spPr>
        <p:txBody>
          <a:bodyPr/>
          <a:lstStyle/>
          <a:p>
            <a:fld id="{1254D1E6-34D6-5C4C-A7E3-AB2F6F87675C}" type="slidenum">
              <a:rPr lang="en-US"/>
              <a:pPr/>
              <a:t>72</a:t>
            </a:fld>
            <a:endParaRPr lang="en-US"/>
          </a:p>
        </p:txBody>
      </p:sp>
    </p:spTree>
    <p:extLst>
      <p:ext uri="{BB962C8B-B14F-4D97-AF65-F5344CB8AC3E}">
        <p14:creationId xmlns:p14="http://schemas.microsoft.com/office/powerpoint/2010/main" val="11517189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Q Card Graphics.pdf"/>
          <p:cNvPicPr>
            <a:picLocks noChangeAspect="1"/>
          </p:cNvPicPr>
          <p:nvPr/>
        </p:nvPicPr>
        <p:blipFill rotWithShape="1">
          <a:blip r:embed="rId2">
            <a:extLst>
              <a:ext uri="{28A0092B-C50C-407E-A947-70E740481C1C}">
                <a14:useLocalDpi xmlns:a14="http://schemas.microsoft.com/office/drawing/2010/main" val="0"/>
              </a:ext>
            </a:extLst>
          </a:blip>
          <a:srcRect l="2652" t="10948" r="3156" b="8824"/>
          <a:stretch/>
        </p:blipFill>
        <p:spPr>
          <a:xfrm>
            <a:off x="265546" y="974912"/>
            <a:ext cx="8612909" cy="5502088"/>
          </a:xfrm>
          <a:prstGeom prst="rect">
            <a:avLst/>
          </a:prstGeom>
        </p:spPr>
      </p:pic>
      <p:sp>
        <p:nvSpPr>
          <p:cNvPr id="4" name="TextBox 3"/>
          <p:cNvSpPr txBox="1"/>
          <p:nvPr/>
        </p:nvSpPr>
        <p:spPr>
          <a:xfrm>
            <a:off x="457200" y="361414"/>
            <a:ext cx="8229600" cy="520643"/>
          </a:xfrm>
          <a:prstGeom prst="rect">
            <a:avLst/>
          </a:prstGeom>
          <a:noFill/>
        </p:spPr>
        <p:txBody>
          <a:bodyPr wrap="square" lIns="91387" tIns="45693" rIns="91387" bIns="45693" rtlCol="0">
            <a:spAutoFit/>
          </a:bodyPr>
          <a:lstStyle/>
          <a:p>
            <a:pPr algn="ctr">
              <a:lnSpc>
                <a:spcPts val="3240"/>
              </a:lnSpc>
            </a:pPr>
            <a:r>
              <a:rPr lang="en-US" sz="3200" b="1">
                <a:solidFill>
                  <a:schemeClr val="tx1">
                    <a:lumMod val="85000"/>
                    <a:lumOff val="15000"/>
                  </a:schemeClr>
                </a:solidFill>
              </a:rPr>
              <a:t>ASK THE FIVE QUESTIONS AT EACH STEP</a:t>
            </a:r>
            <a:endParaRPr lang="en-US" sz="3200" b="1" u="sng">
              <a:solidFill>
                <a:schemeClr val="tx1">
                  <a:lumMod val="85000"/>
                  <a:lumOff val="15000"/>
                </a:schemeClr>
              </a:solidFill>
            </a:endParaRPr>
          </a:p>
        </p:txBody>
      </p:sp>
      <p:pic>
        <p:nvPicPr>
          <p:cNvPr id="2" name="Picture 1" descr="PDCA Cycles Reco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18" y="1109383"/>
            <a:ext cx="2492745" cy="1714500"/>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5" name="Slide Number Placeholder 4"/>
          <p:cNvSpPr>
            <a:spLocks noGrp="1"/>
          </p:cNvSpPr>
          <p:nvPr>
            <p:ph type="sldNum" sz="quarter" idx="12"/>
          </p:nvPr>
        </p:nvSpPr>
        <p:spPr/>
        <p:txBody>
          <a:bodyPr/>
          <a:lstStyle/>
          <a:p>
            <a:fld id="{1254D1E6-34D6-5C4C-A7E3-AB2F6F87675C}" type="slidenum">
              <a:rPr lang="en-US"/>
              <a:pPr/>
              <a:t>73</a:t>
            </a:fld>
            <a:endParaRPr lang="en-US"/>
          </a:p>
        </p:txBody>
      </p:sp>
    </p:spTree>
    <p:extLst>
      <p:ext uri="{BB962C8B-B14F-4D97-AF65-F5344CB8AC3E}">
        <p14:creationId xmlns:p14="http://schemas.microsoft.com/office/powerpoint/2010/main" val="4083180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extBox 4"/>
          <p:cNvSpPr txBox="1"/>
          <p:nvPr/>
        </p:nvSpPr>
        <p:spPr>
          <a:xfrm>
            <a:off x="142789" y="209985"/>
            <a:ext cx="8861640" cy="570172"/>
          </a:xfrm>
          <a:prstGeom prst="rect">
            <a:avLst/>
          </a:prstGeom>
          <a:noFill/>
        </p:spPr>
        <p:txBody>
          <a:bodyPr wrap="square" lIns="82030" tIns="41015" rIns="82030" bIns="41015" rtlCol="0">
            <a:spAutoFit/>
          </a:bodyPr>
          <a:lstStyle/>
          <a:p>
            <a:pPr algn="ctr">
              <a:lnSpc>
                <a:spcPct val="80000"/>
              </a:lnSpc>
            </a:pPr>
            <a:r>
              <a:rPr lang="en-US" sz="3800" b="1" u="sng"/>
              <a:t>VIDEO 5</a:t>
            </a:r>
            <a:r>
              <a:rPr lang="en-US" sz="3800" b="1"/>
              <a:t>:  Improvement Kata Case Example</a:t>
            </a:r>
            <a:endParaRPr lang="en-US" sz="3200" b="1"/>
          </a:p>
        </p:txBody>
      </p:sp>
      <p:sp>
        <p:nvSpPr>
          <p:cNvPr id="6" name="Slide Number Placeholder 5"/>
          <p:cNvSpPr>
            <a:spLocks noGrp="1"/>
          </p:cNvSpPr>
          <p:nvPr>
            <p:ph type="sldNum" sz="quarter" idx="12"/>
          </p:nvPr>
        </p:nvSpPr>
        <p:spPr/>
        <p:txBody>
          <a:bodyPr/>
          <a:lstStyle/>
          <a:p>
            <a:fld id="{1254D1E6-34D6-5C4C-A7E3-AB2F6F87675C}" type="slidenum">
              <a:rPr lang="en-US"/>
              <a:pPr/>
              <a:t>74</a:t>
            </a:fld>
            <a:endParaRPr lang="en-US"/>
          </a:p>
        </p:txBody>
      </p:sp>
      <p:sp>
        <p:nvSpPr>
          <p:cNvPr id="12" name="TextBox 11"/>
          <p:cNvSpPr txBox="1"/>
          <p:nvPr/>
        </p:nvSpPr>
        <p:spPr>
          <a:xfrm>
            <a:off x="743030" y="733857"/>
            <a:ext cx="7628639" cy="1056459"/>
          </a:xfrm>
          <a:prstGeom prst="rect">
            <a:avLst/>
          </a:prstGeom>
          <a:noFill/>
        </p:spPr>
        <p:txBody>
          <a:bodyPr wrap="square" lIns="82030" tIns="41015" rIns="82030" bIns="41015" rtlCol="0">
            <a:spAutoFit/>
          </a:bodyPr>
          <a:lstStyle/>
          <a:p>
            <a:pPr algn="ctr">
              <a:lnSpc>
                <a:spcPct val="80000"/>
              </a:lnSpc>
            </a:pPr>
            <a:r>
              <a:rPr lang="en-US" sz="2600" b="1"/>
              <a:t>A good example of what happens when we practice a scientific way of working –  a </a:t>
            </a:r>
            <a:r>
              <a:rPr lang="en-US" sz="2600" b="1" i="1"/>
              <a:t>meta skill</a:t>
            </a:r>
            <a:r>
              <a:rPr lang="en-US" sz="2600" b="1"/>
              <a:t>  –  rather then just benchmarking someone else's solutions</a:t>
            </a:r>
          </a:p>
        </p:txBody>
      </p:sp>
      <p:sp>
        <p:nvSpPr>
          <p:cNvPr id="14" name="TextBox 13"/>
          <p:cNvSpPr txBox="1"/>
          <p:nvPr/>
        </p:nvSpPr>
        <p:spPr>
          <a:xfrm>
            <a:off x="524764" y="5689610"/>
            <a:ext cx="8104677" cy="852301"/>
          </a:xfrm>
          <a:prstGeom prst="rect">
            <a:avLst/>
          </a:prstGeom>
          <a:noFill/>
        </p:spPr>
        <p:txBody>
          <a:bodyPr wrap="square" lIns="82030" tIns="41015" rIns="82030" bIns="41015" rtlCol="0">
            <a:spAutoFit/>
          </a:bodyPr>
          <a:lstStyle/>
          <a:p>
            <a:pPr algn="ctr"/>
            <a:r>
              <a:rPr lang="en-US" sz="2500" b="1" u="sng">
                <a:solidFill>
                  <a:srgbClr val="0000FF"/>
                </a:solidFill>
                <a:hlinkClick r:id="rId2"/>
              </a:rPr>
              <a:t>https://www.youtube.com/watch?v=6EHo4KrRKbQ</a:t>
            </a:r>
            <a:endParaRPr lang="en-US" sz="2500" b="1" u="sng">
              <a:solidFill>
                <a:srgbClr val="0000FF"/>
              </a:solidFill>
            </a:endParaRPr>
          </a:p>
          <a:p>
            <a:pPr algn="ctr"/>
            <a:r>
              <a:rPr lang="en-US" sz="2500" b="1"/>
              <a:t>Also available on the IK/CK YouTube Channel</a:t>
            </a:r>
          </a:p>
        </p:txBody>
      </p:sp>
      <p:grpSp>
        <p:nvGrpSpPr>
          <p:cNvPr id="7" name="Group 6"/>
          <p:cNvGrpSpPr/>
          <p:nvPr/>
        </p:nvGrpSpPr>
        <p:grpSpPr>
          <a:xfrm>
            <a:off x="1826249" y="1821530"/>
            <a:ext cx="5468112" cy="3968135"/>
            <a:chOff x="1839076" y="1936980"/>
            <a:chExt cx="5468112" cy="3968135"/>
          </a:xfrm>
        </p:grpSpPr>
        <p:pic>
          <p:nvPicPr>
            <p:cNvPr id="8" name="Picture 7" descr="free-vector-tv-icon_101827_TV_icon.png"/>
            <p:cNvPicPr>
              <a:picLocks/>
            </p:cNvPicPr>
            <p:nvPr/>
          </p:nvPicPr>
          <p:blipFill rotWithShape="1">
            <a:blip r:embed="rId3">
              <a:extLst>
                <a:ext uri="{28A0092B-C50C-407E-A947-70E740481C1C}">
                  <a14:useLocalDpi xmlns:a14="http://schemas.microsoft.com/office/drawing/2010/main" val="0"/>
                </a:ext>
              </a:extLst>
            </a:blip>
            <a:srcRect l="4249" t="13234" r="4738" b="11602"/>
            <a:stretch/>
          </p:blipFill>
          <p:spPr>
            <a:xfrm>
              <a:off x="1839076" y="1936980"/>
              <a:ext cx="5468112" cy="3968135"/>
            </a:xfrm>
            <a:prstGeom prst="rect">
              <a:avLst/>
            </a:prstGeom>
          </p:spPr>
        </p:pic>
        <p:pic>
          <p:nvPicPr>
            <p:cNvPr id="3" name="Picture 2" descr="Photo Studio Thumbnai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916" y="2236224"/>
              <a:ext cx="4785526" cy="2691859"/>
            </a:xfrm>
            <a:prstGeom prst="rect">
              <a:avLst/>
            </a:prstGeom>
          </p:spPr>
        </p:pic>
      </p:grpSp>
      <p:pic>
        <p:nvPicPr>
          <p:cNvPr id="11" name="Picture 10" descr="Video-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55030">
            <a:off x="498870" y="2027556"/>
            <a:ext cx="894612" cy="928818"/>
          </a:xfrm>
          <a:prstGeom prst="rect">
            <a:avLst/>
          </a:prstGeom>
        </p:spPr>
      </p:pic>
    </p:spTree>
    <p:extLst>
      <p:ext uri="{BB962C8B-B14F-4D97-AF65-F5344CB8AC3E}">
        <p14:creationId xmlns:p14="http://schemas.microsoft.com/office/powerpoint/2010/main" val="21595040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thumbn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117600"/>
            <a:ext cx="2971800" cy="4445000"/>
          </a:xfrm>
          <a:prstGeom prst="rect">
            <a:avLst/>
          </a:prstGeom>
        </p:spPr>
      </p:pic>
      <p:pic>
        <p:nvPicPr>
          <p:cNvPr id="4" name="Picture 3" descr="TK Brain (thumbn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09700"/>
            <a:ext cx="2794000" cy="3848100"/>
          </a:xfrm>
          <a:prstGeom prst="rect">
            <a:avLst/>
          </a:prstGeom>
        </p:spPr>
      </p:pic>
      <p:sp>
        <p:nvSpPr>
          <p:cNvPr id="3" name="Footer Placeholder 2"/>
          <p:cNvSpPr>
            <a:spLocks noGrp="1"/>
          </p:cNvSpPr>
          <p:nvPr>
            <p:ph type="ftr" sz="quarter" idx="11"/>
          </p:nvPr>
        </p:nvSpPr>
        <p:spPr/>
        <p:txBody>
          <a:bodyPr/>
          <a:lstStyle/>
          <a:p>
            <a:r>
              <a:rPr lang="en-US"/>
              <a:t>By Mike Rother</a:t>
            </a:r>
          </a:p>
        </p:txBody>
      </p:sp>
      <p:sp>
        <p:nvSpPr>
          <p:cNvPr id="5" name="Slide Number Placeholder 4"/>
          <p:cNvSpPr>
            <a:spLocks noGrp="1"/>
          </p:cNvSpPr>
          <p:nvPr>
            <p:ph type="sldNum" sz="quarter" idx="12"/>
          </p:nvPr>
        </p:nvSpPr>
        <p:spPr/>
        <p:txBody>
          <a:bodyPr/>
          <a:lstStyle/>
          <a:p>
            <a:fld id="{1254D1E6-34D6-5C4C-A7E3-AB2F6F87675C}" type="slidenum">
              <a:rPr lang="en-US"/>
              <a:pPr/>
              <a:t>75</a:t>
            </a:fld>
            <a:endParaRPr lang="en-US"/>
          </a:p>
        </p:txBody>
      </p:sp>
    </p:spTree>
    <p:extLst>
      <p:ext uri="{BB962C8B-B14F-4D97-AF65-F5344CB8AC3E}">
        <p14:creationId xmlns:p14="http://schemas.microsoft.com/office/powerpoint/2010/main" val="2246914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1FE9B-2747-BA43-8ABC-8675AB438A98}" type="slidenum">
              <a:rPr lang="en-US"/>
              <a:pPr/>
              <a:t>8</a:t>
            </a:fld>
            <a:endParaRPr lang="en-US"/>
          </a:p>
        </p:txBody>
      </p:sp>
      <p:pic>
        <p:nvPicPr>
          <p:cNvPr id="5" name="Picture 4" descr="1000x1000.jpg"/>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740401" y="4347436"/>
            <a:ext cx="2732688" cy="1875565"/>
          </a:xfrm>
          <a:prstGeom prst="rect">
            <a:avLst/>
          </a:prstGeom>
        </p:spPr>
      </p:pic>
      <p:sp>
        <p:nvSpPr>
          <p:cNvPr id="6" name="TextBox 5"/>
          <p:cNvSpPr txBox="1"/>
          <p:nvPr/>
        </p:nvSpPr>
        <p:spPr>
          <a:xfrm>
            <a:off x="554185" y="241540"/>
            <a:ext cx="8050915" cy="1079708"/>
          </a:xfrm>
          <a:prstGeom prst="rect">
            <a:avLst/>
          </a:prstGeom>
          <a:noFill/>
        </p:spPr>
        <p:txBody>
          <a:bodyPr wrap="square" lIns="73589" tIns="36793" rIns="73589" bIns="36793" rtlCol="0">
            <a:spAutoFit/>
          </a:bodyPr>
          <a:lstStyle/>
          <a:p>
            <a:pPr algn="ctr">
              <a:lnSpc>
                <a:spcPct val="80000"/>
              </a:lnSpc>
            </a:pPr>
            <a:r>
              <a:rPr lang="en-US" sz="4000" b="1">
                <a:cs typeface="Helvetica"/>
              </a:rPr>
              <a:t>THE IK &amp; CK GIVE YOU AN EASY WAY</a:t>
            </a:r>
          </a:p>
          <a:p>
            <a:pPr algn="ctr">
              <a:lnSpc>
                <a:spcPct val="80000"/>
              </a:lnSpc>
            </a:pPr>
            <a:r>
              <a:rPr lang="en-US" sz="4000" b="1">
                <a:cs typeface="Helvetica"/>
              </a:rPr>
              <a:t>TO PRACTICE SCIENTIFIC THINKING</a:t>
            </a:r>
            <a:endParaRPr lang="en-US" sz="2000" b="1">
              <a:cs typeface="Helvetica"/>
            </a:endParaRPr>
          </a:p>
        </p:txBody>
      </p:sp>
      <p:pic>
        <p:nvPicPr>
          <p:cNvPr id="7" name="Picture 6" descr="Pointing Man.gif"/>
          <p:cNvPicPr>
            <a:picLocks noChangeAspect="1"/>
          </p:cNvPicPr>
          <p:nvPr/>
        </p:nvPicPr>
        <p:blipFill rotWithShape="1">
          <a:blip r:embed="rId3">
            <a:extLst>
              <a:ext uri="{28A0092B-C50C-407E-A947-70E740481C1C}">
                <a14:useLocalDpi xmlns:a14="http://schemas.microsoft.com/office/drawing/2010/main" val="0"/>
              </a:ext>
            </a:extLst>
          </a:blip>
          <a:srcRect t="5255" r="9637" b="3227"/>
          <a:stretch/>
        </p:blipFill>
        <p:spPr>
          <a:xfrm>
            <a:off x="678501" y="1533960"/>
            <a:ext cx="2139408" cy="1959330"/>
          </a:xfrm>
          <a:prstGeom prst="rect">
            <a:avLst/>
          </a:prstGeom>
        </p:spPr>
      </p:pic>
      <p:sp>
        <p:nvSpPr>
          <p:cNvPr id="9" name="TextBox 8"/>
          <p:cNvSpPr txBox="1"/>
          <p:nvPr/>
        </p:nvSpPr>
        <p:spPr>
          <a:xfrm>
            <a:off x="2701638" y="1507618"/>
            <a:ext cx="4787865" cy="513728"/>
          </a:xfrm>
          <a:prstGeom prst="rect">
            <a:avLst/>
          </a:prstGeom>
          <a:noFill/>
        </p:spPr>
        <p:txBody>
          <a:bodyPr wrap="square" lIns="82039" tIns="41020" rIns="82039" bIns="41020" rtlCol="0">
            <a:spAutoFit/>
          </a:bodyPr>
          <a:lstStyle/>
          <a:p>
            <a:r>
              <a:rPr lang="en-US" sz="2800" b="1"/>
              <a:t>Scientific thinking is a basis for:</a:t>
            </a:r>
          </a:p>
        </p:txBody>
      </p:sp>
      <p:sp>
        <p:nvSpPr>
          <p:cNvPr id="10" name="TextBox 9"/>
          <p:cNvSpPr txBox="1"/>
          <p:nvPr/>
        </p:nvSpPr>
        <p:spPr>
          <a:xfrm>
            <a:off x="2938845" y="1919476"/>
            <a:ext cx="5666255" cy="1541720"/>
          </a:xfrm>
          <a:prstGeom prst="rect">
            <a:avLst/>
          </a:prstGeom>
          <a:noFill/>
        </p:spPr>
        <p:txBody>
          <a:bodyPr wrap="square" lIns="82039" tIns="41020" rIns="82039" bIns="41020" rtlCol="0">
            <a:spAutoFit/>
          </a:bodyPr>
          <a:lstStyle/>
          <a:p>
            <a:endParaRPr lang="en-US" sz="600" b="1"/>
          </a:p>
          <a:p>
            <a:pPr marL="311749" indent="-311749">
              <a:lnSpc>
                <a:spcPct val="80000"/>
              </a:lnSpc>
              <a:buFont typeface="Arial"/>
              <a:buChar char="•"/>
            </a:pPr>
            <a:r>
              <a:rPr lang="en-US" sz="2400" b="1"/>
              <a:t>Successfully pursuing seemingly unattainable goals in complex systems</a:t>
            </a:r>
          </a:p>
          <a:p>
            <a:pPr marL="235863" indent="-153823">
              <a:lnSpc>
                <a:spcPct val="80000"/>
              </a:lnSpc>
              <a:buFont typeface="Arial"/>
              <a:buChar char="•"/>
            </a:pPr>
            <a:endParaRPr lang="en-US" sz="1400" b="1"/>
          </a:p>
          <a:p>
            <a:pPr marL="311749" indent="-311749">
              <a:lnSpc>
                <a:spcPct val="80000"/>
              </a:lnSpc>
              <a:buFont typeface="Arial"/>
              <a:buChar char="•"/>
            </a:pPr>
            <a:r>
              <a:rPr lang="en-US" sz="2400" b="1"/>
              <a:t>Enabling teams to make decisions close to the action and maneuver effectively</a:t>
            </a:r>
          </a:p>
        </p:txBody>
      </p:sp>
      <p:sp>
        <p:nvSpPr>
          <p:cNvPr id="12" name="Rectangle 11"/>
          <p:cNvSpPr/>
          <p:nvPr/>
        </p:nvSpPr>
        <p:spPr>
          <a:xfrm>
            <a:off x="514298" y="1416178"/>
            <a:ext cx="8126836" cy="2241422"/>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lIns="82039" tIns="41020" rIns="82039" bIns="41020" rtlCol="0" anchor="ctr"/>
          <a:lstStyle/>
          <a:p>
            <a:pPr algn="ctr"/>
            <a:endParaRPr lang="en-US"/>
          </a:p>
        </p:txBody>
      </p:sp>
      <p:sp>
        <p:nvSpPr>
          <p:cNvPr id="13" name="TextBox 12"/>
          <p:cNvSpPr txBox="1"/>
          <p:nvPr/>
        </p:nvSpPr>
        <p:spPr>
          <a:xfrm>
            <a:off x="642589" y="4230213"/>
            <a:ext cx="4996211" cy="2250119"/>
          </a:xfrm>
          <a:prstGeom prst="rect">
            <a:avLst/>
          </a:prstGeom>
          <a:noFill/>
        </p:spPr>
        <p:txBody>
          <a:bodyPr wrap="square" lIns="82039" tIns="41020" rIns="82039" bIns="41020" rtlCol="0">
            <a:spAutoFit/>
          </a:bodyPr>
          <a:lstStyle/>
          <a:p>
            <a:pPr>
              <a:lnSpc>
                <a:spcPct val="90000"/>
              </a:lnSpc>
            </a:pPr>
            <a:r>
              <a:rPr lang="en-US" sz="2600" b="1"/>
              <a:t>The Improvement Kata &amp; Coaching Kata make scientific thinking a skill anyone can learn, </a:t>
            </a:r>
            <a:r>
              <a:rPr lang="en-US" sz="2600" b="1">
                <a:solidFill>
                  <a:srgbClr val="FF0000"/>
                </a:solidFill>
              </a:rPr>
              <a:t>by combining a 4-Step scientific pattern + simple, structured routines for practicing the pattern.</a:t>
            </a:r>
            <a:endParaRPr lang="en-US" sz="2600" b="1"/>
          </a:p>
        </p:txBody>
      </p:sp>
      <p:sp>
        <p:nvSpPr>
          <p:cNvPr id="14" name="TextBox 13"/>
          <p:cNvSpPr txBox="1"/>
          <p:nvPr/>
        </p:nvSpPr>
        <p:spPr>
          <a:xfrm>
            <a:off x="642589" y="3708241"/>
            <a:ext cx="7998545" cy="575294"/>
          </a:xfrm>
          <a:prstGeom prst="rect">
            <a:avLst/>
          </a:prstGeom>
          <a:noFill/>
        </p:spPr>
        <p:txBody>
          <a:bodyPr wrap="square" lIns="82039" tIns="41020" rIns="82039" bIns="41020" rtlCol="0">
            <a:spAutoFit/>
          </a:bodyPr>
          <a:lstStyle/>
          <a:p>
            <a:r>
              <a:rPr lang="en-US" sz="3200" b="1"/>
              <a:t>Science + Kata = Problem Solving Skill</a:t>
            </a:r>
          </a:p>
        </p:txBody>
      </p:sp>
      <p:sp>
        <p:nvSpPr>
          <p:cNvPr id="11"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528178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9F1FE9B-2747-BA43-8ABC-8675AB438A98}" type="slidenum">
              <a:rPr lang="en-US"/>
              <a:pPr/>
              <a:t>9</a:t>
            </a:fld>
            <a:endParaRPr lang="en-US"/>
          </a:p>
        </p:txBody>
      </p:sp>
      <p:sp>
        <p:nvSpPr>
          <p:cNvPr id="6" name="TextBox 5"/>
          <p:cNvSpPr txBox="1"/>
          <p:nvPr/>
        </p:nvSpPr>
        <p:spPr>
          <a:xfrm>
            <a:off x="541354" y="482601"/>
            <a:ext cx="8050915" cy="1572169"/>
          </a:xfrm>
          <a:prstGeom prst="rect">
            <a:avLst/>
          </a:prstGeom>
          <a:noFill/>
        </p:spPr>
        <p:txBody>
          <a:bodyPr wrap="square" lIns="73598" tIns="36798" rIns="73598" bIns="36798" rtlCol="0">
            <a:spAutoFit/>
          </a:bodyPr>
          <a:lstStyle/>
          <a:p>
            <a:pPr algn="ctr">
              <a:lnSpc>
                <a:spcPct val="80000"/>
              </a:lnSpc>
            </a:pPr>
            <a:r>
              <a:rPr lang="en-US" sz="4000" b="1">
                <a:cs typeface="Helvetica"/>
              </a:rPr>
              <a:t>WHAT IS</a:t>
            </a:r>
          </a:p>
          <a:p>
            <a:pPr algn="ctr">
              <a:lnSpc>
                <a:spcPct val="80000"/>
              </a:lnSpc>
            </a:pPr>
            <a:r>
              <a:rPr lang="en-US" sz="4000" b="1">
                <a:cs typeface="Helvetica"/>
              </a:rPr>
              <a:t>SCIENTIFIC</a:t>
            </a:r>
          </a:p>
          <a:p>
            <a:pPr algn="ctr">
              <a:lnSpc>
                <a:spcPct val="80000"/>
              </a:lnSpc>
            </a:pPr>
            <a:r>
              <a:rPr lang="en-US" sz="4000" b="1">
                <a:cs typeface="Helvetica"/>
              </a:rPr>
              <a:t>THINKING?</a:t>
            </a:r>
            <a:endParaRPr lang="en-US" sz="2000" b="1">
              <a:cs typeface="Helvetica"/>
            </a:endParaRPr>
          </a:p>
        </p:txBody>
      </p:sp>
      <p:sp>
        <p:nvSpPr>
          <p:cNvPr id="13" name="TextBox 12"/>
          <p:cNvSpPr txBox="1"/>
          <p:nvPr/>
        </p:nvSpPr>
        <p:spPr>
          <a:xfrm>
            <a:off x="681311" y="2449611"/>
            <a:ext cx="8053785" cy="3992382"/>
          </a:xfrm>
          <a:prstGeom prst="rect">
            <a:avLst/>
          </a:prstGeom>
          <a:noFill/>
        </p:spPr>
        <p:txBody>
          <a:bodyPr wrap="square" lIns="82048" tIns="41025" rIns="82048" bIns="41025" rtlCol="0">
            <a:spAutoFit/>
          </a:bodyPr>
          <a:lstStyle/>
          <a:p>
            <a:pPr>
              <a:lnSpc>
                <a:spcPts val="2172"/>
              </a:lnSpc>
            </a:pPr>
            <a:r>
              <a:rPr lang="en-US" sz="2200" b="1">
                <a:cs typeface="Helvetica"/>
              </a:rPr>
              <a:t>Scientific thinking is the intentional coordination of theory and</a:t>
            </a:r>
          </a:p>
          <a:p>
            <a:pPr>
              <a:lnSpc>
                <a:spcPts val="2172"/>
              </a:lnSpc>
            </a:pPr>
            <a:r>
              <a:rPr lang="en-US" sz="2200" b="1">
                <a:cs typeface="Helvetica"/>
              </a:rPr>
              <a:t>evidence, whereby we encounter new information, interpret it and, if warranted, revise our understanding accordingly. This pattern is in contrast to relying on already-held beliefs to explain causality.  Scientific thinking gives us the ability to look beyond our preconceptions and see the world and ourselves in a truer light.</a:t>
            </a:r>
          </a:p>
          <a:p>
            <a:pPr>
              <a:lnSpc>
                <a:spcPts val="2172"/>
              </a:lnSpc>
            </a:pPr>
            <a:r>
              <a:rPr lang="en-US" sz="2200" b="1">
                <a:cs typeface="Helvetica"/>
              </a:rPr>
              <a:t>  </a:t>
            </a:r>
          </a:p>
          <a:p>
            <a:pPr>
              <a:lnSpc>
                <a:spcPts val="2172"/>
              </a:lnSpc>
            </a:pPr>
            <a:r>
              <a:rPr lang="en-US" sz="2200" b="1">
                <a:cs typeface="Helvetica"/>
              </a:rPr>
              <a:t>Whatʼs important about scientific thinking is not just whether we decide to revise beliefs based on new information, but that practicing it helps us reshape how we think... moving away from relying on subconscious biases and an artificial sense of certainty. Happily, humans are equipped to think about thinking, which is called “metacognition,” and are able to change how they think through personal experience (practice)!</a:t>
            </a:r>
            <a:endParaRPr lang="en-US" sz="2200" b="1">
              <a:solidFill>
                <a:srgbClr val="FF0000"/>
              </a:solidFill>
              <a:cs typeface="Helvetica"/>
            </a:endParaRPr>
          </a:p>
        </p:txBody>
      </p:sp>
      <p:pic>
        <p:nvPicPr>
          <p:cNvPr id="11" name="Picture 10"/>
          <p:cNvPicPr>
            <a:picLocks noChangeAspect="1"/>
          </p:cNvPicPr>
          <p:nvPr/>
        </p:nvPicPr>
        <p:blipFill>
          <a:blip r:embed="rId2"/>
          <a:stretch>
            <a:fillRect/>
          </a:stretch>
        </p:blipFill>
        <p:spPr>
          <a:xfrm>
            <a:off x="567011" y="260725"/>
            <a:ext cx="2574636" cy="1983441"/>
          </a:xfrm>
          <a:prstGeom prst="rect">
            <a:avLst/>
          </a:prstGeom>
        </p:spPr>
      </p:pic>
      <p:pic>
        <p:nvPicPr>
          <p:cNvPr id="14" name="Picture 13"/>
          <p:cNvPicPr>
            <a:picLocks noChangeAspect="1"/>
          </p:cNvPicPr>
          <p:nvPr/>
        </p:nvPicPr>
        <p:blipFill>
          <a:blip r:embed="rId3"/>
          <a:srcRect l="5414" r="9664"/>
          <a:stretch>
            <a:fillRect/>
          </a:stretch>
        </p:blipFill>
        <p:spPr>
          <a:xfrm>
            <a:off x="5977987" y="260725"/>
            <a:ext cx="2578665" cy="1983441"/>
          </a:xfrm>
          <a:prstGeom prst="rect">
            <a:avLst/>
          </a:prstGeom>
        </p:spPr>
      </p:pic>
      <p:sp>
        <p:nvSpPr>
          <p:cNvPr id="7" name="Footer Placeholder 12"/>
          <p:cNvSpPr>
            <a:spLocks noGrp="1"/>
          </p:cNvSpPr>
          <p:nvPr>
            <p:ph type="ftr" sz="quarter" idx="11"/>
          </p:nvPr>
        </p:nvSpPr>
        <p:spPr>
          <a:xfrm>
            <a:off x="129960" y="6416675"/>
            <a:ext cx="2895600" cy="365125"/>
          </a:xfrm>
        </p:spPr>
        <p:txBody>
          <a:bodyPr/>
          <a:lstStyle/>
          <a:p>
            <a:r>
              <a:rPr lang="en-US"/>
              <a:t>By Mike Rother</a:t>
            </a:r>
          </a:p>
        </p:txBody>
      </p:sp>
    </p:spTree>
    <p:extLst>
      <p:ext uri="{BB962C8B-B14F-4D97-AF65-F5344CB8AC3E}">
        <p14:creationId xmlns:p14="http://schemas.microsoft.com/office/powerpoint/2010/main" val="2263355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5919</TotalTime>
  <Words>4473</Words>
  <Application>Microsoft Office PowerPoint</Application>
  <PresentationFormat>On-screen Show (4:3)</PresentationFormat>
  <Paragraphs>1092</Paragraphs>
  <Slides>75</Slides>
  <Notes>1</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PRACTICING THE IMPROVEMENT KATA TEACHES SCIENTIFIC THINKING</vt:lpstr>
      <vt:lpstr>PowerPoint Presentation</vt:lpstr>
      <vt:lpstr>PowerPoint Presentation</vt:lpstr>
      <vt:lpstr>PowerPoint Presentation</vt:lpstr>
      <vt:lpstr>PowerPoint Presentation</vt:lpstr>
      <vt:lpstr>PowerPoint Presentation</vt:lpstr>
      <vt:lpstr>Focus Process: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Gary Freiberg</cp:lastModifiedBy>
  <cp:revision>450</cp:revision>
  <cp:lastPrinted>2014-09-05T16:17:07Z</cp:lastPrinted>
  <dcterms:created xsi:type="dcterms:W3CDTF">2015-09-19T12:21:36Z</dcterms:created>
  <dcterms:modified xsi:type="dcterms:W3CDTF">2015-10-18T19:14:45Z</dcterms:modified>
</cp:coreProperties>
</file>